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81733" autoAdjust="0"/>
  </p:normalViewPr>
  <p:slideViewPr>
    <p:cSldViewPr snapToGrid="0">
      <p:cViewPr varScale="1">
        <p:scale>
          <a:sx n="61" d="100"/>
          <a:sy n="61" d="100"/>
        </p:scale>
        <p:origin x="133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55EDE0-8952-A74F-A93E-B9A54E423FC8}" type="datetimeFigureOut">
              <a:rPr kumimoji="1" lang="ja-JP" altLang="en-US" smtClean="0"/>
              <a:t>2014/10/17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43B17-B2A8-1043-98BC-155D597D9A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7063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43B17-B2A8-1043-98BC-155D597D9A6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008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43B17-B2A8-1043-98BC-155D597D9A6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220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43B17-B2A8-1043-98BC-155D597D9A6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713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43B17-B2A8-1043-98BC-155D597D9A6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398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00166" y="3571876"/>
            <a:ext cx="6400800" cy="1000132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7B50FE-2F15-4F84-9572-599E9F0A0EDF}" type="datetime1">
              <a:rPr lang="ko-KR" altLang="en-US" smtClean="0"/>
              <a:t>2014-10-17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5AE6C-C674-44DC-A4FE-49BF317D7B4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015510-83EA-42B9-89EA-667D637333FA}" type="datetime1">
              <a:rPr lang="ko-KR" altLang="en-US" smtClean="0"/>
              <a:t>2014-10-17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5AE6C-C674-44DC-A4FE-49BF317D7B4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BE1B24-1610-46DD-9676-0533E6625DEF}" type="datetime1">
              <a:rPr lang="ko-KR" altLang="en-US" smtClean="0"/>
              <a:t>2014-10-17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5AE6C-C674-44DC-A4FE-49BF317D7B4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001056" cy="571504"/>
          </a:xfrm>
        </p:spPr>
        <p:txBody>
          <a:bodyPr>
            <a:noAutofit/>
          </a:bodyPr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5000660"/>
          </a:xfrm>
        </p:spPr>
        <p:txBody>
          <a:bodyPr/>
          <a:lstStyle>
            <a:lvl1pPr marL="265113" indent="-265113" algn="l" latinLnBrk="0">
              <a:defRPr sz="2000">
                <a:solidFill>
                  <a:schemeClr val="tx1"/>
                </a:solidFill>
              </a:defRPr>
            </a:lvl1pPr>
            <a:lvl2pPr marL="628650" indent="-274638" algn="l" latinLnBrk="0">
              <a:defRPr sz="1800">
                <a:solidFill>
                  <a:schemeClr val="tx1"/>
                </a:solidFill>
              </a:defRPr>
            </a:lvl2pPr>
            <a:lvl3pPr marL="895350" indent="-266700" algn="l" latinLnBrk="0"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EEE24D-0D3F-4444-A9D4-E4014E0FEB4B}" type="datetime1">
              <a:rPr lang="ko-KR" altLang="en-US" smtClean="0"/>
              <a:t>2014-10-17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529638" y="6309320"/>
            <a:ext cx="614362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fld id="{9595AE6C-C674-44DC-A4FE-49BF317D7B4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5786" y="3571876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5786" y="2071678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B83FF0-C8E3-4BD1-9882-2D83E59A2FA6}" type="datetime1">
              <a:rPr lang="ko-KR" altLang="en-US" smtClean="0"/>
              <a:t>2014-10-17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5AE6C-C674-44DC-A4FE-49BF317D7B4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0056A4"/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0056A4"/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58204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046000-214F-4882-81FC-391277DC66FA}" type="datetime1">
              <a:rPr lang="ko-KR" altLang="en-US" smtClean="0"/>
              <a:t>2014-10-17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5AE6C-C674-44DC-A4FE-49BF317D7B4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58204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6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6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2BC914-C3DD-4918-AEB0-B7BBEE008089}" type="datetime1">
              <a:rPr lang="ko-KR" altLang="en-US" smtClean="0"/>
              <a:t>2014-10-17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5AE6C-C674-44DC-A4FE-49BF317D7B4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186766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5814BF-C6BA-46F1-8693-4D381A97BA68}" type="datetime1">
              <a:rPr lang="ko-KR" altLang="en-US" smtClean="0"/>
              <a:t>2014-10-17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5AE6C-C674-44DC-A4FE-49BF317D7B4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7CDCC6-E3DA-42F6-8F9F-8F84D0CB51B3}" type="datetime1">
              <a:rPr lang="ko-KR" altLang="en-US" smtClean="0"/>
              <a:t>2014-10-17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5AE6C-C674-44DC-A4FE-49BF317D7B4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4F16C4-77F4-47DA-995B-D2CDA2072694}" type="datetime1">
              <a:rPr lang="ko-KR" altLang="en-US" smtClean="0"/>
              <a:t>2014-10-17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5AE6C-C674-44DC-A4FE-49BF317D7B4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C61103-D65C-4D2D-8FED-8A07B0A83345}" type="datetime1">
              <a:rPr lang="ko-KR" altLang="en-US" smtClean="0"/>
              <a:t>2014-10-17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5AE6C-C674-44DC-A4FE-49BF317D7B4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fld id="{92FA68DF-90BE-4445-81F8-8EC8B537D816}" type="datetime1">
              <a:rPr lang="ko-KR" altLang="en-US" smtClean="0"/>
              <a:t>2014-10-17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fld id="{9595AE6C-C674-44DC-A4FE-49BF317D7B4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altLang="ko-KR" sz="3200" dirty="0" smtClean="0"/>
              <a:t>[JCTVC-S0149] </a:t>
            </a:r>
            <a:br>
              <a:rPr lang="en-US" altLang="ko-KR" sz="3200" dirty="0" smtClean="0"/>
            </a:br>
            <a:r>
              <a:rPr lang="en-US" altLang="ko-KR" sz="3200" dirty="0" smtClean="0"/>
              <a:t>Fast intra coding mode decision for screen contents coding</a:t>
            </a:r>
            <a:endParaRPr lang="ko-KR" altLang="en-US" sz="320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1400" dirty="0" smtClean="0"/>
              <a:t>Yong-Jo Ahn, </a:t>
            </a:r>
            <a:r>
              <a:rPr lang="en-US" altLang="ko-KR" sz="1400" dirty="0" err="1" smtClean="0"/>
              <a:t>Xiangjian</a:t>
            </a:r>
            <a:r>
              <a:rPr lang="en-US" altLang="ko-KR" sz="1400" dirty="0" smtClean="0"/>
              <a:t> Wu, </a:t>
            </a:r>
            <a:r>
              <a:rPr lang="en-US" altLang="ko-KR" sz="1400" dirty="0" err="1" smtClean="0"/>
              <a:t>Woong</a:t>
            </a:r>
            <a:r>
              <a:rPr lang="en-US" altLang="ko-KR" sz="1400" dirty="0" smtClean="0"/>
              <a:t> Lim, </a:t>
            </a:r>
            <a:r>
              <a:rPr lang="en-US" altLang="ko-KR" sz="1400" dirty="0" err="1" smtClean="0"/>
              <a:t>Jonghyun</a:t>
            </a:r>
            <a:r>
              <a:rPr lang="en-US" altLang="ko-KR" sz="1400" dirty="0" smtClean="0"/>
              <a:t> Ma, and Donggyu Sim</a:t>
            </a:r>
          </a:p>
          <a:p>
            <a:r>
              <a:rPr lang="en-US" altLang="ko-KR" b="1" dirty="0" err="1" smtClean="0"/>
              <a:t>Kwangwoon</a:t>
            </a:r>
            <a:r>
              <a:rPr lang="en-US" altLang="ko-KR" b="1" dirty="0" smtClean="0"/>
              <a:t> University (KWU)</a:t>
            </a:r>
            <a:endParaRPr lang="ko-KR" altLang="en-US" b="1"/>
          </a:p>
        </p:txBody>
      </p:sp>
    </p:spTree>
    <p:extLst>
      <p:ext uri="{BB962C8B-B14F-4D97-AF65-F5344CB8AC3E}">
        <p14:creationId xmlns:p14="http://schemas.microsoft.com/office/powerpoint/2010/main" val="1330881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This contribution proposes a fast intra coding mode decision for SCC in SCM 2.0</a:t>
            </a:r>
          </a:p>
          <a:p>
            <a:endParaRPr lang="en-US" altLang="ko-KR" dirty="0"/>
          </a:p>
          <a:p>
            <a:r>
              <a:rPr lang="en-US" altLang="ko-KR" dirty="0" smtClean="0"/>
              <a:t>The proposed method has a reduction of encoding time by about 10% on average with 0.28% BD-BR gain compared to SCM 2.0 in AI case with already adopted fast encoding methods for IBC</a:t>
            </a:r>
          </a:p>
          <a:p>
            <a:endParaRPr lang="en-US" altLang="ko-KR" dirty="0"/>
          </a:p>
          <a:p>
            <a:r>
              <a:rPr lang="en-US" altLang="ko-KR" dirty="0" smtClean="0"/>
              <a:t>The proposed method needs to change only 20 lines of SCM 2.0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AE6C-C674-44DC-A4FE-49BF317D7B4D}" type="slidenum">
              <a:rPr lang="ko-KR" altLang="en-US" smtClean="0"/>
              <a:pPr/>
              <a:t>10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28063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Intra block copy (IBC) was adopted as a new intra coding mode for HEVC </a:t>
            </a:r>
            <a:r>
              <a:rPr lang="en-US" altLang="ko-KR" dirty="0" err="1" smtClean="0"/>
              <a:t>RExt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It leads to large bitrate saving for screen contents</a:t>
            </a:r>
          </a:p>
          <a:p>
            <a:pPr lvl="1"/>
            <a:endParaRPr lang="en-US" altLang="ko-KR" dirty="0"/>
          </a:p>
          <a:p>
            <a:r>
              <a:rPr lang="en-US" altLang="ko-KR" dirty="0" smtClean="0"/>
              <a:t>A fast IBC encoding methods have been proposed in JCTVC-N0256 and JCTVC-O0245</a:t>
            </a:r>
          </a:p>
          <a:p>
            <a:pPr lvl="1"/>
            <a:r>
              <a:rPr lang="en-US" altLang="ko-KR" dirty="0" smtClean="0"/>
              <a:t>Disable IBC search for 32x32 and 64x64 CUs</a:t>
            </a:r>
          </a:p>
          <a:p>
            <a:pPr lvl="1"/>
            <a:r>
              <a:rPr lang="en-US" altLang="ko-KR" dirty="0" smtClean="0"/>
              <a:t>1-D search for 16x16 CUs and 2-D search enabled only for 8x8 CUs</a:t>
            </a:r>
          </a:p>
          <a:p>
            <a:pPr lvl="1"/>
            <a:r>
              <a:rPr lang="en-US" altLang="ko-KR" dirty="0" smtClean="0"/>
              <a:t>Early skipping decision methods of IBC search using intra mode cost and CU activities for 8x8 CUs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In this contribution, early termination of intra coding mode decision is proposed to  reduce an encoding complexity of the screen contents coding (SCC) extensions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AE6C-C674-44DC-A4FE-49BF317D7B4D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9673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Mode decision process of SCM 2.0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In order to decide best mode, SCM 2.0 encoder  computes the RD-cost of all the possible modes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AE6C-C674-44DC-A4FE-49BF317D7B4D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grpSp>
        <p:nvGrpSpPr>
          <p:cNvPr id="5" name="그룹 75"/>
          <p:cNvGrpSpPr/>
          <p:nvPr/>
        </p:nvGrpSpPr>
        <p:grpSpPr>
          <a:xfrm>
            <a:off x="266443" y="2390264"/>
            <a:ext cx="8398067" cy="3866994"/>
            <a:chOff x="1047419" y="259492"/>
            <a:chExt cx="9941109" cy="5614510"/>
          </a:xfrm>
        </p:grpSpPr>
        <p:sp>
          <p:nvSpPr>
            <p:cNvPr id="6" name="직사각형 3"/>
            <p:cNvSpPr/>
            <p:nvPr/>
          </p:nvSpPr>
          <p:spPr>
            <a:xfrm>
              <a:off x="2323068" y="259492"/>
              <a:ext cx="2160000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SKIP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직사각형 5"/>
            <p:cNvSpPr/>
            <p:nvPr/>
          </p:nvSpPr>
          <p:spPr>
            <a:xfrm>
              <a:off x="4959177" y="259492"/>
              <a:ext cx="2160000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Inter 2Nx2N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7510474" y="259492"/>
              <a:ext cx="2160000" cy="540000"/>
            </a:xfrm>
            <a:prstGeom prst="rect">
              <a:avLst/>
            </a:prstGeom>
            <a:ln>
              <a:prstDash val="lg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Inter </a:t>
              </a:r>
              <a:r>
                <a:rPr lang="en-US" altLang="ko-KR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NxN</a:t>
              </a:r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7510474" y="1140941"/>
              <a:ext cx="2160000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Inter Nx2N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4959177" y="1140941"/>
              <a:ext cx="2160000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Inter 2NxN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2323068" y="1140941"/>
              <a:ext cx="2160000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Inter AMP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직사각형 12"/>
            <p:cNvSpPr/>
            <p:nvPr/>
          </p:nvSpPr>
          <p:spPr>
            <a:xfrm>
              <a:off x="2323068" y="2022390"/>
              <a:ext cx="2160000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Intra 2Nx2N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직사각형 14"/>
            <p:cNvSpPr/>
            <p:nvPr/>
          </p:nvSpPr>
          <p:spPr>
            <a:xfrm>
              <a:off x="4959177" y="2022390"/>
              <a:ext cx="2160000" cy="540000"/>
            </a:xfrm>
            <a:prstGeom prst="rect">
              <a:avLst/>
            </a:prstGeom>
            <a:ln>
              <a:prstDash val="lg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Intra </a:t>
              </a:r>
              <a:r>
                <a:rPr lang="en-US" altLang="ko-KR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NxN</a:t>
              </a:r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직사각형 15"/>
            <p:cNvSpPr/>
            <p:nvPr/>
          </p:nvSpPr>
          <p:spPr>
            <a:xfrm>
              <a:off x="7510474" y="2022390"/>
              <a:ext cx="2160000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Intra PCM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직사각형 16"/>
            <p:cNvSpPr/>
            <p:nvPr/>
          </p:nvSpPr>
          <p:spPr>
            <a:xfrm>
              <a:off x="7510474" y="2903839"/>
              <a:ext cx="2160000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IBC 2Nx2N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직사각형 17"/>
            <p:cNvSpPr/>
            <p:nvPr/>
          </p:nvSpPr>
          <p:spPr>
            <a:xfrm>
              <a:off x="4959177" y="2903839"/>
              <a:ext cx="2160000" cy="540000"/>
            </a:xfrm>
            <a:prstGeom prst="rect">
              <a:avLst/>
            </a:prstGeom>
            <a:ln>
              <a:prstDash val="lg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IBC Nx2N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직사각형 18"/>
            <p:cNvSpPr/>
            <p:nvPr/>
          </p:nvSpPr>
          <p:spPr>
            <a:xfrm>
              <a:off x="2323068" y="2903839"/>
              <a:ext cx="2160000" cy="540000"/>
            </a:xfrm>
            <a:prstGeom prst="rect">
              <a:avLst/>
            </a:prstGeom>
            <a:ln>
              <a:prstDash val="lg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IBC 2NxN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직사각형 19"/>
            <p:cNvSpPr/>
            <p:nvPr/>
          </p:nvSpPr>
          <p:spPr>
            <a:xfrm>
              <a:off x="2323068" y="3785288"/>
              <a:ext cx="2160000" cy="540000"/>
            </a:xfrm>
            <a:prstGeom prst="rect">
              <a:avLst/>
            </a:prstGeom>
            <a:ln>
              <a:prstDash val="lg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IBC </a:t>
              </a:r>
              <a:r>
                <a:rPr lang="en-US" altLang="ko-KR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NxN</a:t>
              </a:r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직사각형 20"/>
            <p:cNvSpPr/>
            <p:nvPr/>
          </p:nvSpPr>
          <p:spPr>
            <a:xfrm>
              <a:off x="4959177" y="3785288"/>
              <a:ext cx="2160000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PLT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" name="직선 화살표 연결선 22"/>
            <p:cNvCxnSpPr>
              <a:stCxn id="6" idx="3"/>
              <a:endCxn id="7" idx="1"/>
            </p:cNvCxnSpPr>
            <p:nvPr/>
          </p:nvCxnSpPr>
          <p:spPr>
            <a:xfrm>
              <a:off x="4483068" y="529492"/>
              <a:ext cx="476109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직선 화살표 연결선 23"/>
            <p:cNvCxnSpPr>
              <a:stCxn id="7" idx="3"/>
              <a:endCxn id="8" idx="1"/>
            </p:cNvCxnSpPr>
            <p:nvPr/>
          </p:nvCxnSpPr>
          <p:spPr>
            <a:xfrm>
              <a:off x="7119177" y="529492"/>
              <a:ext cx="391297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직선 화살표 연결선 27"/>
            <p:cNvCxnSpPr>
              <a:stCxn id="8" idx="2"/>
              <a:endCxn id="9" idx="0"/>
            </p:cNvCxnSpPr>
            <p:nvPr/>
          </p:nvCxnSpPr>
          <p:spPr>
            <a:xfrm>
              <a:off x="8590474" y="799492"/>
              <a:ext cx="0" cy="341449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직선 화살표 연결선 30"/>
            <p:cNvCxnSpPr>
              <a:stCxn id="9" idx="1"/>
              <a:endCxn id="10" idx="3"/>
            </p:cNvCxnSpPr>
            <p:nvPr/>
          </p:nvCxnSpPr>
          <p:spPr>
            <a:xfrm flipH="1">
              <a:off x="7119177" y="1410941"/>
              <a:ext cx="391297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직선 화살표 연결선 33"/>
            <p:cNvCxnSpPr>
              <a:stCxn id="10" idx="1"/>
              <a:endCxn id="11" idx="3"/>
            </p:cNvCxnSpPr>
            <p:nvPr/>
          </p:nvCxnSpPr>
          <p:spPr>
            <a:xfrm flipH="1">
              <a:off x="4483068" y="1410941"/>
              <a:ext cx="476109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직선 화살표 연결선 36"/>
            <p:cNvCxnSpPr>
              <a:stCxn id="11" idx="2"/>
              <a:endCxn id="12" idx="0"/>
            </p:cNvCxnSpPr>
            <p:nvPr/>
          </p:nvCxnSpPr>
          <p:spPr>
            <a:xfrm>
              <a:off x="3403068" y="1680941"/>
              <a:ext cx="0" cy="341449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직선 화살표 연결선 39"/>
            <p:cNvCxnSpPr>
              <a:stCxn id="12" idx="3"/>
              <a:endCxn id="13" idx="1"/>
            </p:cNvCxnSpPr>
            <p:nvPr/>
          </p:nvCxnSpPr>
          <p:spPr>
            <a:xfrm>
              <a:off x="4483068" y="2292390"/>
              <a:ext cx="476109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직선 화살표 연결선 42"/>
            <p:cNvCxnSpPr>
              <a:stCxn id="13" idx="3"/>
              <a:endCxn id="14" idx="1"/>
            </p:cNvCxnSpPr>
            <p:nvPr/>
          </p:nvCxnSpPr>
          <p:spPr>
            <a:xfrm>
              <a:off x="7119177" y="2292390"/>
              <a:ext cx="391297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직선 화살표 연결선 45"/>
            <p:cNvCxnSpPr>
              <a:stCxn id="14" idx="2"/>
              <a:endCxn id="15" idx="0"/>
            </p:cNvCxnSpPr>
            <p:nvPr/>
          </p:nvCxnSpPr>
          <p:spPr>
            <a:xfrm>
              <a:off x="8590474" y="2562390"/>
              <a:ext cx="0" cy="341449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직선 화살표 연결선 48"/>
            <p:cNvCxnSpPr>
              <a:stCxn id="15" idx="1"/>
              <a:endCxn id="16" idx="3"/>
            </p:cNvCxnSpPr>
            <p:nvPr/>
          </p:nvCxnSpPr>
          <p:spPr>
            <a:xfrm flipH="1">
              <a:off x="7119177" y="3173839"/>
              <a:ext cx="391297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직선 화살표 연결선 51"/>
            <p:cNvCxnSpPr>
              <a:stCxn id="16" idx="1"/>
              <a:endCxn id="17" idx="3"/>
            </p:cNvCxnSpPr>
            <p:nvPr/>
          </p:nvCxnSpPr>
          <p:spPr>
            <a:xfrm flipH="1">
              <a:off x="4483068" y="3173839"/>
              <a:ext cx="476109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직선 화살표 연결선 54"/>
            <p:cNvCxnSpPr>
              <a:stCxn id="17" idx="2"/>
              <a:endCxn id="18" idx="0"/>
            </p:cNvCxnSpPr>
            <p:nvPr/>
          </p:nvCxnSpPr>
          <p:spPr>
            <a:xfrm>
              <a:off x="3403068" y="3443839"/>
              <a:ext cx="0" cy="341449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직선 화살표 연결선 57"/>
            <p:cNvCxnSpPr>
              <a:stCxn id="18" idx="3"/>
              <a:endCxn id="19" idx="1"/>
            </p:cNvCxnSpPr>
            <p:nvPr/>
          </p:nvCxnSpPr>
          <p:spPr>
            <a:xfrm>
              <a:off x="4483068" y="4055288"/>
              <a:ext cx="476109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직사각형 60"/>
            <p:cNvSpPr/>
            <p:nvPr/>
          </p:nvSpPr>
          <p:spPr>
            <a:xfrm>
              <a:off x="1047419" y="5334002"/>
              <a:ext cx="2160000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xCompressCU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직사각형 61"/>
            <p:cNvSpPr/>
            <p:nvPr/>
          </p:nvSpPr>
          <p:spPr>
            <a:xfrm>
              <a:off x="3641122" y="5334002"/>
              <a:ext cx="2160000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xCompressCU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직사각형 62"/>
            <p:cNvSpPr/>
            <p:nvPr/>
          </p:nvSpPr>
          <p:spPr>
            <a:xfrm>
              <a:off x="6234825" y="5334002"/>
              <a:ext cx="2160000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xCompressCU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직사각형 63"/>
            <p:cNvSpPr/>
            <p:nvPr/>
          </p:nvSpPr>
          <p:spPr>
            <a:xfrm>
              <a:off x="8828528" y="5334002"/>
              <a:ext cx="2160000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xCompressCU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7" name="꺾인 연결선 65"/>
            <p:cNvCxnSpPr>
              <a:stCxn id="19" idx="2"/>
              <a:endCxn id="34" idx="0"/>
            </p:cNvCxnSpPr>
            <p:nvPr/>
          </p:nvCxnSpPr>
          <p:spPr>
            <a:xfrm rot="5400000">
              <a:off x="4875793" y="4170618"/>
              <a:ext cx="1008714" cy="1318055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꺾인 연결선 66"/>
            <p:cNvCxnSpPr>
              <a:stCxn id="19" idx="2"/>
              <a:endCxn id="35" idx="0"/>
            </p:cNvCxnSpPr>
            <p:nvPr/>
          </p:nvCxnSpPr>
          <p:spPr>
            <a:xfrm rot="16200000" flipH="1">
              <a:off x="6172644" y="4191821"/>
              <a:ext cx="1008714" cy="1275648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꺾인 연결선 69"/>
            <p:cNvCxnSpPr>
              <a:stCxn id="19" idx="2"/>
              <a:endCxn id="36" idx="0"/>
            </p:cNvCxnSpPr>
            <p:nvPr/>
          </p:nvCxnSpPr>
          <p:spPr>
            <a:xfrm rot="16200000" flipH="1">
              <a:off x="7469495" y="2894969"/>
              <a:ext cx="1008714" cy="3869351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꺾인 연결선 72"/>
            <p:cNvCxnSpPr>
              <a:stCxn id="19" idx="2"/>
              <a:endCxn id="33" idx="0"/>
            </p:cNvCxnSpPr>
            <p:nvPr/>
          </p:nvCxnSpPr>
          <p:spPr>
            <a:xfrm rot="5400000">
              <a:off x="3578941" y="2873766"/>
              <a:ext cx="1008714" cy="3911758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42079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The proposed method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Several coding information are widely used for fast encoding</a:t>
            </a:r>
          </a:p>
          <a:p>
            <a:pPr lvl="1"/>
            <a:r>
              <a:rPr kumimoji="1" lang="en-US" altLang="ja-JP" dirty="0" smtClean="0"/>
              <a:t>Coded block flag (CBF) of </a:t>
            </a:r>
            <a:r>
              <a:rPr kumimoji="1" lang="en-US" altLang="ja-JP" dirty="0" err="1" smtClean="0"/>
              <a:t>luma</a:t>
            </a:r>
            <a:r>
              <a:rPr kumimoji="1" lang="en-US" altLang="ja-JP" dirty="0" smtClean="0"/>
              <a:t> and </a:t>
            </a:r>
            <a:r>
              <a:rPr kumimoji="1" lang="en-US" altLang="ja-JP" dirty="0" err="1" smtClean="0"/>
              <a:t>chroma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Motion vector</a:t>
            </a:r>
          </a:p>
          <a:p>
            <a:pPr lvl="1"/>
            <a:r>
              <a:rPr kumimoji="1" lang="en-US" altLang="ja-JP" dirty="0" smtClean="0"/>
              <a:t>RD-cost</a:t>
            </a:r>
          </a:p>
          <a:p>
            <a:pPr lvl="1"/>
            <a:endParaRPr kumimoji="1" lang="en-US" altLang="ja-JP" dirty="0"/>
          </a:p>
          <a:p>
            <a:r>
              <a:rPr kumimoji="1" lang="en-US" altLang="ja-JP" dirty="0" smtClean="0"/>
              <a:t>In SCM encoder, coding information of intra prediction modes aren’t enough to terminate additional intra coding modes</a:t>
            </a:r>
          </a:p>
          <a:p>
            <a:pPr lvl="1"/>
            <a:r>
              <a:rPr kumimoji="1" lang="en-US" altLang="ja-JP" strike="sngStrike" dirty="0" smtClean="0"/>
              <a:t>Coded block flag (CBF) of </a:t>
            </a:r>
            <a:r>
              <a:rPr kumimoji="1" lang="en-US" altLang="ja-JP" strike="sngStrike" dirty="0" err="1" smtClean="0"/>
              <a:t>luma</a:t>
            </a:r>
            <a:r>
              <a:rPr kumimoji="1" lang="en-US" altLang="ja-JP" strike="sngStrike" dirty="0" smtClean="0"/>
              <a:t> and </a:t>
            </a:r>
            <a:r>
              <a:rPr kumimoji="1" lang="en-US" altLang="ja-JP" strike="sngStrike" dirty="0" err="1" smtClean="0"/>
              <a:t>chroma</a:t>
            </a:r>
            <a:endParaRPr kumimoji="1" lang="en-US" altLang="ja-JP" strike="sngStrike" dirty="0" smtClean="0"/>
          </a:p>
          <a:p>
            <a:pPr lvl="1"/>
            <a:r>
              <a:rPr kumimoji="1" lang="en-US" altLang="ja-JP" strike="sngStrike" dirty="0" smtClean="0"/>
              <a:t>Motion vector</a:t>
            </a:r>
          </a:p>
          <a:p>
            <a:pPr lvl="1"/>
            <a:r>
              <a:rPr kumimoji="1" lang="en-US" altLang="ja-JP" dirty="0" smtClean="0"/>
              <a:t>RD-cost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In this contribution, changing of decision order of intra coding mode to use more coding information of coded mode </a:t>
            </a:r>
            <a:endParaRPr kumimoji="1" lang="en-US" altLang="ja-JP" dirty="0"/>
          </a:p>
          <a:p>
            <a:pPr lvl="1"/>
            <a:r>
              <a:rPr kumimoji="1" lang="en-US" altLang="ja-JP" dirty="0" smtClean="0"/>
              <a:t>IBC 2Nx2N mode is checked before checking the intra 2Nx2N mode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AE6C-C674-44DC-A4FE-49BF317D7B4D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75056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The proposed method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After encoding the IBC 2Nx2N mode, the proposed method checks the condition of early termination</a:t>
            </a:r>
          </a:p>
          <a:p>
            <a:pPr lvl="1"/>
            <a:r>
              <a:rPr kumimoji="1" lang="en-US" altLang="ja-JP" dirty="0" smtClean="0"/>
              <a:t>Block vector difference</a:t>
            </a:r>
          </a:p>
          <a:p>
            <a:pPr lvl="1"/>
            <a:r>
              <a:rPr kumimoji="1" lang="en-US" altLang="ja-JP" dirty="0" smtClean="0"/>
              <a:t>CBF of </a:t>
            </a:r>
            <a:r>
              <a:rPr kumimoji="1" lang="en-US" altLang="ja-JP" dirty="0" err="1" smtClean="0"/>
              <a:t>luma</a:t>
            </a:r>
            <a:r>
              <a:rPr kumimoji="1" lang="en-US" altLang="ja-JP" dirty="0" smtClean="0"/>
              <a:t> and </a:t>
            </a:r>
            <a:r>
              <a:rPr kumimoji="1" lang="en-US" altLang="ja-JP" dirty="0" err="1" smtClean="0"/>
              <a:t>chroma</a:t>
            </a:r>
            <a:endParaRPr kumimoji="1" lang="en-US" altLang="ja-JP" dirty="0" smtClean="0"/>
          </a:p>
          <a:p>
            <a:pPr lvl="1"/>
            <a:endParaRPr kumimoji="1" lang="en-US" altLang="ja-JP" dirty="0"/>
          </a:p>
          <a:p>
            <a:r>
              <a:rPr kumimoji="1" lang="en-US" altLang="ja-JP" dirty="0" smtClean="0"/>
              <a:t>If BVD and CBF of the IBC 2Nx2N mode are respectively equal to (0, 0) and zero (Table I)</a:t>
            </a:r>
          </a:p>
          <a:p>
            <a:pPr lvl="1"/>
            <a:r>
              <a:rPr kumimoji="1" lang="en-US" altLang="ja-JP" dirty="0" smtClean="0"/>
              <a:t>The encoding process of the next intra coding modes (e.g., intra 2Nx2N, intra </a:t>
            </a:r>
            <a:r>
              <a:rPr kumimoji="1" lang="en-US" altLang="ja-JP" dirty="0" err="1" smtClean="0"/>
              <a:t>NxN</a:t>
            </a:r>
            <a:r>
              <a:rPr kumimoji="1" lang="en-US" altLang="ja-JP" dirty="0" smtClean="0"/>
              <a:t>, IBC 2NxN, IBC Nx2N, IBC </a:t>
            </a:r>
            <a:r>
              <a:rPr kumimoji="1" lang="en-US" altLang="ja-JP" dirty="0" err="1" smtClean="0"/>
              <a:t>NxN</a:t>
            </a:r>
            <a:r>
              <a:rPr kumimoji="1" lang="en-US" altLang="ja-JP" dirty="0" smtClean="0"/>
              <a:t>, and Intra PCM) is terminated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AE6C-C674-44DC-A4FE-49BF317D7B4D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81699"/>
              </p:ext>
            </p:extLst>
          </p:nvPr>
        </p:nvGraphicFramePr>
        <p:xfrm>
          <a:off x="1915484" y="5063066"/>
          <a:ext cx="5281183" cy="931736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5281183"/>
              </a:tblGrid>
              <a:tr h="931736">
                <a:tc>
                  <a:txBody>
                    <a:bodyPr/>
                    <a:lstStyle/>
                    <a:p>
                      <a:pPr marL="342900" indent="-342900" algn="l">
                        <a:buAutoNum type="arabicPeriod"/>
                      </a:pPr>
                      <a:r>
                        <a:rPr kumimoji="1" lang="en-US" altLang="ja-JP" dirty="0" smtClean="0"/>
                        <a:t>BVD</a:t>
                      </a:r>
                      <a:r>
                        <a:rPr kumimoji="1" lang="en-US" altLang="ja-JP" baseline="0" dirty="0" smtClean="0"/>
                        <a:t> == (0, 0)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kumimoji="1" lang="en-US" altLang="ja-JP" baseline="0" dirty="0" smtClean="0"/>
                        <a:t>CBF of </a:t>
                      </a:r>
                      <a:r>
                        <a:rPr kumimoji="1" lang="en-US" altLang="ja-JP" baseline="0" dirty="0" err="1" smtClean="0"/>
                        <a:t>luma</a:t>
                      </a:r>
                      <a:r>
                        <a:rPr kumimoji="1" lang="en-US" altLang="ja-JP" baseline="0" dirty="0" smtClean="0"/>
                        <a:t> and </a:t>
                      </a:r>
                      <a:r>
                        <a:rPr kumimoji="1" lang="en-US" altLang="ja-JP" baseline="0" dirty="0" err="1" smtClean="0"/>
                        <a:t>chroma</a:t>
                      </a:r>
                      <a:r>
                        <a:rPr kumimoji="1" lang="en-US" altLang="ja-JP" baseline="0" dirty="0" smtClean="0"/>
                        <a:t> == 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13466" y="4724401"/>
            <a:ext cx="52909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Table I</a:t>
            </a:r>
            <a:r>
              <a:rPr kumimoji="1" lang="en-US" altLang="ja-JP" sz="1400" dirty="0" smtClean="0"/>
              <a:t>. The condition of early termination for intra coding modes</a:t>
            </a:r>
            <a:endParaRPr kumimoji="1" lang="ja-JP" alt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3607548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3" y="357166"/>
            <a:ext cx="8864969" cy="571504"/>
          </a:xfrm>
        </p:spPr>
        <p:txBody>
          <a:bodyPr/>
          <a:lstStyle/>
          <a:p>
            <a:r>
              <a:rPr kumimoji="1" lang="en-US" altLang="ja-JP" dirty="0"/>
              <a:t>Mode decision process of </a:t>
            </a:r>
            <a:r>
              <a:rPr kumimoji="1" lang="en-US" altLang="ja-JP" dirty="0" smtClean="0"/>
              <a:t>the proposed method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AE6C-C674-44DC-A4FE-49BF317D7B4D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grpSp>
        <p:nvGrpSpPr>
          <p:cNvPr id="5" name="그룹 204"/>
          <p:cNvGrpSpPr/>
          <p:nvPr/>
        </p:nvGrpSpPr>
        <p:grpSpPr>
          <a:xfrm>
            <a:off x="504238" y="1304509"/>
            <a:ext cx="8120737" cy="5140915"/>
            <a:chOff x="0" y="-2075471"/>
            <a:chExt cx="12192000" cy="7718270"/>
          </a:xfrm>
        </p:grpSpPr>
        <p:sp>
          <p:nvSpPr>
            <p:cNvPr id="6" name="직사각형 3"/>
            <p:cNvSpPr/>
            <p:nvPr/>
          </p:nvSpPr>
          <p:spPr>
            <a:xfrm>
              <a:off x="1668497" y="-2075471"/>
              <a:ext cx="2649073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SKIP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직사각형 5"/>
            <p:cNvSpPr/>
            <p:nvPr/>
          </p:nvSpPr>
          <p:spPr>
            <a:xfrm>
              <a:off x="4901480" y="-2075471"/>
              <a:ext cx="2649073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Inter 2Nx2N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8030448" y="-2075471"/>
              <a:ext cx="2649073" cy="540000"/>
            </a:xfrm>
            <a:prstGeom prst="rect">
              <a:avLst/>
            </a:prstGeom>
            <a:ln>
              <a:prstDash val="lg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Inter </a:t>
              </a:r>
              <a:r>
                <a:rPr lang="en-US" altLang="ko-KR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NxN</a:t>
              </a:r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8030448" y="-1194022"/>
              <a:ext cx="2649073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Inter Nx2N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4901480" y="-1194022"/>
              <a:ext cx="2649073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Inter 2NxN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668497" y="-1194022"/>
              <a:ext cx="2649073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Inter AMP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직사각형 12"/>
            <p:cNvSpPr/>
            <p:nvPr/>
          </p:nvSpPr>
          <p:spPr>
            <a:xfrm>
              <a:off x="8030448" y="1261034"/>
              <a:ext cx="2649073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Intra 2Nx2N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직사각형 14"/>
            <p:cNvSpPr/>
            <p:nvPr/>
          </p:nvSpPr>
          <p:spPr>
            <a:xfrm>
              <a:off x="4797467" y="2080091"/>
              <a:ext cx="2649073" cy="540000"/>
            </a:xfrm>
            <a:prstGeom prst="rect">
              <a:avLst/>
            </a:prstGeom>
            <a:ln>
              <a:prstDash val="soli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Intra </a:t>
              </a:r>
              <a:r>
                <a:rPr lang="en-US" altLang="ko-KR" sz="1400" dirty="0">
                  <a:latin typeface="Arial" panose="020B0604020202020204" pitchFamily="34" charset="0"/>
                  <a:cs typeface="Arial" panose="020B0604020202020204" pitchFamily="34" charset="0"/>
                </a:rPr>
                <a:t>PCM </a:t>
              </a:r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mode</a:t>
              </a:r>
              <a:endParaRPr lang="ko-KR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직사각형 15"/>
            <p:cNvSpPr/>
            <p:nvPr/>
          </p:nvSpPr>
          <p:spPr>
            <a:xfrm>
              <a:off x="8030448" y="3839455"/>
              <a:ext cx="2649073" cy="540000"/>
            </a:xfrm>
            <a:prstGeom prst="rect">
              <a:avLst/>
            </a:prstGeom>
            <a:ln>
              <a:prstDash val="lg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IBC </a:t>
              </a:r>
              <a:r>
                <a:rPr lang="en-US" altLang="ko-KR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NxN</a:t>
              </a:r>
              <a:r>
                <a:rPr lang="en-US" altLang="ko-KR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mode</a:t>
              </a:r>
              <a:endParaRPr lang="ko-KR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직사각형 17"/>
            <p:cNvSpPr/>
            <p:nvPr/>
          </p:nvSpPr>
          <p:spPr>
            <a:xfrm>
              <a:off x="8030448" y="2075471"/>
              <a:ext cx="2649073" cy="540000"/>
            </a:xfrm>
            <a:prstGeom prst="rect">
              <a:avLst/>
            </a:prstGeom>
            <a:ln>
              <a:prstDash val="lg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Intra </a:t>
              </a:r>
              <a:r>
                <a:rPr lang="en-US" altLang="ko-KR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NxN</a:t>
              </a:r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직사각형 18"/>
            <p:cNvSpPr/>
            <p:nvPr/>
          </p:nvSpPr>
          <p:spPr>
            <a:xfrm>
              <a:off x="8030448" y="2959773"/>
              <a:ext cx="2649073" cy="540000"/>
            </a:xfrm>
            <a:prstGeom prst="rect">
              <a:avLst/>
            </a:prstGeom>
            <a:ln>
              <a:prstDash val="lg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>
                  <a:latin typeface="Arial" panose="020B0604020202020204" pitchFamily="34" charset="0"/>
                  <a:cs typeface="Arial" panose="020B0604020202020204" pitchFamily="34" charset="0"/>
                </a:rPr>
                <a:t>IBC 2NxN </a:t>
              </a:r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mode</a:t>
              </a:r>
              <a:endParaRPr lang="ko-KR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직사각형 19"/>
            <p:cNvSpPr/>
            <p:nvPr/>
          </p:nvSpPr>
          <p:spPr>
            <a:xfrm>
              <a:off x="4797466" y="2959773"/>
              <a:ext cx="2649073" cy="540000"/>
            </a:xfrm>
            <a:prstGeom prst="rect">
              <a:avLst/>
            </a:prstGeom>
            <a:ln>
              <a:prstDash val="lg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>
                  <a:latin typeface="Arial" panose="020B0604020202020204" pitchFamily="34" charset="0"/>
                  <a:cs typeface="Arial" panose="020B0604020202020204" pitchFamily="34" charset="0"/>
                </a:rPr>
                <a:t>IBC Nx2N </a:t>
              </a:r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mode</a:t>
              </a:r>
              <a:endParaRPr lang="ko-KR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직사각형 20"/>
            <p:cNvSpPr/>
            <p:nvPr/>
          </p:nvSpPr>
          <p:spPr>
            <a:xfrm>
              <a:off x="4797465" y="3839455"/>
              <a:ext cx="2649073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PLT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" name="직선 화살표 연결선 22"/>
            <p:cNvCxnSpPr>
              <a:stCxn id="6" idx="3"/>
              <a:endCxn id="7" idx="1"/>
            </p:cNvCxnSpPr>
            <p:nvPr/>
          </p:nvCxnSpPr>
          <p:spPr>
            <a:xfrm>
              <a:off x="4317569" y="-1805471"/>
              <a:ext cx="583911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직선 화살표 연결선 23"/>
            <p:cNvCxnSpPr>
              <a:stCxn id="7" idx="3"/>
              <a:endCxn id="8" idx="1"/>
            </p:cNvCxnSpPr>
            <p:nvPr/>
          </p:nvCxnSpPr>
          <p:spPr>
            <a:xfrm>
              <a:off x="7550553" y="-1805471"/>
              <a:ext cx="479895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직선 화살표 연결선 27"/>
            <p:cNvCxnSpPr>
              <a:stCxn id="8" idx="2"/>
              <a:endCxn id="9" idx="0"/>
            </p:cNvCxnSpPr>
            <p:nvPr/>
          </p:nvCxnSpPr>
          <p:spPr>
            <a:xfrm>
              <a:off x="9354985" y="-1535471"/>
              <a:ext cx="0" cy="341449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직선 화살표 연결선 30"/>
            <p:cNvCxnSpPr>
              <a:stCxn id="9" idx="1"/>
              <a:endCxn id="10" idx="3"/>
            </p:cNvCxnSpPr>
            <p:nvPr/>
          </p:nvCxnSpPr>
          <p:spPr>
            <a:xfrm flipH="1">
              <a:off x="7550553" y="-924022"/>
              <a:ext cx="479895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직선 화살표 연결선 33"/>
            <p:cNvCxnSpPr>
              <a:stCxn id="10" idx="1"/>
              <a:endCxn id="11" idx="3"/>
            </p:cNvCxnSpPr>
            <p:nvPr/>
          </p:nvCxnSpPr>
          <p:spPr>
            <a:xfrm flipH="1">
              <a:off x="4317569" y="-924022"/>
              <a:ext cx="583911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직선 화살표 연결선 39"/>
            <p:cNvCxnSpPr>
              <a:stCxn id="12" idx="2"/>
              <a:endCxn id="15" idx="0"/>
            </p:cNvCxnSpPr>
            <p:nvPr/>
          </p:nvCxnSpPr>
          <p:spPr>
            <a:xfrm>
              <a:off x="9354985" y="1801034"/>
              <a:ext cx="0" cy="274437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직선 화살표 연결선 45"/>
            <p:cNvCxnSpPr>
              <a:stCxn id="14" idx="1"/>
              <a:endCxn id="18" idx="3"/>
            </p:cNvCxnSpPr>
            <p:nvPr/>
          </p:nvCxnSpPr>
          <p:spPr>
            <a:xfrm flipH="1">
              <a:off x="7446538" y="4109455"/>
              <a:ext cx="583910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직선 화살표 연결선 51"/>
            <p:cNvCxnSpPr>
              <a:stCxn id="15" idx="1"/>
              <a:endCxn id="13" idx="3"/>
            </p:cNvCxnSpPr>
            <p:nvPr/>
          </p:nvCxnSpPr>
          <p:spPr>
            <a:xfrm flipH="1">
              <a:off x="7446540" y="2345471"/>
              <a:ext cx="583908" cy="462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직선 화살표 연결선 54"/>
            <p:cNvCxnSpPr>
              <a:stCxn id="13" idx="2"/>
              <a:endCxn id="17" idx="0"/>
            </p:cNvCxnSpPr>
            <p:nvPr/>
          </p:nvCxnSpPr>
          <p:spPr>
            <a:xfrm flipH="1">
              <a:off x="6122003" y="2620091"/>
              <a:ext cx="1" cy="339682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직선 화살표 연결선 57"/>
            <p:cNvCxnSpPr>
              <a:stCxn id="17" idx="3"/>
              <a:endCxn id="16" idx="1"/>
            </p:cNvCxnSpPr>
            <p:nvPr/>
          </p:nvCxnSpPr>
          <p:spPr>
            <a:xfrm>
              <a:off x="7446539" y="3229773"/>
              <a:ext cx="583909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직사각형 60"/>
            <p:cNvSpPr/>
            <p:nvPr/>
          </p:nvSpPr>
          <p:spPr>
            <a:xfrm>
              <a:off x="0" y="5102799"/>
              <a:ext cx="2649073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xCompressCU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직사각형 61"/>
            <p:cNvSpPr/>
            <p:nvPr/>
          </p:nvSpPr>
          <p:spPr>
            <a:xfrm>
              <a:off x="3180976" y="5102799"/>
              <a:ext cx="2649073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xCompressCU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직사각형 62"/>
            <p:cNvSpPr/>
            <p:nvPr/>
          </p:nvSpPr>
          <p:spPr>
            <a:xfrm>
              <a:off x="6361952" y="5102799"/>
              <a:ext cx="2649073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xCompressCU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직사각형 63"/>
            <p:cNvSpPr/>
            <p:nvPr/>
          </p:nvSpPr>
          <p:spPr>
            <a:xfrm>
              <a:off x="9542927" y="5102799"/>
              <a:ext cx="2649073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xCompressCU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3" name="꺾인 연결선 65"/>
            <p:cNvCxnSpPr>
              <a:stCxn id="18" idx="2"/>
              <a:endCxn id="30" idx="0"/>
            </p:cNvCxnSpPr>
            <p:nvPr/>
          </p:nvCxnSpPr>
          <p:spPr>
            <a:xfrm rot="5400000">
              <a:off x="4952086" y="3932883"/>
              <a:ext cx="723344" cy="1616489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꺾인 연결선 66"/>
            <p:cNvCxnSpPr>
              <a:stCxn id="18" idx="2"/>
              <a:endCxn id="31" idx="0"/>
            </p:cNvCxnSpPr>
            <p:nvPr/>
          </p:nvCxnSpPr>
          <p:spPr>
            <a:xfrm rot="16200000" flipH="1">
              <a:off x="6542573" y="3958883"/>
              <a:ext cx="723344" cy="1564487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꺾인 연결선 69"/>
            <p:cNvCxnSpPr>
              <a:stCxn id="18" idx="2"/>
              <a:endCxn id="32" idx="0"/>
            </p:cNvCxnSpPr>
            <p:nvPr/>
          </p:nvCxnSpPr>
          <p:spPr>
            <a:xfrm rot="16200000" flipH="1">
              <a:off x="8133061" y="2368396"/>
              <a:ext cx="723344" cy="4745462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꺾인 연결선 72"/>
            <p:cNvCxnSpPr>
              <a:stCxn id="18" idx="2"/>
              <a:endCxn id="29" idx="0"/>
            </p:cNvCxnSpPr>
            <p:nvPr/>
          </p:nvCxnSpPr>
          <p:spPr>
            <a:xfrm rot="5400000">
              <a:off x="3361598" y="2342395"/>
              <a:ext cx="723344" cy="4797465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7" name="그룹 6"/>
            <p:cNvGrpSpPr/>
            <p:nvPr/>
          </p:nvGrpSpPr>
          <p:grpSpPr>
            <a:xfrm>
              <a:off x="4901479" y="487390"/>
              <a:ext cx="2649073" cy="926757"/>
              <a:chOff x="4797469" y="383059"/>
              <a:chExt cx="2649073" cy="926757"/>
            </a:xfrm>
          </p:grpSpPr>
          <p:sp>
            <p:nvSpPr>
              <p:cNvPr id="46" name="다이아몬드 2"/>
              <p:cNvSpPr/>
              <p:nvPr/>
            </p:nvSpPr>
            <p:spPr>
              <a:xfrm>
                <a:off x="4797469" y="383059"/>
                <a:ext cx="2649073" cy="926757"/>
              </a:xfrm>
              <a:prstGeom prst="diamond">
                <a:avLst/>
              </a:prstGeom>
              <a:solidFill>
                <a:schemeClr val="accent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직사각형 4"/>
              <p:cNvSpPr/>
              <p:nvPr/>
            </p:nvSpPr>
            <p:spPr>
              <a:xfrm>
                <a:off x="5122485" y="580220"/>
                <a:ext cx="2001987" cy="6931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Early termination conditions?</a:t>
                </a:r>
                <a:endParaRPr lang="ko-KR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8" name="직사각형 43"/>
            <p:cNvSpPr/>
            <p:nvPr/>
          </p:nvSpPr>
          <p:spPr>
            <a:xfrm>
              <a:off x="4901479" y="-312574"/>
              <a:ext cx="2649073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IBC 2Nx2N mode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9" name="꺾인 연결선 67"/>
            <p:cNvCxnSpPr>
              <a:stCxn id="11" idx="2"/>
              <a:endCxn id="38" idx="0"/>
            </p:cNvCxnSpPr>
            <p:nvPr/>
          </p:nvCxnSpPr>
          <p:spPr>
            <a:xfrm rot="16200000" flipH="1">
              <a:off x="4438801" y="-2099789"/>
              <a:ext cx="341448" cy="3232982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꺾인 연결선 70"/>
            <p:cNvCxnSpPr>
              <a:stCxn id="46" idx="3"/>
              <a:endCxn id="12" idx="0"/>
            </p:cNvCxnSpPr>
            <p:nvPr/>
          </p:nvCxnSpPr>
          <p:spPr>
            <a:xfrm>
              <a:off x="7550552" y="950769"/>
              <a:ext cx="1804433" cy="310265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꺾인 연결선 117"/>
            <p:cNvCxnSpPr>
              <a:stCxn id="46" idx="1"/>
              <a:endCxn id="18" idx="1"/>
            </p:cNvCxnSpPr>
            <p:nvPr/>
          </p:nvCxnSpPr>
          <p:spPr>
            <a:xfrm rot="10800000" flipV="1">
              <a:off x="4797465" y="950769"/>
              <a:ext cx="104014" cy="3158686"/>
            </a:xfrm>
            <a:prstGeom prst="bentConnector3">
              <a:avLst>
                <a:gd name="adj1" fmla="val 1833805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직선 화살표 연결선 151"/>
            <p:cNvCxnSpPr>
              <a:stCxn id="38" idx="2"/>
              <a:endCxn id="46" idx="0"/>
            </p:cNvCxnSpPr>
            <p:nvPr/>
          </p:nvCxnSpPr>
          <p:spPr>
            <a:xfrm>
              <a:off x="6226016" y="227426"/>
              <a:ext cx="0" cy="25996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직선 화살표 연결선 181"/>
            <p:cNvCxnSpPr>
              <a:stCxn id="16" idx="2"/>
              <a:endCxn id="14" idx="0"/>
            </p:cNvCxnSpPr>
            <p:nvPr/>
          </p:nvCxnSpPr>
          <p:spPr>
            <a:xfrm>
              <a:off x="9354985" y="3499773"/>
              <a:ext cx="0" cy="339682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7550549" y="610706"/>
              <a:ext cx="621812" cy="462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386021" y="610706"/>
              <a:ext cx="716969" cy="462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Yes</a:t>
              </a:r>
              <a:endParaRPr lang="ko-KR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3514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Performance evaluation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10% encoding time reduction with 0.28% BD-BR gain in All Intra (AI) case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AE6C-C674-44DC-A4FE-49BF317D7B4D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684166"/>
              </p:ext>
            </p:extLst>
          </p:nvPr>
        </p:nvGraphicFramePr>
        <p:xfrm>
          <a:off x="450000" y="1800000"/>
          <a:ext cx="8222839" cy="4411264"/>
        </p:xfrm>
        <a:graphic>
          <a:graphicData uri="http://schemas.openxmlformats.org/drawingml/2006/table">
            <a:tbl>
              <a:tblPr/>
              <a:tblGrid>
                <a:gridCol w="4291138"/>
                <a:gridCol w="1310567"/>
                <a:gridCol w="1310567"/>
                <a:gridCol w="1310567"/>
              </a:tblGrid>
              <a:tr h="270000">
                <a:tc>
                  <a:txBody>
                    <a:bodyPr/>
                    <a:lstStyle/>
                    <a:p>
                      <a:pPr algn="l" fontAlgn="b"/>
                      <a:endParaRPr lang="ko-KR" alt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16624" marR="16624" marT="166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All Intra 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70000">
                <a:tc>
                  <a:txBody>
                    <a:bodyPr/>
                    <a:lstStyle/>
                    <a:p>
                      <a:pPr algn="l" fontAlgn="b"/>
                      <a:endParaRPr lang="ko-KR" altLang="en-US" sz="1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16624" marR="16624" marT="166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G/Y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B/U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R/V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RGB, text &amp; graphics with motion, 1080p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-2.3%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-2.1%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-2.1%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RGB, text &amp; graphics with motion,720p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-0.3%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-0.4%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-0.4%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RGB, mixed content, 1440p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-0.3%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-0.2%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-0.3%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RGB, mixed content, 1080p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-0.4%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-0.4%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-0.4%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RGB, Animation, 720p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RGB, camera captured, 1080p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YUV, text &amp; graphics with motion, 1080p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-0.1%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-0.1%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YUV, text &amp; graphics with motion,720p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0.3%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YUV, mixed content, 1440p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-0.1%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-0.2%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YUV, mixed content, 1080p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YUV, Animation, 720p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0.3%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YUV, camera captured, 1080p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0.2%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6624" marR="16624" marT="166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Enc Time[%]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90%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70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Dec Time[%]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97%</a:t>
                      </a:r>
                    </a:p>
                  </a:txBody>
                  <a:tcPr marL="16624" marR="16624" marT="166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5538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Performance evaluation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AE6C-C674-44DC-A4FE-49BF317D7B4D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530371"/>
              </p:ext>
            </p:extLst>
          </p:nvPr>
        </p:nvGraphicFramePr>
        <p:xfrm>
          <a:off x="450000" y="1800000"/>
          <a:ext cx="8521406" cy="4410000"/>
        </p:xfrm>
        <a:graphic>
          <a:graphicData uri="http://schemas.openxmlformats.org/drawingml/2006/table">
            <a:tbl>
              <a:tblPr/>
              <a:tblGrid>
                <a:gridCol w="4446947"/>
                <a:gridCol w="1358153"/>
                <a:gridCol w="1358153"/>
                <a:gridCol w="1358153"/>
              </a:tblGrid>
              <a:tr h="275625">
                <a:tc>
                  <a:txBody>
                    <a:bodyPr/>
                    <a:lstStyle/>
                    <a:p>
                      <a:pPr algn="l" fontAlgn="b"/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Random Access 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G/Y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B/U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R/V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RGB, text &amp; graphics with motion, 1080p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-0.6%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-0.5%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-0.6%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RGB, text &amp; graphics with motion,720p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-0.2%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-0.3%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-0.2%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RGB, mixed content, 1440p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-0.2%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-0.1%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-0.2%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RGB, mixed content, 1080p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-0.2%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-0.1%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-0.2%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RGB, Animation, 720p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RGB, camera captured, 1080p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YUV, text &amp; graphics with motion, 1080p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-0.4%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YUV, text &amp; graphics with motion,720p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-0.1%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YUV, mixed content, 1440p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YUV, mixed content, 1080p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0.2%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-0.2%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YUV, Animation, 720p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0.2%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0.2%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-0.1%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YUV, camera captured, 1080p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Enc Time[%]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99%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Dec Time[%]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100%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2186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Performance evaluation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AE6C-C674-44DC-A4FE-49BF317D7B4D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866513"/>
              </p:ext>
            </p:extLst>
          </p:nvPr>
        </p:nvGraphicFramePr>
        <p:xfrm>
          <a:off x="450000" y="1800000"/>
          <a:ext cx="8521406" cy="4410000"/>
        </p:xfrm>
        <a:graphic>
          <a:graphicData uri="http://schemas.openxmlformats.org/drawingml/2006/table">
            <a:tbl>
              <a:tblPr/>
              <a:tblGrid>
                <a:gridCol w="4446947"/>
                <a:gridCol w="1358153"/>
                <a:gridCol w="1358153"/>
                <a:gridCol w="1358153"/>
              </a:tblGrid>
              <a:tr h="275625">
                <a:tc>
                  <a:txBody>
                    <a:bodyPr/>
                    <a:lstStyle/>
                    <a:p>
                      <a:pPr algn="l" fontAlgn="b"/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Low delay B 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</a:endParaRP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G/Y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B/U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R/V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RGB, text &amp; graphics with motion, 1080p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-0.3%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-0.2%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-0.2%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RGB, text &amp; graphics with motion,720p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-0.1%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-0.2%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RGB, mixed content, 1440p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-0.1%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-0.3%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-0.1%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RGB, mixed content, 1080p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-0.2%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0.5%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RGB, Animation, 720p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RGB, camera captured, 1080p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YUV, text &amp; graphics with motion, 1080p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-0.1%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YUV, text &amp; graphics with motion,720p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0.3%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YUV, mixed content, 1440p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-0.3%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YUV, mixed content, 1080p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0.1%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YUV, Animation, 720p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-0.1%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0.2%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YUV, camera captured, 1080p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0.0%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-0.1%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0.2%</a:t>
                      </a:r>
                    </a:p>
                  </a:txBody>
                  <a:tcPr marL="17227" marR="17227" marT="172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Enc Time[%]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99%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75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Dec Time[%]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100%</a:t>
                      </a:r>
                    </a:p>
                  </a:txBody>
                  <a:tcPr marL="17227" marR="17227" marT="172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4018760"/>
      </p:ext>
    </p:extLst>
  </p:cSld>
  <p:clrMapOvr>
    <a:masterClrMapping/>
  </p:clrMapOvr>
</p:sld>
</file>

<file path=ppt/theme/theme1.xml><?xml version="1.0" encoding="utf-8"?>
<a:theme xmlns:a="http://schemas.openxmlformats.org/drawingml/2006/main" name="IPSL_gener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prstDash val="dash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PSL_general" id="{B21857CA-7A20-40CA-8FCB-FE2FC56D41BD}" vid="{84E66B7D-A3AC-4155-9A6E-5135D0438B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IPSL_general</Template>
  <TotalTime>4906</TotalTime>
  <Words>1088</Words>
  <Application>Microsoft Office PowerPoint</Application>
  <PresentationFormat>화면 슬라이드 쇼(4:3)</PresentationFormat>
  <Paragraphs>269</Paragraphs>
  <Slides>10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ＭＳ Ｐゴシック</vt:lpstr>
      <vt:lpstr>굴림</vt:lpstr>
      <vt:lpstr>맑은 고딕</vt:lpstr>
      <vt:lpstr>Arial</vt:lpstr>
      <vt:lpstr>Calibri</vt:lpstr>
      <vt:lpstr>IPSL_general</vt:lpstr>
      <vt:lpstr>[JCTVC-S0149]  Fast intra coding mode decision for screen contents coding</vt:lpstr>
      <vt:lpstr>Introduction</vt:lpstr>
      <vt:lpstr>Mode decision process of SCM 2.0</vt:lpstr>
      <vt:lpstr>The proposed method</vt:lpstr>
      <vt:lpstr>The proposed method</vt:lpstr>
      <vt:lpstr>Mode decision process of the proposed method</vt:lpstr>
      <vt:lpstr>Performance evaluation</vt:lpstr>
      <vt:lpstr>Performance evaluation</vt:lpstr>
      <vt:lpstr>Performance evaluation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[JCTVC-S0149]  Fast intra coding mode decision for screen contents coding</dc:title>
  <dc:creator>Yongjo Ahn</dc:creator>
  <cp:lastModifiedBy>Yongjo Ahn</cp:lastModifiedBy>
  <cp:revision>22</cp:revision>
  <dcterms:created xsi:type="dcterms:W3CDTF">2014-10-10T05:44:20Z</dcterms:created>
  <dcterms:modified xsi:type="dcterms:W3CDTF">2014-10-17T07:18:57Z</dcterms:modified>
</cp:coreProperties>
</file>