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8"/>
  </p:notesMasterIdLst>
  <p:handoutMasterIdLst>
    <p:handoutMasterId r:id="rId9"/>
  </p:handoutMasterIdLst>
  <p:sldIdLst>
    <p:sldId id="256" r:id="rId2"/>
    <p:sldId id="516" r:id="rId3"/>
    <p:sldId id="537" r:id="rId4"/>
    <p:sldId id="534" r:id="rId5"/>
    <p:sldId id="535" r:id="rId6"/>
    <p:sldId id="536" r:id="rId7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600"/>
    <a:srgbClr val="FFFFCC"/>
    <a:srgbClr val="CCECFF"/>
    <a:srgbClr val="CCFFFF"/>
    <a:srgbClr val="CCFFCC"/>
    <a:srgbClr val="FFCCFF"/>
    <a:srgbClr val="663300"/>
    <a:srgbClr val="FF505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2" autoAdjust="0"/>
    <p:restoredTop sz="76975" autoAdjust="0"/>
  </p:normalViewPr>
  <p:slideViewPr>
    <p:cSldViewPr>
      <p:cViewPr>
        <p:scale>
          <a:sx n="100" d="100"/>
          <a:sy n="100" d="100"/>
        </p:scale>
        <p:origin x="42" y="-714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908" y="-72"/>
      </p:cViewPr>
      <p:guideLst>
        <p:guide orient="horz" pos="2928"/>
        <p:guide pos="220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571B3AE0-C7D6-43EC-8417-13E06AC1F0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073163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375" y="4376738"/>
            <a:ext cx="6259513" cy="4419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85ADE18B-5ED5-44F0-BA32-C17FA7CED7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487122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A8FE64A-0273-4A3F-AC93-492D68C8CF61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SLA Logo Vertical110728 copy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4589463"/>
            <a:ext cx="18288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>
              <a:cs typeface="+mn-cs"/>
            </a:endParaRPr>
          </a:p>
        </p:txBody>
      </p:sp>
      <p:pic>
        <p:nvPicPr>
          <p:cNvPr id="3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 l="15042" r="12173"/>
          <a:stretch>
            <a:fillRect/>
          </a:stretch>
        </p:blipFill>
        <p:spPr bwMode="auto">
          <a:xfrm>
            <a:off x="0" y="-962025"/>
            <a:ext cx="91440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SLA Logo Vertical110728 copy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2313" y="2235200"/>
            <a:ext cx="261937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SLATITLEPAGE.jpg copy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</a:t>
            </a:r>
          </a:p>
        </p:txBody>
      </p:sp>
      <p:sp>
        <p:nvSpPr>
          <p:cNvPr id="102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771525"/>
            <a:ext cx="815340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0" name="Picture 10" descr="SLA Logo Horizontal 110728 copy.png"/>
          <p:cNvPicPr>
            <a:picLocks noChangeAspect="1"/>
          </p:cNvPicPr>
          <p:nvPr/>
        </p:nvPicPr>
        <p:blipFill>
          <a:blip r:embed="rId9" cstate="print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4038600" y="4929188"/>
            <a:ext cx="5105400" cy="215900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BEED4A6-5F4C-4B3F-983F-06B9F885A715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700" kern="0" dirty="0" smtClean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0" r:id="rId2"/>
    <p:sldLayoutId id="2147483661" r:id="rId3"/>
    <p:sldLayoutId id="2147483662" r:id="rId4"/>
    <p:sldLayoutId id="2147483665" r:id="rId5"/>
    <p:sldLayoutId id="2147483663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ctrTitle"/>
          </p:nvPr>
        </p:nvSpPr>
        <p:spPr>
          <a:xfrm>
            <a:off x="441325" y="844550"/>
            <a:ext cx="8261350" cy="1103313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JCTVC-S0141</a:t>
            </a:r>
            <a:br>
              <a:rPr lang="en-US" sz="2800" dirty="0" smtClean="0"/>
            </a:br>
            <a:r>
              <a:rPr lang="en-US" sz="2800" dirty="0" smtClean="0"/>
              <a:t>Using the wavefront store-and-sync design </a:t>
            </a:r>
            <a:br>
              <a:rPr lang="en-US" sz="2800" dirty="0" smtClean="0"/>
            </a:br>
            <a:r>
              <a:rPr lang="en-US" sz="2800" dirty="0" smtClean="0"/>
              <a:t>for palette table prediction variables</a:t>
            </a:r>
            <a:endParaRPr sz="28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4800" y="895350"/>
            <a:ext cx="8305800" cy="3650794"/>
          </a:xfrm>
        </p:spPr>
        <p:txBody>
          <a:bodyPr/>
          <a:lstStyle/>
          <a:p>
            <a:r>
              <a:rPr lang="en-US" sz="2000" dirty="0" smtClean="0"/>
              <a:t>Current HEVC screen content coding draft uses store-and-sync from the CTB row above when WPP is enabled</a:t>
            </a:r>
          </a:p>
          <a:p>
            <a:pPr lvl="1"/>
            <a:r>
              <a:rPr lang="en-US" sz="1600" dirty="0" smtClean="0"/>
              <a:t>CABAC context variables</a:t>
            </a:r>
          </a:p>
          <a:p>
            <a:pPr lvl="1"/>
            <a:r>
              <a:rPr lang="en-US" sz="1600" dirty="0" smtClean="0"/>
              <a:t>Rice parameter initialization variable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r>
              <a:rPr lang="en-US" sz="2000" dirty="0" smtClean="0"/>
              <a:t>In current HEVC screen content coding draft</a:t>
            </a:r>
            <a:endParaRPr lang="en-CA" sz="2000" dirty="0" smtClean="0"/>
          </a:p>
          <a:p>
            <a:pPr lvl="1"/>
            <a:r>
              <a:rPr lang="en-CA" sz="1600" dirty="0" smtClean="0"/>
              <a:t>Palette predictors are reset at the start of a wavefront</a:t>
            </a:r>
          </a:p>
          <a:p>
            <a:pPr lvl="1"/>
            <a:r>
              <a:rPr lang="en-CA" sz="1600" dirty="0" smtClean="0"/>
              <a:t>It causes some coding performance degradation</a:t>
            </a:r>
          </a:p>
          <a:p>
            <a:pPr lvl="1"/>
            <a:endParaRPr lang="en-CA" sz="1600" dirty="0" smtClean="0"/>
          </a:p>
          <a:p>
            <a:pPr lvl="1"/>
            <a:endParaRPr lang="en-US" sz="1600" dirty="0" smtClean="0"/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75568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4800" y="895350"/>
            <a:ext cx="8305800" cy="3650794"/>
          </a:xfrm>
        </p:spPr>
        <p:txBody>
          <a:bodyPr/>
          <a:lstStyle/>
          <a:p>
            <a:r>
              <a:rPr lang="en-US" sz="2000" dirty="0" smtClean="0"/>
              <a:t>For </a:t>
            </a:r>
            <a:r>
              <a:rPr lang="en-US" sz="2000" dirty="0"/>
              <a:t>wavefronts, define storage and synchronization process for palette table </a:t>
            </a:r>
            <a:r>
              <a:rPr lang="en-US" sz="2000" dirty="0" smtClean="0"/>
              <a:t>prediction variables </a:t>
            </a:r>
          </a:p>
          <a:p>
            <a:pPr lvl="1">
              <a:buNone/>
            </a:pPr>
            <a:endParaRPr lang="en-US" sz="1600" dirty="0" smtClean="0"/>
          </a:p>
          <a:p>
            <a:r>
              <a:rPr lang="en-CA" sz="2000" dirty="0" smtClean="0"/>
              <a:t>This contribution proposes the consistent use of the original HEVC store-and-sync design for palette table prediction when WPP is enabled:</a:t>
            </a:r>
          </a:p>
          <a:p>
            <a:pPr lvl="1"/>
            <a:r>
              <a:rPr lang="en-CA" sz="1600" dirty="0" smtClean="0"/>
              <a:t> Palette table prediction variables should be copied from the CTB row above.</a:t>
            </a:r>
            <a:endParaRPr lang="en-US" sz="1600" dirty="0" smtClean="0"/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  <a:endParaRPr lang="en-US" dirty="0"/>
          </a:p>
        </p:txBody>
      </p:sp>
      <p:grpSp>
        <p:nvGrpSpPr>
          <p:cNvPr id="2" name="Group 60"/>
          <p:cNvGrpSpPr/>
          <p:nvPr/>
        </p:nvGrpSpPr>
        <p:grpSpPr>
          <a:xfrm>
            <a:off x="1752600" y="3105150"/>
            <a:ext cx="4539613" cy="1143000"/>
            <a:chOff x="1447800" y="2419350"/>
            <a:chExt cx="5791200" cy="1828800"/>
          </a:xfrm>
        </p:grpSpPr>
        <p:sp>
          <p:nvSpPr>
            <p:cNvPr id="42" name="Rectangle 41"/>
            <p:cNvSpPr/>
            <p:nvPr/>
          </p:nvSpPr>
          <p:spPr bwMode="auto">
            <a:xfrm>
              <a:off x="2514600" y="2419350"/>
              <a:ext cx="4724400" cy="18288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15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2514600" y="2419350"/>
              <a:ext cx="4724400" cy="609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8715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Wavefront</a:t>
              </a:r>
              <a:r>
                <a:rPr lang="en-US" sz="1000" dirty="0"/>
                <a:t> </a:t>
              </a:r>
              <a:r>
                <a:rPr lang="en-US" sz="1000" dirty="0" smtClean="0"/>
                <a:t>0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3733800" y="2419350"/>
              <a:ext cx="609600" cy="609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8715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CTB</a:t>
              </a: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2514600" y="3028950"/>
              <a:ext cx="4724400" cy="609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8715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Wavefront 1</a:t>
              </a: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2514600" y="3638550"/>
              <a:ext cx="4724400" cy="609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8715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Wavefront 2</a:t>
              </a: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2514600" y="2419350"/>
              <a:ext cx="609600" cy="609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8715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CTB</a:t>
              </a:r>
            </a:p>
          </p:txBody>
        </p:sp>
        <p:sp>
          <p:nvSpPr>
            <p:cNvPr id="48" name="Rectangle 47"/>
            <p:cNvSpPr/>
            <p:nvPr/>
          </p:nvSpPr>
          <p:spPr bwMode="auto">
            <a:xfrm>
              <a:off x="3124200" y="2419350"/>
              <a:ext cx="609600" cy="609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8715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CTB</a:t>
              </a: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2514600" y="3028950"/>
              <a:ext cx="609600" cy="609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8715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CTB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581401" y="2758560"/>
              <a:ext cx="606186" cy="3939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alibri" pitchFamily="34" charset="0"/>
                  <a:cs typeface="Calibri" pitchFamily="34" charset="0"/>
                </a:rPr>
                <a:t>Store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447800" y="2888219"/>
              <a:ext cx="1065230" cy="3939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alibri" pitchFamily="34" charset="0"/>
                  <a:cs typeface="Calibri" pitchFamily="34" charset="0"/>
                </a:rPr>
                <a:t>Synchronize</a:t>
              </a:r>
            </a:p>
          </p:txBody>
        </p:sp>
        <p:cxnSp>
          <p:nvCxnSpPr>
            <p:cNvPr id="52" name="Straight Arrow Connector 51"/>
            <p:cNvCxnSpPr/>
            <p:nvPr/>
          </p:nvCxnSpPr>
          <p:spPr bwMode="auto">
            <a:xfrm>
              <a:off x="4495800" y="2758559"/>
              <a:ext cx="9144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53" name="Straight Arrow Connector 52"/>
            <p:cNvCxnSpPr/>
            <p:nvPr/>
          </p:nvCxnSpPr>
          <p:spPr bwMode="auto">
            <a:xfrm>
              <a:off x="4191000" y="3257550"/>
              <a:ext cx="9144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54" name="Straight Arrow Connector 53"/>
            <p:cNvCxnSpPr/>
            <p:nvPr/>
          </p:nvCxnSpPr>
          <p:spPr bwMode="auto">
            <a:xfrm>
              <a:off x="3733800" y="3867150"/>
              <a:ext cx="9144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sp>
          <p:nvSpPr>
            <p:cNvPr id="55" name="Rectangle 54"/>
            <p:cNvSpPr/>
            <p:nvPr/>
          </p:nvSpPr>
          <p:spPr bwMode="auto">
            <a:xfrm>
              <a:off x="3124200" y="3028950"/>
              <a:ext cx="609600" cy="609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8715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CTB</a:t>
              </a:r>
            </a:p>
          </p:txBody>
        </p:sp>
        <p:sp>
          <p:nvSpPr>
            <p:cNvPr id="56" name="Freeform 55"/>
            <p:cNvSpPr/>
            <p:nvPr/>
          </p:nvSpPr>
          <p:spPr bwMode="auto">
            <a:xfrm>
              <a:off x="2533650" y="2962276"/>
              <a:ext cx="1171575" cy="180975"/>
            </a:xfrm>
            <a:custGeom>
              <a:avLst/>
              <a:gdLst>
                <a:gd name="connsiteX0" fmla="*/ 1171575 w 1171575"/>
                <a:gd name="connsiteY0" fmla="*/ 47625 h 180975"/>
                <a:gd name="connsiteX1" fmla="*/ 1143000 w 1171575"/>
                <a:gd name="connsiteY1" fmla="*/ 95250 h 180975"/>
                <a:gd name="connsiteX2" fmla="*/ 1057275 w 1171575"/>
                <a:gd name="connsiteY2" fmla="*/ 133350 h 180975"/>
                <a:gd name="connsiteX3" fmla="*/ 1019175 w 1171575"/>
                <a:gd name="connsiteY3" fmla="*/ 152400 h 180975"/>
                <a:gd name="connsiteX4" fmla="*/ 952500 w 1171575"/>
                <a:gd name="connsiteY4" fmla="*/ 161925 h 180975"/>
                <a:gd name="connsiteX5" fmla="*/ 904875 w 1171575"/>
                <a:gd name="connsiteY5" fmla="*/ 171450 h 180975"/>
                <a:gd name="connsiteX6" fmla="*/ 838200 w 1171575"/>
                <a:gd name="connsiteY6" fmla="*/ 180975 h 180975"/>
                <a:gd name="connsiteX7" fmla="*/ 561975 w 1171575"/>
                <a:gd name="connsiteY7" fmla="*/ 171450 h 180975"/>
                <a:gd name="connsiteX8" fmla="*/ 495300 w 1171575"/>
                <a:gd name="connsiteY8" fmla="*/ 161925 h 180975"/>
                <a:gd name="connsiteX9" fmla="*/ 466725 w 1171575"/>
                <a:gd name="connsiteY9" fmla="*/ 142875 h 180975"/>
                <a:gd name="connsiteX10" fmla="*/ 409575 w 1171575"/>
                <a:gd name="connsiteY10" fmla="*/ 123825 h 180975"/>
                <a:gd name="connsiteX11" fmla="*/ 342900 w 1171575"/>
                <a:gd name="connsiteY11" fmla="*/ 95250 h 180975"/>
                <a:gd name="connsiteX12" fmla="*/ 285750 w 1171575"/>
                <a:gd name="connsiteY12" fmla="*/ 66675 h 180975"/>
                <a:gd name="connsiteX13" fmla="*/ 257175 w 1171575"/>
                <a:gd name="connsiteY13" fmla="*/ 47625 h 180975"/>
                <a:gd name="connsiteX14" fmla="*/ 228600 w 1171575"/>
                <a:gd name="connsiteY14" fmla="*/ 38100 h 180975"/>
                <a:gd name="connsiteX15" fmla="*/ 200025 w 1171575"/>
                <a:gd name="connsiteY15" fmla="*/ 19050 h 180975"/>
                <a:gd name="connsiteX16" fmla="*/ 142875 w 1171575"/>
                <a:gd name="connsiteY16" fmla="*/ 0 h 180975"/>
                <a:gd name="connsiteX17" fmla="*/ 38100 w 1171575"/>
                <a:gd name="connsiteY17" fmla="*/ 9525 h 180975"/>
                <a:gd name="connsiteX18" fmla="*/ 9525 w 1171575"/>
                <a:gd name="connsiteY18" fmla="*/ 66675 h 180975"/>
                <a:gd name="connsiteX19" fmla="*/ 0 w 1171575"/>
                <a:gd name="connsiteY19" fmla="*/ 66675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71575" h="180975">
                  <a:moveTo>
                    <a:pt x="1171575" y="47625"/>
                  </a:moveTo>
                  <a:cubicBezTo>
                    <a:pt x="1162050" y="63500"/>
                    <a:pt x="1155048" y="81194"/>
                    <a:pt x="1143000" y="95250"/>
                  </a:cubicBezTo>
                  <a:cubicBezTo>
                    <a:pt x="1121986" y="119766"/>
                    <a:pt x="1082714" y="120630"/>
                    <a:pt x="1057275" y="133350"/>
                  </a:cubicBezTo>
                  <a:cubicBezTo>
                    <a:pt x="1044575" y="139700"/>
                    <a:pt x="1032874" y="148664"/>
                    <a:pt x="1019175" y="152400"/>
                  </a:cubicBezTo>
                  <a:cubicBezTo>
                    <a:pt x="997515" y="158307"/>
                    <a:pt x="974645" y="158234"/>
                    <a:pt x="952500" y="161925"/>
                  </a:cubicBezTo>
                  <a:cubicBezTo>
                    <a:pt x="936531" y="164587"/>
                    <a:pt x="920844" y="168788"/>
                    <a:pt x="904875" y="171450"/>
                  </a:cubicBezTo>
                  <a:cubicBezTo>
                    <a:pt x="882730" y="175141"/>
                    <a:pt x="860425" y="177800"/>
                    <a:pt x="838200" y="180975"/>
                  </a:cubicBezTo>
                  <a:cubicBezTo>
                    <a:pt x="746125" y="177800"/>
                    <a:pt x="653963" y="176560"/>
                    <a:pt x="561975" y="171450"/>
                  </a:cubicBezTo>
                  <a:cubicBezTo>
                    <a:pt x="539559" y="170205"/>
                    <a:pt x="516804" y="168376"/>
                    <a:pt x="495300" y="161925"/>
                  </a:cubicBezTo>
                  <a:cubicBezTo>
                    <a:pt x="484335" y="158636"/>
                    <a:pt x="477186" y="147524"/>
                    <a:pt x="466725" y="142875"/>
                  </a:cubicBezTo>
                  <a:cubicBezTo>
                    <a:pt x="448375" y="134720"/>
                    <a:pt x="426283" y="134964"/>
                    <a:pt x="409575" y="123825"/>
                  </a:cubicBezTo>
                  <a:cubicBezTo>
                    <a:pt x="370108" y="97513"/>
                    <a:pt x="392106" y="107551"/>
                    <a:pt x="342900" y="95250"/>
                  </a:cubicBezTo>
                  <a:cubicBezTo>
                    <a:pt x="261008" y="40655"/>
                    <a:pt x="364620" y="106110"/>
                    <a:pt x="285750" y="66675"/>
                  </a:cubicBezTo>
                  <a:cubicBezTo>
                    <a:pt x="275511" y="61555"/>
                    <a:pt x="267414" y="52745"/>
                    <a:pt x="257175" y="47625"/>
                  </a:cubicBezTo>
                  <a:cubicBezTo>
                    <a:pt x="248195" y="43135"/>
                    <a:pt x="237580" y="42590"/>
                    <a:pt x="228600" y="38100"/>
                  </a:cubicBezTo>
                  <a:cubicBezTo>
                    <a:pt x="218361" y="32980"/>
                    <a:pt x="210486" y="23699"/>
                    <a:pt x="200025" y="19050"/>
                  </a:cubicBezTo>
                  <a:cubicBezTo>
                    <a:pt x="181675" y="10895"/>
                    <a:pt x="142875" y="0"/>
                    <a:pt x="142875" y="0"/>
                  </a:cubicBezTo>
                  <a:cubicBezTo>
                    <a:pt x="107950" y="3175"/>
                    <a:pt x="71618" y="-788"/>
                    <a:pt x="38100" y="9525"/>
                  </a:cubicBezTo>
                  <a:cubicBezTo>
                    <a:pt x="19245" y="15327"/>
                    <a:pt x="17615" y="54540"/>
                    <a:pt x="9525" y="66675"/>
                  </a:cubicBezTo>
                  <a:cubicBezTo>
                    <a:pt x="7764" y="69317"/>
                    <a:pt x="3175" y="66675"/>
                    <a:pt x="0" y="66675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15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581401" y="3409950"/>
              <a:ext cx="606186" cy="3939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alibri" pitchFamily="34" charset="0"/>
                  <a:cs typeface="Calibri" pitchFamily="34" charset="0"/>
                </a:rPr>
                <a:t>Store</a:t>
              </a:r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2514600" y="3638550"/>
              <a:ext cx="609600" cy="609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8715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CTB</a:t>
              </a:r>
            </a:p>
          </p:txBody>
        </p:sp>
        <p:sp>
          <p:nvSpPr>
            <p:cNvPr id="59" name="Freeform 58"/>
            <p:cNvSpPr/>
            <p:nvPr/>
          </p:nvSpPr>
          <p:spPr bwMode="auto">
            <a:xfrm>
              <a:off x="2533650" y="3594616"/>
              <a:ext cx="1171575" cy="180975"/>
            </a:xfrm>
            <a:custGeom>
              <a:avLst/>
              <a:gdLst>
                <a:gd name="connsiteX0" fmla="*/ 1171575 w 1171575"/>
                <a:gd name="connsiteY0" fmla="*/ 47625 h 180975"/>
                <a:gd name="connsiteX1" fmla="*/ 1143000 w 1171575"/>
                <a:gd name="connsiteY1" fmla="*/ 95250 h 180975"/>
                <a:gd name="connsiteX2" fmla="*/ 1057275 w 1171575"/>
                <a:gd name="connsiteY2" fmla="*/ 133350 h 180975"/>
                <a:gd name="connsiteX3" fmla="*/ 1019175 w 1171575"/>
                <a:gd name="connsiteY3" fmla="*/ 152400 h 180975"/>
                <a:gd name="connsiteX4" fmla="*/ 952500 w 1171575"/>
                <a:gd name="connsiteY4" fmla="*/ 161925 h 180975"/>
                <a:gd name="connsiteX5" fmla="*/ 904875 w 1171575"/>
                <a:gd name="connsiteY5" fmla="*/ 171450 h 180975"/>
                <a:gd name="connsiteX6" fmla="*/ 838200 w 1171575"/>
                <a:gd name="connsiteY6" fmla="*/ 180975 h 180975"/>
                <a:gd name="connsiteX7" fmla="*/ 561975 w 1171575"/>
                <a:gd name="connsiteY7" fmla="*/ 171450 h 180975"/>
                <a:gd name="connsiteX8" fmla="*/ 495300 w 1171575"/>
                <a:gd name="connsiteY8" fmla="*/ 161925 h 180975"/>
                <a:gd name="connsiteX9" fmla="*/ 466725 w 1171575"/>
                <a:gd name="connsiteY9" fmla="*/ 142875 h 180975"/>
                <a:gd name="connsiteX10" fmla="*/ 409575 w 1171575"/>
                <a:gd name="connsiteY10" fmla="*/ 123825 h 180975"/>
                <a:gd name="connsiteX11" fmla="*/ 342900 w 1171575"/>
                <a:gd name="connsiteY11" fmla="*/ 95250 h 180975"/>
                <a:gd name="connsiteX12" fmla="*/ 285750 w 1171575"/>
                <a:gd name="connsiteY12" fmla="*/ 66675 h 180975"/>
                <a:gd name="connsiteX13" fmla="*/ 257175 w 1171575"/>
                <a:gd name="connsiteY13" fmla="*/ 47625 h 180975"/>
                <a:gd name="connsiteX14" fmla="*/ 228600 w 1171575"/>
                <a:gd name="connsiteY14" fmla="*/ 38100 h 180975"/>
                <a:gd name="connsiteX15" fmla="*/ 200025 w 1171575"/>
                <a:gd name="connsiteY15" fmla="*/ 19050 h 180975"/>
                <a:gd name="connsiteX16" fmla="*/ 142875 w 1171575"/>
                <a:gd name="connsiteY16" fmla="*/ 0 h 180975"/>
                <a:gd name="connsiteX17" fmla="*/ 38100 w 1171575"/>
                <a:gd name="connsiteY17" fmla="*/ 9525 h 180975"/>
                <a:gd name="connsiteX18" fmla="*/ 9525 w 1171575"/>
                <a:gd name="connsiteY18" fmla="*/ 66675 h 180975"/>
                <a:gd name="connsiteX19" fmla="*/ 0 w 1171575"/>
                <a:gd name="connsiteY19" fmla="*/ 66675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71575" h="180975">
                  <a:moveTo>
                    <a:pt x="1171575" y="47625"/>
                  </a:moveTo>
                  <a:cubicBezTo>
                    <a:pt x="1162050" y="63500"/>
                    <a:pt x="1155048" y="81194"/>
                    <a:pt x="1143000" y="95250"/>
                  </a:cubicBezTo>
                  <a:cubicBezTo>
                    <a:pt x="1121986" y="119766"/>
                    <a:pt x="1082714" y="120630"/>
                    <a:pt x="1057275" y="133350"/>
                  </a:cubicBezTo>
                  <a:cubicBezTo>
                    <a:pt x="1044575" y="139700"/>
                    <a:pt x="1032874" y="148664"/>
                    <a:pt x="1019175" y="152400"/>
                  </a:cubicBezTo>
                  <a:cubicBezTo>
                    <a:pt x="997515" y="158307"/>
                    <a:pt x="974645" y="158234"/>
                    <a:pt x="952500" y="161925"/>
                  </a:cubicBezTo>
                  <a:cubicBezTo>
                    <a:pt x="936531" y="164587"/>
                    <a:pt x="920844" y="168788"/>
                    <a:pt x="904875" y="171450"/>
                  </a:cubicBezTo>
                  <a:cubicBezTo>
                    <a:pt x="882730" y="175141"/>
                    <a:pt x="860425" y="177800"/>
                    <a:pt x="838200" y="180975"/>
                  </a:cubicBezTo>
                  <a:cubicBezTo>
                    <a:pt x="746125" y="177800"/>
                    <a:pt x="653963" y="176560"/>
                    <a:pt x="561975" y="171450"/>
                  </a:cubicBezTo>
                  <a:cubicBezTo>
                    <a:pt x="539559" y="170205"/>
                    <a:pt x="516804" y="168376"/>
                    <a:pt x="495300" y="161925"/>
                  </a:cubicBezTo>
                  <a:cubicBezTo>
                    <a:pt x="484335" y="158636"/>
                    <a:pt x="477186" y="147524"/>
                    <a:pt x="466725" y="142875"/>
                  </a:cubicBezTo>
                  <a:cubicBezTo>
                    <a:pt x="448375" y="134720"/>
                    <a:pt x="426283" y="134964"/>
                    <a:pt x="409575" y="123825"/>
                  </a:cubicBezTo>
                  <a:cubicBezTo>
                    <a:pt x="370108" y="97513"/>
                    <a:pt x="392106" y="107551"/>
                    <a:pt x="342900" y="95250"/>
                  </a:cubicBezTo>
                  <a:cubicBezTo>
                    <a:pt x="261008" y="40655"/>
                    <a:pt x="364620" y="106110"/>
                    <a:pt x="285750" y="66675"/>
                  </a:cubicBezTo>
                  <a:cubicBezTo>
                    <a:pt x="275511" y="61555"/>
                    <a:pt x="267414" y="52745"/>
                    <a:pt x="257175" y="47625"/>
                  </a:cubicBezTo>
                  <a:cubicBezTo>
                    <a:pt x="248195" y="43135"/>
                    <a:pt x="237580" y="42590"/>
                    <a:pt x="228600" y="38100"/>
                  </a:cubicBezTo>
                  <a:cubicBezTo>
                    <a:pt x="218361" y="32980"/>
                    <a:pt x="210486" y="23699"/>
                    <a:pt x="200025" y="19050"/>
                  </a:cubicBezTo>
                  <a:cubicBezTo>
                    <a:pt x="181675" y="10895"/>
                    <a:pt x="142875" y="0"/>
                    <a:pt x="142875" y="0"/>
                  </a:cubicBezTo>
                  <a:cubicBezTo>
                    <a:pt x="107950" y="3175"/>
                    <a:pt x="71618" y="-788"/>
                    <a:pt x="38100" y="9525"/>
                  </a:cubicBezTo>
                  <a:cubicBezTo>
                    <a:pt x="19245" y="15327"/>
                    <a:pt x="17615" y="54540"/>
                    <a:pt x="9525" y="66675"/>
                  </a:cubicBezTo>
                  <a:cubicBezTo>
                    <a:pt x="7764" y="69317"/>
                    <a:pt x="3175" y="66675"/>
                    <a:pt x="0" y="66675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15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447800" y="3539609"/>
              <a:ext cx="1065230" cy="3939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alibri" pitchFamily="34" charset="0"/>
                  <a:cs typeface="Calibri" pitchFamily="34" charset="0"/>
                </a:rPr>
                <a:t>Synchronize</a:t>
              </a:r>
              <a:endParaRPr lang="en-US" sz="1000" dirty="0">
                <a:latin typeface="Calibri" pitchFamily="34" charset="0"/>
                <a:cs typeface="Calibri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175568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Experimental Results (lossy)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1" y="1276350"/>
          <a:ext cx="7391399" cy="3048000"/>
        </p:xfrm>
        <a:graphic>
          <a:graphicData uri="http://schemas.openxmlformats.org/drawingml/2006/table">
            <a:tbl>
              <a:tblPr/>
              <a:tblGrid>
                <a:gridCol w="2292566"/>
                <a:gridCol w="631411"/>
                <a:gridCol w="538648"/>
                <a:gridCol w="561253"/>
                <a:gridCol w="561253"/>
                <a:gridCol w="576064"/>
                <a:gridCol w="546443"/>
                <a:gridCol w="561253"/>
                <a:gridCol w="583860"/>
                <a:gridCol w="538648"/>
              </a:tblGrid>
              <a:tr h="297366">
                <a:tc>
                  <a:txBody>
                    <a:bodyPr/>
                    <a:lstStyle/>
                    <a:p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All Intra 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Random Access 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Low delay B 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7366">
                <a:tc>
                  <a:txBody>
                    <a:bodyPr/>
                    <a:lstStyle/>
                    <a:p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text &amp; grap. with mot,1080p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text &amp; grap. with mot,720p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mixed content, 1440p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mixed content, 1080p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camera captured, 1080p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text &amp; grap. with mot, 1080p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text &amp; grap. with mot.,720p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mixed content, 1440p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mixed content, 1080p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Experimental Results (Lossless)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971550"/>
          <a:ext cx="8153406" cy="3266760"/>
        </p:xfrm>
        <a:graphic>
          <a:graphicData uri="http://schemas.openxmlformats.org/drawingml/2006/table">
            <a:tbl>
              <a:tblPr/>
              <a:tblGrid>
                <a:gridCol w="2183945"/>
                <a:gridCol w="587986"/>
                <a:gridCol w="503988"/>
                <a:gridCol w="503988"/>
                <a:gridCol w="336610"/>
                <a:gridCol w="159194"/>
                <a:gridCol w="601092"/>
                <a:gridCol w="457200"/>
                <a:gridCol w="457200"/>
                <a:gridCol w="457200"/>
                <a:gridCol w="457200"/>
                <a:gridCol w="457200"/>
                <a:gridCol w="457200"/>
                <a:gridCol w="533403"/>
              </a:tblGrid>
              <a:tr h="125993">
                <a:tc>
                  <a:txBody>
                    <a:bodyPr/>
                    <a:lstStyle/>
                    <a:p>
                      <a:endParaRPr lang="en-US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All Intra 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Random Access 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Low delay B 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609">
                <a:tc rowSpan="3">
                  <a:txBody>
                    <a:bodyPr/>
                    <a:lstStyle/>
                    <a:p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Bit-rate Savings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Bit-rate Savings</a:t>
                      </a:r>
                      <a:endParaRPr lang="en-US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Bit-rate Savings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9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Ave.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5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Min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 dirty="0" smtClean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Max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Ave.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Min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 dirty="0" smtClean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Max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Ave.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Min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Max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T &amp; G. with mot.,1080p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1.2%</a:t>
                      </a:r>
                      <a:endParaRPr lang="en-US" sz="105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T &amp; G. w/mot.,720p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0.4%</a:t>
                      </a:r>
                      <a:endParaRPr lang="en-US" sz="105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mixed content, 1440p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05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mixed content, 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05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05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camera cap., 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05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  T &amp; G. w/mot., 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1.4%</a:t>
                      </a:r>
                      <a:endParaRPr lang="en-US" sz="105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T &amp; G. w/mot.,720p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0.6%</a:t>
                      </a:r>
                      <a:endParaRPr lang="en-US" sz="105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mixed content, 1440p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0.2%</a:t>
                      </a:r>
                      <a:endParaRPr lang="en-US" sz="105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mixed content, 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05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05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05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733800" y="4368284"/>
            <a:ext cx="495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Thank you Qualcomm for cross-check JCTVC-S0257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19150"/>
            <a:ext cx="8152608" cy="3650794"/>
          </a:xfrm>
        </p:spPr>
        <p:txBody>
          <a:bodyPr/>
          <a:lstStyle/>
          <a:p>
            <a:r>
              <a:rPr lang="en-CA" dirty="0" smtClean="0"/>
              <a:t>The contribution </a:t>
            </a:r>
            <a:r>
              <a:rPr lang="en-CA" dirty="0"/>
              <a:t>proposes </a:t>
            </a:r>
            <a:r>
              <a:rPr lang="en-CA" dirty="0" smtClean="0"/>
              <a:t>palette table prediction variables follow the </a:t>
            </a:r>
            <a:r>
              <a:rPr lang="en-CA" dirty="0"/>
              <a:t>original HEVC store-and-sync design</a:t>
            </a:r>
            <a:endParaRPr lang="en-US" dirty="0" smtClean="0"/>
          </a:p>
          <a:p>
            <a:r>
              <a:rPr lang="en-US" dirty="0" smtClean="0"/>
              <a:t>Average </a:t>
            </a:r>
            <a:r>
              <a:rPr lang="en-US" dirty="0"/>
              <a:t>BD rate improvement for the proposed </a:t>
            </a:r>
            <a:r>
              <a:rPr lang="en-US" dirty="0" smtClean="0"/>
              <a:t>change is (YUV Text &amp; graphics with motion, 1080p):  </a:t>
            </a:r>
          </a:p>
          <a:p>
            <a:pPr lvl="1"/>
            <a:r>
              <a:rPr lang="en-US" dirty="0" smtClean="0"/>
              <a:t>0.9%, 0.4%, 0.4% </a:t>
            </a:r>
            <a:r>
              <a:rPr lang="en-US" dirty="0"/>
              <a:t>for AI, RA, LD in </a:t>
            </a:r>
            <a:r>
              <a:rPr lang="en-US" dirty="0" err="1"/>
              <a:t>lossy</a:t>
            </a:r>
            <a:r>
              <a:rPr lang="en-US" dirty="0"/>
              <a:t> </a:t>
            </a:r>
            <a:r>
              <a:rPr lang="en-US" dirty="0" smtClean="0"/>
              <a:t>case</a:t>
            </a:r>
          </a:p>
          <a:p>
            <a:pPr lvl="1"/>
            <a:r>
              <a:rPr lang="en-US" dirty="0" smtClean="0"/>
              <a:t>0.8%, 0.2%, 0.2% </a:t>
            </a:r>
            <a:r>
              <a:rPr lang="en-US" dirty="0"/>
              <a:t>for AI, RA, LD in lossless </a:t>
            </a:r>
            <a:r>
              <a:rPr lang="en-US" dirty="0" smtClean="0"/>
              <a:t>case</a:t>
            </a:r>
          </a:p>
          <a:p>
            <a:r>
              <a:rPr lang="en-US" dirty="0" smtClean="0"/>
              <a:t>It is recommended that the proposed change be adopted in HEVC screen content coding draft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40427851"/>
      </p:ext>
    </p:extLst>
  </p:cSld>
  <p:clrMapOvr>
    <a:masterClrMapping/>
  </p:clrMapOvr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21099</TotalTime>
  <Words>984</Words>
  <Application>Microsoft Office PowerPoint</Application>
  <PresentationFormat>On-screen Show (16:9)</PresentationFormat>
  <Paragraphs>347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CST July Monthly Dept Meeting 073008</vt:lpstr>
      <vt:lpstr>JCTVC-S0141 Using the wavefront store-and-sync design  for palette table prediction variables</vt:lpstr>
      <vt:lpstr>Background</vt:lpstr>
      <vt:lpstr>Proposed Method</vt:lpstr>
      <vt:lpstr>Experimental Results (lossy)</vt:lpstr>
      <vt:lpstr>Experimental Results (Lossless)</vt:lpstr>
      <vt:lpstr>Conclusion</vt:lpstr>
    </vt:vector>
  </TitlesOfParts>
  <Company>Sharp Labs of America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Seung-Hwan (David) Kim</cp:lastModifiedBy>
  <cp:revision>705</cp:revision>
  <cp:lastPrinted>2012-05-17T23:57:45Z</cp:lastPrinted>
  <dcterms:created xsi:type="dcterms:W3CDTF">2008-07-29T15:54:01Z</dcterms:created>
  <dcterms:modified xsi:type="dcterms:W3CDTF">2014-10-15T16:37:49Z</dcterms:modified>
</cp:coreProperties>
</file>