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7"/>
  </p:notesMasterIdLst>
  <p:handoutMasterIdLst>
    <p:handoutMasterId r:id="rId8"/>
  </p:handoutMasterIdLst>
  <p:sldIdLst>
    <p:sldId id="256" r:id="rId2"/>
    <p:sldId id="534" r:id="rId3"/>
    <p:sldId id="517" r:id="rId4"/>
    <p:sldId id="518" r:id="rId5"/>
    <p:sldId id="533" r:id="rId6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00"/>
    <a:srgbClr val="FFFFCC"/>
    <a:srgbClr val="CCECFF"/>
    <a:srgbClr val="CCFFFF"/>
    <a:srgbClr val="CCFFCC"/>
    <a:srgbClr val="FFCCFF"/>
    <a:srgbClr val="663300"/>
    <a:srgbClr val="FF505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2" autoAdjust="0"/>
    <p:restoredTop sz="76975" autoAdjust="0"/>
  </p:normalViewPr>
  <p:slideViewPr>
    <p:cSldViewPr>
      <p:cViewPr>
        <p:scale>
          <a:sx n="100" d="100"/>
          <a:sy n="100" d="100"/>
        </p:scale>
        <p:origin x="-72" y="-714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908" y="-72"/>
      </p:cViewPr>
      <p:guideLst>
        <p:guide orient="horz" pos="2928"/>
        <p:guide pos="220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571B3AE0-C7D6-43EC-8417-13E06AC1F0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12732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375" y="4376738"/>
            <a:ext cx="6259513" cy="4419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85ADE18B-5ED5-44F0-BA32-C17FA7CED7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82771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A8FE64A-0273-4A3F-AC93-492D68C8CF61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4540-F070-4ED6-A048-E38C81298C3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4540-F070-4ED6-A048-E38C81298C3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4540-F070-4ED6-A048-E38C81298C3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SLA Logo Vertical110728 copy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4589463"/>
            <a:ext cx="18288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>
              <a:cs typeface="+mn-cs"/>
            </a:endParaRPr>
          </a:p>
        </p:txBody>
      </p:sp>
      <p:pic>
        <p:nvPicPr>
          <p:cNvPr id="3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 l="15042" r="12173"/>
          <a:stretch>
            <a:fillRect/>
          </a:stretch>
        </p:blipFill>
        <p:spPr bwMode="auto">
          <a:xfrm>
            <a:off x="0" y="-962025"/>
            <a:ext cx="91440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SLA Logo Vertical110728 copy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2313" y="2235200"/>
            <a:ext cx="261937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SLATITLEPAGE.jpg copy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</a:t>
            </a:r>
          </a:p>
        </p:txBody>
      </p:sp>
      <p:sp>
        <p:nvSpPr>
          <p:cNvPr id="102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771525"/>
            <a:ext cx="815340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0" name="Picture 10" descr="SLA Logo Horizontal 110728 copy.png"/>
          <p:cNvPicPr>
            <a:picLocks noChangeAspect="1"/>
          </p:cNvPicPr>
          <p:nvPr/>
        </p:nvPicPr>
        <p:blipFill>
          <a:blip r:embed="rId9" cstate="print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4038600" y="4929188"/>
            <a:ext cx="5105400" cy="215900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BEED4A6-5F4C-4B3F-983F-06B9F885A715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700" kern="0" dirty="0" smtClean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0" r:id="rId2"/>
    <p:sldLayoutId id="2147483661" r:id="rId3"/>
    <p:sldLayoutId id="2147483662" r:id="rId4"/>
    <p:sldLayoutId id="2147483665" r:id="rId5"/>
    <p:sldLayoutId id="2147483663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ctrTitle"/>
          </p:nvPr>
        </p:nvSpPr>
        <p:spPr>
          <a:xfrm>
            <a:off x="441325" y="844550"/>
            <a:ext cx="8261350" cy="1103313"/>
          </a:xfrm>
        </p:spPr>
        <p:txBody>
          <a:bodyPr/>
          <a:lstStyle/>
          <a:p>
            <a:pPr>
              <a:defRPr/>
            </a:pPr>
            <a:r>
              <a:rPr lang="en-CA" sz="2400" dirty="0" smtClean="0"/>
              <a:t>JCTVC-S0140</a:t>
            </a:r>
            <a:br>
              <a:rPr lang="en-CA" sz="2400" dirty="0" smtClean="0"/>
            </a:br>
            <a:r>
              <a:rPr lang="en-CA" sz="2400" dirty="0" smtClean="0"/>
              <a:t>On transform coefficient scaling for adaptive colour transform</a:t>
            </a:r>
            <a:endParaRPr sz="24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742950"/>
            <a:ext cx="8152608" cy="4267200"/>
          </a:xfrm>
        </p:spPr>
        <p:txBody>
          <a:bodyPr/>
          <a:lstStyle/>
          <a:p>
            <a:r>
              <a:rPr lang="en-US" sz="2400" dirty="0" smtClean="0"/>
              <a:t>Last meeting </a:t>
            </a:r>
            <a:r>
              <a:rPr lang="en-US" sz="2400" dirty="0"/>
              <a:t>adaptive color transform </a:t>
            </a:r>
            <a:r>
              <a:rPr lang="en-US" sz="2400" dirty="0" smtClean="0"/>
              <a:t>(JCTVC-R0147) was adopted in the HEVC-screen content coding (SCC) </a:t>
            </a:r>
            <a:r>
              <a:rPr lang="en-US" sz="2400" dirty="0" smtClean="0"/>
              <a:t>design</a:t>
            </a:r>
          </a:p>
          <a:p>
            <a:endParaRPr lang="en-US" sz="1000" dirty="0" smtClean="0"/>
          </a:p>
          <a:p>
            <a:r>
              <a:rPr lang="en-US" sz="2400" dirty="0" smtClean="0"/>
              <a:t>In the HEVC-SCC draft, the scaling associated with adaptive color transform (ACT) is carried out by the transform coefficient scaling </a:t>
            </a:r>
            <a:r>
              <a:rPr lang="en-US" sz="2400" dirty="0" smtClean="0"/>
              <a:t>process</a:t>
            </a:r>
          </a:p>
          <a:p>
            <a:endParaRPr lang="en-US" sz="1000" dirty="0" smtClean="0"/>
          </a:p>
          <a:p>
            <a:r>
              <a:rPr lang="en-US" sz="2400" dirty="0" smtClean="0"/>
              <a:t>However, the ACT related modifications result in negative </a:t>
            </a:r>
            <a:r>
              <a:rPr lang="en-US" sz="2400" dirty="0" err="1" smtClean="0"/>
              <a:t>qP</a:t>
            </a:r>
            <a:r>
              <a:rPr lang="en-US" sz="2400" dirty="0" smtClean="0"/>
              <a:t> values. This makes the output of the </a:t>
            </a:r>
            <a:r>
              <a:rPr lang="en-US" sz="2400" dirty="0"/>
              <a:t>transform coefficient scaling </a:t>
            </a:r>
            <a:r>
              <a:rPr lang="en-US" sz="2400" dirty="0" smtClean="0"/>
              <a:t>process undefined</a:t>
            </a:r>
            <a:endParaRPr lang="en-US" sz="2400" dirty="0"/>
          </a:p>
        </p:txBody>
      </p:sp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ea typeface="Calibri" pitchFamily="34" charset="0"/>
              </a:rPr>
              <a:t>Introduction</a:t>
            </a:r>
            <a:endParaRPr lang="en-US" altLang="ko-KR" dirty="0" smtClean="0">
              <a:ea typeface="굴림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150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ea typeface="Calibri" pitchFamily="34" charset="0"/>
              </a:rPr>
              <a:t>Negative </a:t>
            </a:r>
            <a:r>
              <a:rPr lang="en-GB" dirty="0" err="1" smtClean="0">
                <a:ea typeface="Calibri" pitchFamily="34" charset="0"/>
              </a:rPr>
              <a:t>qP</a:t>
            </a:r>
            <a:r>
              <a:rPr lang="en-GB" dirty="0" smtClean="0">
                <a:ea typeface="Calibri" pitchFamily="34" charset="0"/>
              </a:rPr>
              <a:t> values in adaptive colour transform</a:t>
            </a:r>
            <a:endParaRPr lang="en-US" altLang="ko-KR" dirty="0" smtClean="0">
              <a:ea typeface="굴림" pitchFamily="34" charset="-127"/>
            </a:endParaRPr>
          </a:p>
        </p:txBody>
      </p:sp>
      <p:sp>
        <p:nvSpPr>
          <p:cNvPr id="30722" name="Rectangle 5"/>
          <p:cNvSpPr>
            <a:spLocks noChangeArrowheads="1"/>
          </p:cNvSpPr>
          <p:nvPr/>
        </p:nvSpPr>
        <p:spPr bwMode="auto">
          <a:xfrm>
            <a:off x="0" y="1619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30723" name="Rectangle 77"/>
          <p:cNvSpPr>
            <a:spLocks noChangeArrowheads="1"/>
          </p:cNvSpPr>
          <p:nvPr/>
        </p:nvSpPr>
        <p:spPr bwMode="auto">
          <a:xfrm>
            <a:off x="0" y="3143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52400" y="4095750"/>
            <a:ext cx="89598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marL="325438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2000" dirty="0">
                <a:latin typeface="Calibri" pitchFamily="34" charset="0"/>
              </a:rPr>
              <a:t>For </a:t>
            </a:r>
            <a:r>
              <a:rPr lang="en-US" sz="2000" dirty="0" err="1" smtClean="0">
                <a:latin typeface="Calibri" pitchFamily="34" charset="0"/>
              </a:rPr>
              <a:t>Qp’</a:t>
            </a:r>
            <a:r>
              <a:rPr lang="en-US" sz="2000" baseline="-25000" dirty="0" err="1" smtClean="0">
                <a:latin typeface="Calibri" pitchFamily="34" charset="0"/>
              </a:rPr>
              <a:t>Y</a:t>
            </a:r>
            <a:r>
              <a:rPr lang="en-US" sz="2000" dirty="0" smtClean="0">
                <a:latin typeface="Calibri" pitchFamily="34" charset="0"/>
              </a:rPr>
              <a:t>&lt;5 or </a:t>
            </a:r>
            <a:r>
              <a:rPr lang="en-US" sz="2000" dirty="0" err="1" smtClean="0">
                <a:latin typeface="Calibri" pitchFamily="34" charset="0"/>
              </a:rPr>
              <a:t>Qp’</a:t>
            </a:r>
            <a:r>
              <a:rPr lang="en-US" sz="2000" baseline="-25000" dirty="0" err="1" smtClean="0">
                <a:latin typeface="Calibri" pitchFamily="34" charset="0"/>
              </a:rPr>
              <a:t>Cb</a:t>
            </a:r>
            <a:r>
              <a:rPr lang="en-US" sz="2000" dirty="0" smtClean="0">
                <a:latin typeface="Calibri" pitchFamily="34" charset="0"/>
              </a:rPr>
              <a:t>&lt;5 or </a:t>
            </a:r>
            <a:r>
              <a:rPr lang="en-US" sz="2000" dirty="0" err="1" smtClean="0">
                <a:latin typeface="Calibri" pitchFamily="34" charset="0"/>
              </a:rPr>
              <a:t>Qp’</a:t>
            </a:r>
            <a:r>
              <a:rPr lang="en-US" sz="2000" baseline="-25000" dirty="0" err="1" smtClean="0">
                <a:latin typeface="Calibri" pitchFamily="34" charset="0"/>
              </a:rPr>
              <a:t>Cr</a:t>
            </a:r>
            <a:r>
              <a:rPr lang="en-US" sz="2000" dirty="0" smtClean="0">
                <a:latin typeface="Calibri" pitchFamily="34" charset="0"/>
              </a:rPr>
              <a:t>&lt;3, </a:t>
            </a:r>
            <a:r>
              <a:rPr lang="en-US" sz="2000" dirty="0">
                <a:latin typeface="Calibri" pitchFamily="34" charset="0"/>
              </a:rPr>
              <a:t>bug fix required to handle negative </a:t>
            </a:r>
            <a:r>
              <a:rPr lang="en-US" sz="2000" dirty="0" err="1" smtClean="0">
                <a:latin typeface="Calibri" pitchFamily="34" charset="0"/>
              </a:rPr>
              <a:t>qP</a:t>
            </a:r>
            <a:r>
              <a:rPr lang="en-US" sz="2000" dirty="0" smtClean="0">
                <a:latin typeface="Calibri" pitchFamily="34" charset="0"/>
              </a:rPr>
              <a:t> values</a:t>
            </a:r>
            <a:endParaRPr lang="en-CA" sz="2000" kern="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25438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2000" dirty="0" smtClean="0">
                <a:latin typeface="Calibri" pitchFamily="34" charset="0"/>
              </a:rPr>
              <a:t>No problem for lossless because </a:t>
            </a:r>
            <a:r>
              <a:rPr lang="en-US" sz="2000" dirty="0" err="1" smtClean="0">
                <a:latin typeface="Calibri" pitchFamily="34" charset="0"/>
              </a:rPr>
              <a:t>dequantization</a:t>
            </a:r>
            <a:r>
              <a:rPr lang="en-US" sz="2000" dirty="0" smtClean="0">
                <a:latin typeface="Calibri" pitchFamily="34" charset="0"/>
              </a:rPr>
              <a:t> is bypassed in lossless coding</a:t>
            </a:r>
          </a:p>
          <a:p>
            <a:pPr marL="782638" lvl="1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endParaRPr lang="en-US" sz="2000" dirty="0" smtClean="0">
              <a:latin typeface="Calibri" pitchFamily="34" charset="0"/>
            </a:endParaRPr>
          </a:p>
          <a:p>
            <a:pPr marL="782638" lvl="1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28600" y="605939"/>
            <a:ext cx="9144000" cy="33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152352" rIns="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8</a:t>
            </a:r>
            <a:r>
              <a:rPr kumimoji="0" lang="en-GB" sz="16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.6.2  Scaling and transformation process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…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–    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If </a:t>
            </a:r>
            <a:r>
              <a:rPr kumimoji="0" lang="en-US" altLang="ko-K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cIdx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is equal to 0,</a:t>
            </a:r>
            <a:endParaRPr kumimoji="0" lang="en-US" altLang="ko-K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ko-K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qP</a:t>
            </a:r>
            <a:r>
              <a:rPr kumimoji="0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= </a:t>
            </a:r>
            <a:r>
              <a:rPr kumimoji="0" lang="en-GB" altLang="ko-K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Qp′</a:t>
            </a:r>
            <a:r>
              <a:rPr kumimoji="0" lang="en-GB" altLang="ko-KR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Y</a:t>
            </a:r>
            <a:r>
              <a:rPr kumimoji="0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 + (</a:t>
            </a:r>
            <a:r>
              <a:rPr kumimoji="0" lang="en-GB" altLang="ko-K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cu_residual_csc_flag</a:t>
            </a:r>
            <a:r>
              <a:rPr kumimoji="0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[ </a:t>
            </a:r>
            <a:r>
              <a:rPr kumimoji="0" lang="en-US" altLang="ko-K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xTbY</a:t>
            </a:r>
            <a:r>
              <a:rPr kumimoji="0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 ][ y</a:t>
            </a:r>
            <a:r>
              <a:rPr kumimoji="0" lang="en-US" altLang="ko-K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TbY</a:t>
            </a:r>
            <a:r>
              <a:rPr kumimoji="0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 ] ? 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-5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: 0)                                 (8‑267)</a:t>
            </a:r>
            <a:endParaRPr kumimoji="0" lang="en-US" altLang="ko-K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–    Otherwise, if </a:t>
            </a:r>
            <a:r>
              <a:rPr kumimoji="0" lang="en-US" altLang="ko-K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cIdx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is equal to 1,</a:t>
            </a:r>
            <a:endParaRPr kumimoji="0" lang="en-US" altLang="ko-K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ko-K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qP</a:t>
            </a:r>
            <a:r>
              <a:rPr kumimoji="0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= </a:t>
            </a:r>
            <a:r>
              <a:rPr kumimoji="0" lang="en-GB" altLang="ko-K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Qp′</a:t>
            </a:r>
            <a:r>
              <a:rPr kumimoji="0" lang="en-GB" altLang="ko-KR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Cb</a:t>
            </a:r>
            <a:r>
              <a:rPr kumimoji="0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 + (</a:t>
            </a:r>
            <a:r>
              <a:rPr kumimoji="0" lang="en-GB" altLang="ko-K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cu_residual_csc_flag</a:t>
            </a:r>
            <a:r>
              <a:rPr kumimoji="0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[ </a:t>
            </a:r>
            <a:r>
              <a:rPr kumimoji="0" lang="en-US" altLang="ko-K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xTbY</a:t>
            </a:r>
            <a:r>
              <a:rPr kumimoji="0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 ][ y</a:t>
            </a:r>
            <a:r>
              <a:rPr kumimoji="0" lang="en-US" altLang="ko-K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TbY</a:t>
            </a:r>
            <a:r>
              <a:rPr kumimoji="0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 ] ? 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-5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: 0)                                (8‑268)</a:t>
            </a:r>
            <a:endParaRPr kumimoji="0" lang="en-US" altLang="ko-K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–    Otherwise (</a:t>
            </a:r>
            <a:r>
              <a:rPr kumimoji="0" lang="en-US" altLang="ko-K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cIdx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is equal to 2),</a:t>
            </a:r>
            <a:endParaRPr kumimoji="0" lang="en-US" altLang="ko-K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ko-K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qP</a:t>
            </a:r>
            <a:r>
              <a:rPr kumimoji="0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= </a:t>
            </a:r>
            <a:r>
              <a:rPr kumimoji="0" lang="en-GB" altLang="ko-K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Qp′</a:t>
            </a:r>
            <a:r>
              <a:rPr kumimoji="0" lang="en-GB" altLang="ko-KR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C</a:t>
            </a:r>
            <a:r>
              <a:rPr kumimoji="0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 + (</a:t>
            </a:r>
            <a:r>
              <a:rPr kumimoji="0" lang="en-GB" altLang="ko-K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cu_residual_csc_flag</a:t>
            </a:r>
            <a:r>
              <a:rPr kumimoji="0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[ </a:t>
            </a:r>
            <a:r>
              <a:rPr kumimoji="0" lang="en-US" altLang="ko-K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xTbY</a:t>
            </a:r>
            <a:r>
              <a:rPr kumimoji="0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 ][ y</a:t>
            </a:r>
            <a:r>
              <a:rPr kumimoji="0" lang="en-US" altLang="ko-K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TbY</a:t>
            </a:r>
            <a:r>
              <a:rPr kumimoji="0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 ] ? 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-3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: 0)                                 (8‑269)</a:t>
            </a:r>
          </a:p>
          <a:p>
            <a:pPr lvl="0" eaLnBrk="0" hangingPunct="0"/>
            <a:r>
              <a:rPr lang="en-US" sz="16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… </a:t>
            </a:r>
            <a:endParaRPr lang="en-US" sz="1600" dirty="0" smtClean="0"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lvl="0" eaLnBrk="0" hangingPunct="0"/>
            <a:r>
              <a:rPr lang="en-CA" sz="1600" b="1" dirty="0" smtClean="0">
                <a:latin typeface="Times New Roman"/>
                <a:ea typeface="Times New Roman"/>
              </a:rPr>
              <a:t>8.6.3  Scaling process for transform coefficients</a:t>
            </a:r>
          </a:p>
          <a:p>
            <a:pPr lvl="0" eaLnBrk="0" hangingPunct="0"/>
            <a:r>
              <a:rPr lang="en-CA" sz="1600" dirty="0" smtClean="0">
                <a:latin typeface="Times New Roman"/>
                <a:ea typeface="Times New Roman"/>
              </a:rPr>
              <a:t>…</a:t>
            </a:r>
          </a:p>
          <a:p>
            <a:pPr lvl="0" eaLnBrk="0" hangingPunct="0"/>
            <a:r>
              <a:rPr lang="en-CA" sz="1600" dirty="0" smtClean="0">
                <a:latin typeface="Times New Roman"/>
                <a:ea typeface="Times New Roman"/>
              </a:rPr>
              <a:t>d</a:t>
            </a:r>
            <a:r>
              <a:rPr lang="en-CA" sz="1600" dirty="0">
                <a:latin typeface="Times New Roman"/>
                <a:ea typeface="Times New Roman"/>
              </a:rPr>
              <a:t>[ x ][ y ] = Clip3( </a:t>
            </a:r>
            <a:r>
              <a:rPr lang="en-CA" sz="1600" dirty="0" err="1">
                <a:latin typeface="Times New Roman"/>
                <a:ea typeface="Times New Roman"/>
              </a:rPr>
              <a:t>coeffMin</a:t>
            </a:r>
            <a:r>
              <a:rPr lang="en-CA" sz="1600" dirty="0">
                <a:latin typeface="Times New Roman"/>
                <a:ea typeface="Times New Roman"/>
              </a:rPr>
              <a:t>, </a:t>
            </a:r>
            <a:r>
              <a:rPr lang="en-CA" sz="1600" dirty="0" err="1">
                <a:latin typeface="Times New Roman"/>
                <a:ea typeface="Times New Roman"/>
              </a:rPr>
              <a:t>coeffMax</a:t>
            </a:r>
            <a:r>
              <a:rPr lang="en-CA" sz="1600" dirty="0">
                <a:latin typeface="Times New Roman"/>
                <a:ea typeface="Times New Roman"/>
              </a:rPr>
              <a:t>, ( ( </a:t>
            </a:r>
            <a:r>
              <a:rPr lang="en-CA" sz="1600" dirty="0" err="1">
                <a:latin typeface="Times New Roman"/>
                <a:ea typeface="Times New Roman"/>
              </a:rPr>
              <a:t>TransCoeffLevel</a:t>
            </a:r>
            <a:r>
              <a:rPr lang="en-CA" sz="1600" dirty="0">
                <a:latin typeface="Times New Roman"/>
                <a:ea typeface="Times New Roman"/>
              </a:rPr>
              <a:t>[ </a:t>
            </a:r>
            <a:r>
              <a:rPr lang="en-CA" sz="1600" dirty="0" err="1">
                <a:latin typeface="Times New Roman"/>
                <a:ea typeface="Times New Roman"/>
              </a:rPr>
              <a:t>xTbY</a:t>
            </a:r>
            <a:r>
              <a:rPr lang="en-CA" sz="1600" dirty="0">
                <a:latin typeface="Times New Roman"/>
                <a:ea typeface="Times New Roman"/>
              </a:rPr>
              <a:t> ][ </a:t>
            </a:r>
            <a:r>
              <a:rPr lang="en-CA" sz="1600" dirty="0" err="1">
                <a:latin typeface="Times New Roman"/>
                <a:ea typeface="Times New Roman"/>
              </a:rPr>
              <a:t>yTbY</a:t>
            </a:r>
            <a:r>
              <a:rPr lang="en-CA" sz="1600" dirty="0">
                <a:latin typeface="Times New Roman"/>
                <a:ea typeface="Times New Roman"/>
              </a:rPr>
              <a:t> ][ </a:t>
            </a:r>
            <a:r>
              <a:rPr lang="en-CA" sz="1600" dirty="0" err="1">
                <a:latin typeface="Times New Roman"/>
                <a:ea typeface="Times New Roman"/>
              </a:rPr>
              <a:t>cIdx</a:t>
            </a:r>
            <a:r>
              <a:rPr lang="en-CA" sz="1600" dirty="0">
                <a:latin typeface="Times New Roman"/>
                <a:ea typeface="Times New Roman"/>
              </a:rPr>
              <a:t> ][ x ][ y ] * m[ x ][ y ] * 			</a:t>
            </a:r>
            <a:r>
              <a:rPr lang="en-CA" sz="1600" dirty="0" err="1">
                <a:latin typeface="Times New Roman"/>
                <a:ea typeface="Times New Roman"/>
              </a:rPr>
              <a:t>levelScale</a:t>
            </a:r>
            <a:r>
              <a:rPr lang="en-CA" sz="1600" dirty="0">
                <a:latin typeface="Times New Roman"/>
                <a:ea typeface="Times New Roman"/>
              </a:rPr>
              <a:t>[ </a:t>
            </a:r>
            <a:r>
              <a:rPr lang="en-CA" sz="1600" dirty="0">
                <a:highlight>
                  <a:srgbClr val="FFFF00"/>
                </a:highlight>
                <a:latin typeface="Times New Roman"/>
                <a:ea typeface="Times New Roman"/>
              </a:rPr>
              <a:t>qP%6</a:t>
            </a:r>
            <a:r>
              <a:rPr lang="en-CA" sz="1600" dirty="0">
                <a:latin typeface="Times New Roman"/>
                <a:ea typeface="Times New Roman"/>
              </a:rPr>
              <a:t> ]  &lt;&lt;  (</a:t>
            </a:r>
            <a:r>
              <a:rPr lang="en-CA" sz="1600" dirty="0" err="1">
                <a:latin typeface="Times New Roman"/>
                <a:ea typeface="Times New Roman"/>
              </a:rPr>
              <a:t>qP</a:t>
            </a:r>
            <a:r>
              <a:rPr lang="en-CA" sz="1600" dirty="0">
                <a:latin typeface="Times New Roman"/>
                <a:ea typeface="Times New Roman"/>
              </a:rPr>
              <a:t> / 6 ) ) + ( 1  &lt;&lt;  ( </a:t>
            </a:r>
            <a:r>
              <a:rPr lang="en-CA" sz="1600" dirty="0" err="1">
                <a:latin typeface="Times New Roman"/>
                <a:ea typeface="Times New Roman"/>
              </a:rPr>
              <a:t>bdShift</a:t>
            </a:r>
            <a:r>
              <a:rPr lang="en-CA" sz="1600" dirty="0">
                <a:latin typeface="Times New Roman"/>
                <a:ea typeface="Times New Roman"/>
              </a:rPr>
              <a:t> − 1 ) ) )  &gt;&gt;  </a:t>
            </a:r>
            <a:r>
              <a:rPr lang="en-CA" sz="1600" dirty="0" err="1">
                <a:latin typeface="Times New Roman"/>
                <a:ea typeface="Times New Roman"/>
              </a:rPr>
              <a:t>bdShift</a:t>
            </a:r>
            <a:r>
              <a:rPr lang="en-CA" sz="1600" dirty="0">
                <a:latin typeface="Times New Roman"/>
                <a:ea typeface="Times New Roman"/>
              </a:rPr>
              <a:t> </a:t>
            </a:r>
            <a:r>
              <a:rPr lang="en-CA" sz="1600" dirty="0" smtClean="0">
                <a:latin typeface="Times New Roman"/>
                <a:ea typeface="Times New Roman"/>
              </a:rPr>
              <a:t>) (8-279)</a:t>
            </a:r>
            <a:endParaRPr kumimoji="0" lang="en-GB" altLang="ko-K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150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ea typeface="Calibri" pitchFamily="34" charset="0"/>
              </a:rPr>
              <a:t>Inverse colour transform bug fix - Proposed</a:t>
            </a:r>
            <a:endParaRPr lang="en-US" altLang="ko-KR" dirty="0" smtClean="0">
              <a:ea typeface="굴림" pitchFamily="34" charset="-127"/>
            </a:endParaRPr>
          </a:p>
        </p:txBody>
      </p:sp>
      <p:sp>
        <p:nvSpPr>
          <p:cNvPr id="30722" name="Rectangle 5"/>
          <p:cNvSpPr>
            <a:spLocks noChangeArrowheads="1"/>
          </p:cNvSpPr>
          <p:nvPr/>
        </p:nvSpPr>
        <p:spPr bwMode="auto">
          <a:xfrm>
            <a:off x="0" y="1619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30723" name="Rectangle 77"/>
          <p:cNvSpPr>
            <a:spLocks noChangeArrowheads="1"/>
          </p:cNvSpPr>
          <p:nvPr/>
        </p:nvSpPr>
        <p:spPr bwMode="auto">
          <a:xfrm>
            <a:off x="0" y="3143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0" y="74295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marL="325438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r>
              <a:rPr lang="en-CA" sz="2000" kern="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Proposed Methods</a:t>
            </a:r>
          </a:p>
          <a:p>
            <a:pPr marL="782638" lvl="1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 smtClean="0">
                <a:latin typeface="Calibri" pitchFamily="34" charset="0"/>
              </a:rPr>
              <a:t>Option (a): Disable inverse color transform for (</a:t>
            </a:r>
            <a:r>
              <a:rPr lang="en-US" sz="1600" dirty="0" err="1" smtClean="0">
                <a:latin typeface="Calibri" pitchFamily="34" charset="0"/>
              </a:rPr>
              <a:t>Qp’</a:t>
            </a:r>
            <a:r>
              <a:rPr lang="en-US" sz="1600" baseline="-25000" dirty="0" err="1" smtClean="0">
                <a:latin typeface="Calibri" pitchFamily="34" charset="0"/>
              </a:rPr>
              <a:t>Y</a:t>
            </a:r>
            <a:r>
              <a:rPr lang="en-US" sz="1600" dirty="0" smtClean="0">
                <a:latin typeface="Calibri" pitchFamily="34" charset="0"/>
              </a:rPr>
              <a:t>&lt;5 </a:t>
            </a:r>
            <a:r>
              <a:rPr lang="en-US" sz="1600" dirty="0">
                <a:latin typeface="Calibri" pitchFamily="34" charset="0"/>
              </a:rPr>
              <a:t>or </a:t>
            </a:r>
            <a:r>
              <a:rPr lang="en-US" sz="1600" dirty="0" err="1">
                <a:latin typeface="Calibri" pitchFamily="34" charset="0"/>
              </a:rPr>
              <a:t>Qp’</a:t>
            </a:r>
            <a:r>
              <a:rPr lang="en-US" sz="1600" baseline="-25000" dirty="0" err="1">
                <a:latin typeface="Calibri" pitchFamily="34" charset="0"/>
              </a:rPr>
              <a:t>Cb</a:t>
            </a:r>
            <a:r>
              <a:rPr lang="en-US" sz="1600" dirty="0">
                <a:latin typeface="Calibri" pitchFamily="34" charset="0"/>
              </a:rPr>
              <a:t>&lt;5 or </a:t>
            </a:r>
            <a:r>
              <a:rPr lang="en-US" sz="1600" dirty="0" err="1" smtClean="0">
                <a:latin typeface="Calibri" pitchFamily="34" charset="0"/>
              </a:rPr>
              <a:t>Qp’</a:t>
            </a:r>
            <a:r>
              <a:rPr lang="en-US" sz="1600" baseline="-25000" dirty="0" err="1" smtClean="0">
                <a:latin typeface="Calibri" pitchFamily="34" charset="0"/>
              </a:rPr>
              <a:t>Cr</a:t>
            </a:r>
            <a:r>
              <a:rPr lang="en-US" sz="1600" dirty="0" smtClean="0">
                <a:latin typeface="Calibri" pitchFamily="34" charset="0"/>
              </a:rPr>
              <a:t>&lt;3)</a:t>
            </a:r>
          </a:p>
          <a:p>
            <a:pPr marL="1697038" lvl="3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endParaRPr lang="en-US" sz="1600" kern="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1697038" lvl="3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endParaRPr lang="en-US" sz="1600" kern="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1697038" lvl="3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endParaRPr lang="en-US" sz="1600" kern="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1697038" lvl="3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endParaRPr lang="en-US" sz="1600" kern="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1697038" lvl="3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endParaRPr lang="en-US" sz="1600" kern="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782638" lvl="1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endParaRPr lang="en-US" sz="1600" dirty="0" smtClean="0">
              <a:latin typeface="Calibri" pitchFamily="34" charset="0"/>
            </a:endParaRPr>
          </a:p>
          <a:p>
            <a:pPr marL="782638" lvl="1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endParaRPr lang="en-US" sz="1600" dirty="0" smtClean="0">
              <a:latin typeface="Calibri" pitchFamily="34" charset="0"/>
            </a:endParaRPr>
          </a:p>
          <a:p>
            <a:pPr marL="782638" lvl="1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 smtClean="0">
                <a:latin typeface="Calibri" pitchFamily="34" charset="0"/>
              </a:rPr>
              <a:t>Option (b): Clip qP so it is always non-negative</a:t>
            </a:r>
          </a:p>
          <a:p>
            <a:pPr marL="782638" lvl="1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11942448"/>
              </p:ext>
            </p:extLst>
          </p:nvPr>
        </p:nvGraphicFramePr>
        <p:xfrm>
          <a:off x="3657600" y="742950"/>
          <a:ext cx="5486400" cy="1981200"/>
        </p:xfrm>
        <a:graphic>
          <a:graphicData uri="http://schemas.openxmlformats.org/drawingml/2006/table">
            <a:tbl>
              <a:tblPr/>
              <a:tblGrid>
                <a:gridCol w="4722963"/>
                <a:gridCol w="763437"/>
              </a:tblGrid>
              <a:tr h="14547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coding_unit</a:t>
                      </a:r>
                      <a:r>
                        <a:rPr lang="en-CA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( x0, y0, log2CbSize ) {</a:t>
                      </a:r>
                      <a:endParaRPr lang="en-US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 b="1">
                          <a:effectLst/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0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47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…</a:t>
                      </a:r>
                      <a:endParaRPr lang="en-US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 b="1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0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47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if( </a:t>
                      </a:r>
                      <a:r>
                        <a:rPr lang="en-CA" sz="10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rqt_root_cbf</a:t>
                      </a:r>
                      <a:r>
                        <a:rPr lang="en-CA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en-US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89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if(</a:t>
                      </a:r>
                      <a:r>
                        <a:rPr lang="en-CA" sz="10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!(</a:t>
                      </a:r>
                      <a:r>
                        <a:rPr lang="en-CA" sz="1000" dirty="0">
                          <a:effectLst/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CA" sz="1000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Qp</a:t>
                      </a:r>
                      <a:r>
                        <a:rPr lang="en-US" sz="1000" dirty="0">
                          <a:effectLst/>
                          <a:highlight>
                            <a:srgbClr val="FFFF00"/>
                          </a:highlight>
                          <a:latin typeface="Malgun Gothic"/>
                          <a:ea typeface="Malgun Gothic"/>
                          <a:cs typeface="Times New Roman"/>
                        </a:rPr>
                        <a:t>′</a:t>
                      </a:r>
                      <a:r>
                        <a:rPr lang="en-CA" sz="1000" baseline="-250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Y</a:t>
                      </a:r>
                      <a:r>
                        <a:rPr lang="en-CA" sz="10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&lt; 5 || </a:t>
                      </a:r>
                      <a:r>
                        <a:rPr lang="en-CA" sz="1000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Qp</a:t>
                      </a:r>
                      <a:r>
                        <a:rPr lang="en-US" sz="1000" dirty="0">
                          <a:effectLst/>
                          <a:highlight>
                            <a:srgbClr val="FFFF00"/>
                          </a:highlight>
                          <a:latin typeface="Malgun Gothic"/>
                          <a:ea typeface="Malgun Gothic"/>
                          <a:cs typeface="Times New Roman"/>
                        </a:rPr>
                        <a:t>′</a:t>
                      </a:r>
                      <a:r>
                        <a:rPr lang="en-CA" sz="1000" baseline="-25000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Cb</a:t>
                      </a:r>
                      <a:r>
                        <a:rPr lang="en-CA" sz="10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&lt; 5 || </a:t>
                      </a:r>
                      <a:r>
                        <a:rPr lang="en-CA" sz="1000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Qp</a:t>
                      </a:r>
                      <a:r>
                        <a:rPr lang="en-US" sz="1000" dirty="0">
                          <a:effectLst/>
                          <a:highlight>
                            <a:srgbClr val="FFFF00"/>
                          </a:highlight>
                          <a:latin typeface="Malgun Gothic"/>
                          <a:ea typeface="Malgun Gothic"/>
                          <a:cs typeface="Times New Roman"/>
                        </a:rPr>
                        <a:t>′</a:t>
                      </a:r>
                      <a:r>
                        <a:rPr lang="en-CA" sz="1000" baseline="-250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Cr</a:t>
                      </a:r>
                      <a:r>
                        <a:rPr lang="en-CA" sz="10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&lt; 3)</a:t>
                      </a:r>
                      <a:r>
                        <a:rPr lang="en-CA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&amp;&amp;</a:t>
                      </a:r>
                      <a:br>
                        <a:rPr lang="en-CA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CA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GB" sz="1000" dirty="0" err="1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residual_adaptive_colour_transform_enabled_flag</a:t>
                      </a:r>
                      <a:r>
                        <a:rPr lang="en-GB" sz="1000" dirty="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  &amp;&amp;  </a:t>
                      </a:r>
                      <a:r>
                        <a:rPr lang="en-GB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/>
                      </a:r>
                      <a:br>
                        <a:rPr lang="en-GB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000" dirty="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						( </a:t>
                      </a:r>
                      <a:r>
                        <a:rPr lang="en-GB" sz="10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CuPredMode</a:t>
                      </a:r>
                      <a:r>
                        <a:rPr lang="en-GB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x0 ][ y0 ]  = =  MODE_INTER  | | 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intra_bc_flag</a:t>
                      </a:r>
                      <a:r>
                        <a:rPr lang="en-US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x0 ][ y0 ]  | |  </a:t>
                      </a:r>
                      <a:r>
                        <a:rPr lang="en-GB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/>
                      </a:r>
                      <a:br>
                        <a:rPr lang="en-GB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US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intra_chroma_pred_mode</a:t>
                      </a:r>
                      <a:r>
                        <a:rPr lang="en-US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x0 ][ y0 ]  =</a:t>
                      </a:r>
                      <a:r>
                        <a:rPr lang="en-GB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US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=  4 </a:t>
                      </a:r>
                      <a:r>
                        <a:rPr lang="en-GB" sz="1000" dirty="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) )</a:t>
                      </a:r>
                      <a:endParaRPr lang="en-US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47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GB" sz="10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cu_residual_act_flag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47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…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47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}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47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CA" sz="1000" dirty="0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…</a:t>
                      </a:r>
                      <a:endParaRPr lang="en-US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47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733800" y="3257550"/>
            <a:ext cx="5334000" cy="155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340" marR="0" indent="-180340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180340" algn="l"/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sz="1100" dirty="0">
                <a:latin typeface="Times New Roman"/>
                <a:ea typeface="Times New Roman"/>
              </a:rPr>
              <a:t>–	If </a:t>
            </a:r>
            <a:r>
              <a:rPr lang="en-CA" sz="1100" dirty="0" err="1">
                <a:latin typeface="Times New Roman"/>
                <a:ea typeface="Times New Roman"/>
              </a:rPr>
              <a:t>cIdx</a:t>
            </a:r>
            <a:r>
              <a:rPr lang="en-CA" sz="1100" dirty="0">
                <a:latin typeface="Times New Roman"/>
                <a:ea typeface="Times New Roman"/>
              </a:rPr>
              <a:t> is equal to 0,</a:t>
            </a:r>
            <a:endParaRPr lang="en-US" sz="1100" dirty="0">
              <a:latin typeface="Times New Roman"/>
              <a:ea typeface="Times New Roman"/>
            </a:endParaRPr>
          </a:p>
          <a:p>
            <a:pPr marL="356870" marR="0" hangingPunct="0">
              <a:spcBef>
                <a:spcPts val="680"/>
              </a:spcBef>
              <a:spcAft>
                <a:spcPts val="0"/>
              </a:spcAft>
              <a:tabLst>
                <a:tab pos="504190" algn="l"/>
                <a:tab pos="1008380" algn="l"/>
                <a:tab pos="3079115" algn="ctr"/>
                <a:tab pos="6156960" algn="r"/>
                <a:tab pos="540385" algn="l"/>
                <a:tab pos="720090" algn="l"/>
                <a:tab pos="900430" algn="l"/>
                <a:tab pos="3079115" algn="ctr"/>
                <a:tab pos="6156960" algn="r"/>
              </a:tabLst>
            </a:pPr>
            <a:r>
              <a:rPr lang="en-CA" sz="1100" dirty="0" err="1">
                <a:latin typeface="Times New Roman"/>
                <a:ea typeface="Malgun Gothic"/>
              </a:rPr>
              <a:t>qP</a:t>
            </a:r>
            <a:r>
              <a:rPr lang="en-CA" sz="1100" dirty="0">
                <a:latin typeface="Times New Roman"/>
                <a:ea typeface="Malgun Gothic"/>
              </a:rPr>
              <a:t> = </a:t>
            </a:r>
            <a:r>
              <a:rPr lang="en-CA" sz="1100" dirty="0">
                <a:highlight>
                  <a:srgbClr val="FFFF00"/>
                </a:highlight>
                <a:latin typeface="Times New Roman"/>
                <a:ea typeface="Malgun Gothic"/>
              </a:rPr>
              <a:t>Max(0,</a:t>
            </a:r>
            <a:r>
              <a:rPr lang="en-CA" sz="1100" dirty="0">
                <a:latin typeface="Times New Roman"/>
                <a:ea typeface="Malgun Gothic"/>
              </a:rPr>
              <a:t>Qp′</a:t>
            </a:r>
            <a:r>
              <a:rPr lang="en-CA" sz="1100" baseline="-25000" dirty="0">
                <a:latin typeface="Times New Roman"/>
                <a:ea typeface="Malgun Gothic"/>
              </a:rPr>
              <a:t>Y</a:t>
            </a:r>
            <a:r>
              <a:rPr lang="en-GB" sz="1100" dirty="0">
                <a:latin typeface="Times New Roman"/>
                <a:ea typeface="Malgun Gothic"/>
              </a:rPr>
              <a:t> + (</a:t>
            </a:r>
            <a:r>
              <a:rPr lang="en-GB" sz="1100" dirty="0" err="1">
                <a:latin typeface="Times New Roman"/>
                <a:ea typeface="Malgun Gothic"/>
              </a:rPr>
              <a:t>cu_residual_act_flag</a:t>
            </a:r>
            <a:r>
              <a:rPr lang="en-GB" sz="1100" dirty="0">
                <a:latin typeface="Times New Roman"/>
                <a:ea typeface="Malgun Gothic"/>
              </a:rPr>
              <a:t>[ </a:t>
            </a:r>
            <a:r>
              <a:rPr lang="en-US" sz="1100" dirty="0" err="1">
                <a:latin typeface="Times New Roman"/>
                <a:ea typeface="Malgun Gothic"/>
              </a:rPr>
              <a:t>xTbY</a:t>
            </a:r>
            <a:r>
              <a:rPr lang="en-GB" sz="1100" dirty="0">
                <a:latin typeface="Times New Roman"/>
                <a:ea typeface="Malgun Gothic"/>
              </a:rPr>
              <a:t> ][ y</a:t>
            </a:r>
            <a:r>
              <a:rPr lang="en-US" sz="1100" dirty="0" err="1">
                <a:latin typeface="Times New Roman"/>
                <a:ea typeface="Malgun Gothic"/>
              </a:rPr>
              <a:t>TbY</a:t>
            </a:r>
            <a:r>
              <a:rPr lang="en-GB" sz="1100" dirty="0">
                <a:latin typeface="Times New Roman"/>
                <a:ea typeface="Malgun Gothic"/>
              </a:rPr>
              <a:t> ] ? </a:t>
            </a:r>
            <a:r>
              <a:rPr lang="en-US" sz="1100" dirty="0">
                <a:latin typeface="Times New Roman"/>
                <a:ea typeface="Malgun Gothic"/>
              </a:rPr>
              <a:t>−5</a:t>
            </a:r>
            <a:r>
              <a:rPr lang="en-US" sz="1100" dirty="0">
                <a:latin typeface="Times New Roman"/>
                <a:ea typeface="SimSun"/>
              </a:rPr>
              <a:t> </a:t>
            </a:r>
            <a:r>
              <a:rPr lang="en-GB" sz="1100" dirty="0">
                <a:latin typeface="Times New Roman"/>
                <a:ea typeface="Malgun Gothic"/>
              </a:rPr>
              <a:t>: 0</a:t>
            </a:r>
            <a:r>
              <a:rPr lang="en-GB" sz="1100" dirty="0" smtClean="0">
                <a:latin typeface="Times New Roman"/>
                <a:ea typeface="Malgun Gothic"/>
              </a:rPr>
              <a:t>)</a:t>
            </a:r>
            <a:r>
              <a:rPr lang="en-GB" sz="1100" dirty="0" smtClean="0">
                <a:highlight>
                  <a:srgbClr val="FFFF00"/>
                </a:highlight>
                <a:latin typeface="Times New Roman"/>
                <a:ea typeface="Malgun Gothic"/>
              </a:rPr>
              <a:t>)</a:t>
            </a:r>
            <a:r>
              <a:rPr lang="en-CA" sz="1100" dirty="0">
                <a:latin typeface="Times New Roman"/>
                <a:ea typeface="Malgun Gothic"/>
              </a:rPr>
              <a:t> 	(8‑261)</a:t>
            </a:r>
            <a:endParaRPr lang="en-US" sz="1100" dirty="0">
              <a:latin typeface="Times New Roman"/>
              <a:ea typeface="Malgun Gothic"/>
            </a:endParaRPr>
          </a:p>
          <a:p>
            <a:pPr marL="180340" marR="0" indent="-180340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180340" algn="l"/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sz="1100" dirty="0">
                <a:latin typeface="Times New Roman"/>
                <a:ea typeface="Times New Roman"/>
              </a:rPr>
              <a:t>–	Otherwise, if </a:t>
            </a:r>
            <a:r>
              <a:rPr lang="en-CA" sz="1100" dirty="0" err="1">
                <a:latin typeface="Times New Roman"/>
                <a:ea typeface="Times New Roman"/>
              </a:rPr>
              <a:t>cIdx</a:t>
            </a:r>
            <a:r>
              <a:rPr lang="en-CA" sz="1100" dirty="0">
                <a:latin typeface="Times New Roman"/>
                <a:ea typeface="Times New Roman"/>
              </a:rPr>
              <a:t> is equal to 1,</a:t>
            </a:r>
            <a:endParaRPr lang="en-US" sz="1100" dirty="0">
              <a:latin typeface="Times New Roman"/>
              <a:ea typeface="Times New Roman"/>
            </a:endParaRPr>
          </a:p>
          <a:p>
            <a:pPr marL="356870" marR="0" hangingPunct="0">
              <a:spcBef>
                <a:spcPts val="680"/>
              </a:spcBef>
              <a:spcAft>
                <a:spcPts val="0"/>
              </a:spcAft>
              <a:tabLst>
                <a:tab pos="504190" algn="l"/>
                <a:tab pos="1008380" algn="l"/>
                <a:tab pos="3079115" algn="ctr"/>
                <a:tab pos="6156960" algn="r"/>
                <a:tab pos="540385" algn="l"/>
                <a:tab pos="720090" algn="l"/>
                <a:tab pos="900430" algn="l"/>
                <a:tab pos="3079115" algn="ctr"/>
                <a:tab pos="6156960" algn="r"/>
              </a:tabLst>
            </a:pPr>
            <a:r>
              <a:rPr lang="en-CA" sz="1100" dirty="0" err="1">
                <a:latin typeface="Times New Roman"/>
                <a:ea typeface="Malgun Gothic"/>
              </a:rPr>
              <a:t>qP</a:t>
            </a:r>
            <a:r>
              <a:rPr lang="en-CA" sz="1100" dirty="0">
                <a:latin typeface="Times New Roman"/>
                <a:ea typeface="Malgun Gothic"/>
              </a:rPr>
              <a:t> = </a:t>
            </a:r>
            <a:r>
              <a:rPr lang="en-CA" sz="1100" dirty="0">
                <a:highlight>
                  <a:srgbClr val="FFFF00"/>
                </a:highlight>
                <a:latin typeface="Times New Roman"/>
                <a:ea typeface="Malgun Gothic"/>
              </a:rPr>
              <a:t>Max(0,</a:t>
            </a:r>
            <a:r>
              <a:rPr lang="en-CA" sz="1100" dirty="0">
                <a:latin typeface="Times New Roman"/>
                <a:ea typeface="Malgun Gothic"/>
              </a:rPr>
              <a:t>Qp′</a:t>
            </a:r>
            <a:r>
              <a:rPr lang="en-CA" sz="1100" baseline="-25000" dirty="0">
                <a:latin typeface="Times New Roman"/>
                <a:ea typeface="Malgun Gothic"/>
              </a:rPr>
              <a:t>Cb</a:t>
            </a:r>
            <a:r>
              <a:rPr lang="en-GB" sz="1100" dirty="0">
                <a:latin typeface="Times New Roman"/>
                <a:ea typeface="Malgun Gothic"/>
              </a:rPr>
              <a:t> + (</a:t>
            </a:r>
            <a:r>
              <a:rPr lang="en-GB" sz="1100" dirty="0" err="1">
                <a:latin typeface="Times New Roman"/>
                <a:ea typeface="Malgun Gothic"/>
              </a:rPr>
              <a:t>cu_residual_act_flag</a:t>
            </a:r>
            <a:r>
              <a:rPr lang="en-GB" sz="1100" dirty="0">
                <a:latin typeface="Times New Roman"/>
                <a:ea typeface="Malgun Gothic"/>
              </a:rPr>
              <a:t>[ </a:t>
            </a:r>
            <a:r>
              <a:rPr lang="en-US" sz="1100" dirty="0" err="1">
                <a:latin typeface="Times New Roman"/>
                <a:ea typeface="Malgun Gothic"/>
              </a:rPr>
              <a:t>xTbY</a:t>
            </a:r>
            <a:r>
              <a:rPr lang="en-GB" sz="1100" dirty="0">
                <a:latin typeface="Times New Roman"/>
                <a:ea typeface="Malgun Gothic"/>
              </a:rPr>
              <a:t> ][ y</a:t>
            </a:r>
            <a:r>
              <a:rPr lang="en-US" sz="1100" dirty="0" err="1">
                <a:latin typeface="Times New Roman"/>
                <a:ea typeface="Malgun Gothic"/>
              </a:rPr>
              <a:t>TbY</a:t>
            </a:r>
            <a:r>
              <a:rPr lang="en-GB" sz="1100" dirty="0">
                <a:latin typeface="Times New Roman"/>
                <a:ea typeface="Malgun Gothic"/>
              </a:rPr>
              <a:t> ] ? </a:t>
            </a:r>
            <a:r>
              <a:rPr lang="en-US" sz="1100" dirty="0">
                <a:latin typeface="Times New Roman"/>
                <a:ea typeface="Malgun Gothic"/>
              </a:rPr>
              <a:t>−5</a:t>
            </a:r>
            <a:r>
              <a:rPr lang="en-US" sz="1100" dirty="0">
                <a:latin typeface="Times New Roman"/>
                <a:ea typeface="SimSun"/>
              </a:rPr>
              <a:t> </a:t>
            </a:r>
            <a:r>
              <a:rPr lang="en-GB" sz="1100" dirty="0">
                <a:latin typeface="Times New Roman"/>
                <a:ea typeface="Malgun Gothic"/>
              </a:rPr>
              <a:t>: 0</a:t>
            </a:r>
            <a:r>
              <a:rPr lang="en-GB" sz="1100" dirty="0" smtClean="0">
                <a:latin typeface="Times New Roman"/>
                <a:ea typeface="Malgun Gothic"/>
              </a:rPr>
              <a:t>)</a:t>
            </a:r>
            <a:r>
              <a:rPr lang="en-GB" sz="1100" dirty="0" smtClean="0">
                <a:highlight>
                  <a:srgbClr val="FFFF00"/>
                </a:highlight>
                <a:latin typeface="Times New Roman"/>
                <a:ea typeface="Malgun Gothic"/>
              </a:rPr>
              <a:t>)</a:t>
            </a:r>
            <a:r>
              <a:rPr lang="en-CA" sz="1100" dirty="0">
                <a:latin typeface="Times New Roman"/>
                <a:ea typeface="Malgun Gothic"/>
              </a:rPr>
              <a:t> 	(8‑262)</a:t>
            </a:r>
            <a:endParaRPr lang="en-US" sz="1100" dirty="0">
              <a:latin typeface="Times New Roman"/>
              <a:ea typeface="Malgun Gothic"/>
            </a:endParaRPr>
          </a:p>
          <a:p>
            <a:pPr marL="180340" marR="0" indent="-180340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180340" algn="l"/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sz="1100" dirty="0">
                <a:latin typeface="Times New Roman"/>
                <a:ea typeface="Times New Roman"/>
              </a:rPr>
              <a:t>–	Otherwise (</a:t>
            </a:r>
            <a:r>
              <a:rPr lang="en-CA" sz="1100" dirty="0" err="1">
                <a:latin typeface="Times New Roman"/>
                <a:ea typeface="Times New Roman"/>
              </a:rPr>
              <a:t>cIdx</a:t>
            </a:r>
            <a:r>
              <a:rPr lang="en-CA" sz="1100" dirty="0">
                <a:latin typeface="Times New Roman"/>
                <a:ea typeface="Times New Roman"/>
              </a:rPr>
              <a:t> is equal to 2),</a:t>
            </a:r>
            <a:endParaRPr lang="en-US" sz="1100" dirty="0">
              <a:latin typeface="Times New Roman"/>
              <a:ea typeface="Times New Roman"/>
            </a:endParaRPr>
          </a:p>
          <a:p>
            <a:pPr marL="356870" marR="0" hangingPunct="0">
              <a:spcBef>
                <a:spcPts val="680"/>
              </a:spcBef>
              <a:spcAft>
                <a:spcPts val="0"/>
              </a:spcAft>
              <a:tabLst>
                <a:tab pos="504190" algn="l"/>
                <a:tab pos="1008380" algn="l"/>
                <a:tab pos="3079115" algn="ctr"/>
                <a:tab pos="6156960" algn="r"/>
                <a:tab pos="540385" algn="l"/>
                <a:tab pos="720090" algn="l"/>
                <a:tab pos="900430" algn="l"/>
                <a:tab pos="3079115" algn="ctr"/>
                <a:tab pos="6156960" algn="r"/>
              </a:tabLst>
            </a:pPr>
            <a:r>
              <a:rPr lang="en-CA" sz="1100" dirty="0" err="1">
                <a:latin typeface="Times New Roman"/>
                <a:ea typeface="Malgun Gothic"/>
              </a:rPr>
              <a:t>qP</a:t>
            </a:r>
            <a:r>
              <a:rPr lang="en-CA" sz="1100" dirty="0">
                <a:latin typeface="Times New Roman"/>
                <a:ea typeface="Malgun Gothic"/>
              </a:rPr>
              <a:t> = </a:t>
            </a:r>
            <a:r>
              <a:rPr lang="en-CA" sz="1100" dirty="0">
                <a:highlight>
                  <a:srgbClr val="FFFF00"/>
                </a:highlight>
                <a:latin typeface="Times New Roman"/>
                <a:ea typeface="Malgun Gothic"/>
              </a:rPr>
              <a:t>Max(0,</a:t>
            </a:r>
            <a:r>
              <a:rPr lang="en-CA" sz="1100" dirty="0">
                <a:latin typeface="Times New Roman"/>
                <a:ea typeface="Malgun Gothic"/>
              </a:rPr>
              <a:t>Qp′</a:t>
            </a:r>
            <a:r>
              <a:rPr lang="en-CA" sz="1100" baseline="-25000" dirty="0">
                <a:latin typeface="Times New Roman"/>
                <a:ea typeface="Malgun Gothic"/>
              </a:rPr>
              <a:t>Cr</a:t>
            </a:r>
            <a:r>
              <a:rPr lang="en-CA" sz="1100" dirty="0">
                <a:latin typeface="Times New Roman"/>
                <a:ea typeface="Malgun Gothic"/>
              </a:rPr>
              <a:t> + (</a:t>
            </a:r>
            <a:r>
              <a:rPr lang="en-CA" sz="1100" dirty="0" err="1">
                <a:latin typeface="Times New Roman"/>
                <a:ea typeface="Malgun Gothic"/>
              </a:rPr>
              <a:t>cu_residual_act_flag</a:t>
            </a:r>
            <a:r>
              <a:rPr lang="en-CA" sz="1100" dirty="0">
                <a:latin typeface="Times New Roman"/>
                <a:ea typeface="Malgun Gothic"/>
              </a:rPr>
              <a:t>[ </a:t>
            </a:r>
            <a:r>
              <a:rPr lang="en-CA" sz="1100" dirty="0" err="1">
                <a:latin typeface="Times New Roman"/>
                <a:ea typeface="Malgun Gothic"/>
              </a:rPr>
              <a:t>xTbY</a:t>
            </a:r>
            <a:r>
              <a:rPr lang="en-CA" sz="1100" dirty="0">
                <a:latin typeface="Times New Roman"/>
                <a:ea typeface="Malgun Gothic"/>
              </a:rPr>
              <a:t> ][ </a:t>
            </a:r>
            <a:r>
              <a:rPr lang="en-CA" sz="1100" dirty="0" err="1">
                <a:latin typeface="Times New Roman"/>
                <a:ea typeface="Malgun Gothic"/>
              </a:rPr>
              <a:t>yTbY</a:t>
            </a:r>
            <a:r>
              <a:rPr lang="en-CA" sz="1100" dirty="0">
                <a:latin typeface="Times New Roman"/>
                <a:ea typeface="Malgun Gothic"/>
              </a:rPr>
              <a:t> ] ? −3 : 0</a:t>
            </a:r>
            <a:r>
              <a:rPr lang="en-CA" sz="1100" dirty="0" smtClean="0">
                <a:latin typeface="Times New Roman"/>
                <a:ea typeface="Malgun Gothic"/>
              </a:rPr>
              <a:t>)</a:t>
            </a:r>
            <a:r>
              <a:rPr lang="en-CA" sz="1100" dirty="0" smtClean="0">
                <a:highlight>
                  <a:srgbClr val="FFFF00"/>
                </a:highlight>
                <a:latin typeface="Times New Roman"/>
                <a:ea typeface="Malgun Gothic"/>
              </a:rPr>
              <a:t>)</a:t>
            </a:r>
            <a:r>
              <a:rPr lang="en-CA" sz="1100" dirty="0">
                <a:latin typeface="Times New Roman"/>
                <a:ea typeface="Malgun Gothic"/>
              </a:rPr>
              <a:t> 	(8‑263)</a:t>
            </a:r>
            <a:endParaRPr lang="en-US" sz="1100" dirty="0">
              <a:effectLst/>
              <a:latin typeface="Times New Roman"/>
              <a:ea typeface="Malgun Gothic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150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Results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11777113"/>
              </p:ext>
            </p:extLst>
          </p:nvPr>
        </p:nvGraphicFramePr>
        <p:xfrm>
          <a:off x="342901" y="2190750"/>
          <a:ext cx="8496299" cy="1706880"/>
        </p:xfrm>
        <a:graphic>
          <a:graphicData uri="http://schemas.openxmlformats.org/drawingml/2006/table">
            <a:tbl>
              <a:tblPr firstRow="1" firstCol="1" bandRow="1"/>
              <a:tblGrid>
                <a:gridCol w="1213757"/>
                <a:gridCol w="1213757"/>
                <a:gridCol w="1213757"/>
                <a:gridCol w="1213757"/>
                <a:gridCol w="1213757"/>
                <a:gridCol w="1213757"/>
                <a:gridCol w="1213757"/>
              </a:tblGrid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smtClean="0">
                          <a:effectLst/>
                          <a:latin typeface="Times New Roman"/>
                          <a:ea typeface="Times New Roman"/>
                        </a:rPr>
                        <a:t>SCM </a:t>
                      </a: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2.0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Option (a)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Option (b)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Quantization parameter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Bitrates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PSNR (G)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Bitrates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PSNR (G)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Bitrates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PSNR (G)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204865.4700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33.6777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228095.8500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84.9411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284879.5200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78.8354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377669.5800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39.7507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218379.3000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80.4757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257264.1600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77.0936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326218.4100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63.2395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202108.1400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77.1090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225076.8900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75.0776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208964.7000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69.4524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178521.4200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71.6991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189562.9800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70.6202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800600" y="4120634"/>
            <a:ext cx="3681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Thank you </a:t>
            </a:r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Interdigital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 for cross-check</a:t>
            </a:r>
          </a:p>
        </p:txBody>
      </p:sp>
      <p:sp>
        <p:nvSpPr>
          <p:cNvPr id="5" name="Rectangle 4"/>
          <p:cNvSpPr/>
          <p:nvPr/>
        </p:nvSpPr>
        <p:spPr>
          <a:xfrm>
            <a:off x="257175" y="819150"/>
            <a:ext cx="86175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Bitrates and PSNR comparison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FlyingGraphics_RGB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in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all-intra, 16 frames: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Disable inverse color transform for (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Qp’Y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&lt;5 or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Qp’Cb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&lt;5 or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Qp’Cr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&lt;3)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Clip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qP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 it is always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non-negative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21119</TotalTime>
  <Words>252</Words>
  <Application>Microsoft Office PowerPoint</Application>
  <PresentationFormat>On-screen Show (16:9)</PresentationFormat>
  <Paragraphs>105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CST July Monthly Dept Meeting 073008</vt:lpstr>
      <vt:lpstr>JCTVC-S0140 On transform coefficient scaling for adaptive colour transform</vt:lpstr>
      <vt:lpstr>Introduction</vt:lpstr>
      <vt:lpstr>Negative qP values in adaptive colour transform</vt:lpstr>
      <vt:lpstr>Inverse colour transform bug fix - Proposed</vt:lpstr>
      <vt:lpstr>Results </vt:lpstr>
    </vt:vector>
  </TitlesOfParts>
  <Company>Sharp Labs of America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Seung-Hwan (David) Kim</cp:lastModifiedBy>
  <cp:revision>705</cp:revision>
  <cp:lastPrinted>2012-05-17T23:57:45Z</cp:lastPrinted>
  <dcterms:created xsi:type="dcterms:W3CDTF">2008-07-29T15:54:01Z</dcterms:created>
  <dcterms:modified xsi:type="dcterms:W3CDTF">2014-10-15T16:31:05Z</dcterms:modified>
</cp:coreProperties>
</file>