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7"/>
  </p:notesMasterIdLst>
  <p:handoutMasterIdLst>
    <p:handoutMasterId r:id="rId8"/>
  </p:handoutMasterIdLst>
  <p:sldIdLst>
    <p:sldId id="256" r:id="rId2"/>
    <p:sldId id="519" r:id="rId3"/>
    <p:sldId id="521" r:id="rId4"/>
    <p:sldId id="520" r:id="rId5"/>
    <p:sldId id="522" r:id="rId6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FFFFCC"/>
    <a:srgbClr val="CCECFF"/>
    <a:srgbClr val="CCFFFF"/>
    <a:srgbClr val="CCFFCC"/>
    <a:srgbClr val="FFCCFF"/>
    <a:srgbClr val="663300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78" y="-77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571B3AE0-C7D6-43EC-8417-13E06AC1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3808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85ADE18B-5ED5-44F0-BA32-C17FA7CED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1431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8FE64A-0273-4A3F-AC93-492D68C8CF61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 cstate="print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BEED4A6-5F4C-4B3F-983F-06B9F885A715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JCTVC-S0139</a:t>
            </a:r>
            <a:br>
              <a:rPr lang="en-US" sz="2800" dirty="0" smtClean="0"/>
            </a:br>
            <a:r>
              <a:rPr lang="en-US" sz="2800" dirty="0" smtClean="0"/>
              <a:t>Using flat scaling lists for escape coded palette pixels</a:t>
            </a:r>
            <a:endParaRPr sz="28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When using ESCAPE mode in palette coding the existing HEVC dequantizer is used</a:t>
            </a:r>
          </a:p>
          <a:p>
            <a:r>
              <a:rPr lang="en-CA" sz="2400" dirty="0" smtClean="0"/>
              <a:t>Proposal </a:t>
            </a:r>
          </a:p>
          <a:p>
            <a:pPr lvl="1"/>
            <a:r>
              <a:rPr lang="en-US" sz="2000" dirty="0" smtClean="0"/>
              <a:t>Reuse the dequantization process as defined in section 8.6.3</a:t>
            </a:r>
          </a:p>
          <a:p>
            <a:pPr lvl="1"/>
            <a:r>
              <a:rPr lang="en-US" sz="2000" dirty="0" smtClean="0"/>
              <a:t>When </a:t>
            </a:r>
            <a:r>
              <a:rPr lang="en-US" sz="2000" dirty="0"/>
              <a:t>palette coding mode is used then scaling lists is set to a flat </a:t>
            </a:r>
            <a:r>
              <a:rPr lang="en-US" sz="2000" dirty="0" smtClean="0"/>
              <a:t>scaling </a:t>
            </a:r>
            <a:r>
              <a:rPr lang="en-US" sz="2000" dirty="0"/>
              <a:t>factor </a:t>
            </a:r>
            <a:r>
              <a:rPr lang="en-US" sz="2000" dirty="0" smtClean="0"/>
              <a:t>array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Palette </a:t>
            </a:r>
            <a:r>
              <a:rPr lang="en-US" dirty="0"/>
              <a:t>coding and scaling </a:t>
            </a:r>
            <a:r>
              <a:rPr lang="en-US" dirty="0" smtClean="0"/>
              <a:t>lists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0706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pic>
        <p:nvPicPr>
          <p:cNvPr id="5" name="Picture 4" descr="111-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025848"/>
            <a:ext cx="2743200" cy="2145671"/>
          </a:xfrm>
          <a:prstGeom prst="rect">
            <a:avLst/>
          </a:prstGeom>
        </p:spPr>
      </p:pic>
      <p:pic>
        <p:nvPicPr>
          <p:cNvPr id="6" name="Picture 5" descr="111-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2025848"/>
            <a:ext cx="2743200" cy="2145672"/>
          </a:xfrm>
          <a:prstGeom prst="rect">
            <a:avLst/>
          </a:prstGeom>
        </p:spPr>
      </p:pic>
      <p:pic>
        <p:nvPicPr>
          <p:cNvPr id="7" name="Picture 6" descr="111-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2025848"/>
            <a:ext cx="2743200" cy="21456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5400" y="4168973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</a:rPr>
              <a:t>Original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0400" y="4159448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</a:rPr>
              <a:t>(a) Flat Scaling List (Proposed)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4159448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libri" pitchFamily="34" charset="0"/>
                <a:cs typeface="Calibri" pitchFamily="34" charset="0"/>
              </a:rPr>
              <a:t>(b) Default Scaling List Enabled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819150"/>
            <a:ext cx="7502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 16x16 template was repeated to generate a frame and was processed using:</a:t>
            </a:r>
          </a:p>
          <a:p>
            <a:pPr marL="342900" indent="-342900">
              <a:buAutoNum type="alphaLcParenBoth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Flat scaling list</a:t>
            </a:r>
          </a:p>
          <a:p>
            <a:pPr marL="342900" indent="-342900">
              <a:buAutoNum type="alphaLcParenBoth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Default scaling list enabled</a:t>
            </a:r>
          </a:p>
        </p:txBody>
      </p:sp>
    </p:spTree>
    <p:extLst>
      <p:ext uri="{BB962C8B-B14F-4D97-AF65-F5344CB8AC3E}">
        <p14:creationId xmlns:p14="http://schemas.microsoft.com/office/powerpoint/2010/main" xmlns="" val="196070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pic>
        <p:nvPicPr>
          <p:cNvPr id="6" name="Picture 5" descr="111-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819150"/>
            <a:ext cx="4189069" cy="3276600"/>
          </a:xfrm>
          <a:prstGeom prst="rect">
            <a:avLst/>
          </a:prstGeom>
        </p:spPr>
      </p:pic>
      <p:pic>
        <p:nvPicPr>
          <p:cNvPr id="7" name="Picture 6" descr="111-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819150"/>
            <a:ext cx="4185175" cy="32735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0" y="4171950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</a:rPr>
              <a:t>(a) Flat Scaling List (Proposed)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8800" y="4171950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libri" pitchFamily="34" charset="0"/>
                <a:cs typeface="Calibri" pitchFamily="34" charset="0"/>
              </a:rPr>
              <a:t>(b) Default Scaling List Enabled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00600" y="4470201"/>
            <a:ext cx="4118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Artifacts caused from using non-flat scaling list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4800600" y="3333750"/>
            <a:ext cx="1219200" cy="609600"/>
          </a:xfrm>
          <a:prstGeom prst="ellipse">
            <a:avLst/>
          </a:prstGeom>
          <a:noFill/>
          <a:ln w="15875" cap="flat" cmpd="sng" algn="ctr">
            <a:solidFill>
              <a:schemeClr val="bg2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800600" y="1123950"/>
            <a:ext cx="1295400" cy="685800"/>
          </a:xfrm>
          <a:prstGeom prst="ellipse">
            <a:avLst/>
          </a:prstGeom>
          <a:noFill/>
          <a:ln w="15875" cap="flat" cmpd="sng" algn="ctr">
            <a:solidFill>
              <a:schemeClr val="bg2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7010400" y="3333750"/>
            <a:ext cx="1143000" cy="533400"/>
          </a:xfrm>
          <a:prstGeom prst="ellipse">
            <a:avLst/>
          </a:prstGeom>
          <a:noFill/>
          <a:ln w="15875" cap="flat" cmpd="sng" algn="ctr">
            <a:solidFill>
              <a:schemeClr val="bg2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086600" y="1123950"/>
            <a:ext cx="1066800" cy="609600"/>
          </a:xfrm>
          <a:prstGeom prst="ellipse">
            <a:avLst/>
          </a:prstGeom>
          <a:noFill/>
          <a:ln w="15875" cap="flat" cmpd="sng" algn="ctr">
            <a:solidFill>
              <a:schemeClr val="bg2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70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proposed change would:</a:t>
            </a:r>
          </a:p>
          <a:p>
            <a:pPr lvl="1"/>
            <a:r>
              <a:rPr lang="en-US" dirty="0" smtClean="0"/>
              <a:t>Remove repetition of the dequantization process within the  draft</a:t>
            </a:r>
          </a:p>
          <a:p>
            <a:pPr lvl="1"/>
            <a:r>
              <a:rPr lang="en-US" dirty="0" smtClean="0"/>
              <a:t>Prevent artifacts that may arise due to use of non-flat scaling list</a:t>
            </a:r>
          </a:p>
          <a:p>
            <a:pPr lvl="1"/>
            <a:endParaRPr lang="en-US" dirty="0"/>
          </a:p>
          <a:p>
            <a:r>
              <a:rPr lang="en-US" dirty="0" smtClean="0"/>
              <a:t>It is recommended to adopt the proposed change in HEVC screen content coding draft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9488641"/>
      </p:ext>
    </p:extLst>
  </p:cSld>
  <p:clrMapOvr>
    <a:masterClrMapping/>
  </p:clrMapOvr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21120</TotalTime>
  <Words>153</Words>
  <Application>Microsoft Office PowerPoint</Application>
  <PresentationFormat>On-screen Show (16:9)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CST July Monthly Dept Meeting 073008</vt:lpstr>
      <vt:lpstr>JCTVC-S0139 Using flat scaling lists for escape coded palette pixels</vt:lpstr>
      <vt:lpstr>Palette coding and scaling lists</vt:lpstr>
      <vt:lpstr>Experimental Results</vt:lpstr>
      <vt:lpstr>Experimental Results</vt:lpstr>
      <vt:lpstr>Conclusion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Seung-Hwan (David) Kim</cp:lastModifiedBy>
  <cp:revision>700</cp:revision>
  <cp:lastPrinted>2012-05-17T23:57:45Z</cp:lastPrinted>
  <dcterms:created xsi:type="dcterms:W3CDTF">2008-07-29T15:54:01Z</dcterms:created>
  <dcterms:modified xsi:type="dcterms:W3CDTF">2014-10-15T01:24:32Z</dcterms:modified>
</cp:coreProperties>
</file>