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7"/>
  </p:notesMasterIdLst>
  <p:handoutMasterIdLst>
    <p:handoutMasterId r:id="rId8"/>
  </p:handoutMasterIdLst>
  <p:sldIdLst>
    <p:sldId id="256" r:id="rId2"/>
    <p:sldId id="523" r:id="rId3"/>
    <p:sldId id="524" r:id="rId4"/>
    <p:sldId id="535" r:id="rId5"/>
    <p:sldId id="536" r:id="rId6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00"/>
    <a:srgbClr val="FFFFCC"/>
    <a:srgbClr val="CCECFF"/>
    <a:srgbClr val="CCFFFF"/>
    <a:srgbClr val="CCFFCC"/>
    <a:srgbClr val="FFCCFF"/>
    <a:srgbClr val="6633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-66" y="-77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571B3AE0-C7D6-43EC-8417-13E06AC1F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85ADE18B-5ED5-44F0-BA32-C17FA7CED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8FE64A-0273-4A3F-AC93-492D68C8CF61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39" name="Slide Number Placeholder 3"/>
          <p:cNvSpPr txBox="1">
            <a:spLocks noGrp="1"/>
          </p:cNvSpPr>
          <p:nvPr/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5F670777-EDB5-413F-B4FF-96EBA16A7D9F}" type="slidenum">
              <a:rPr lang="en-US" sz="1200"/>
              <a:pPr algn="r" defTabSz="931863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39" name="Slide Number Placeholder 3"/>
          <p:cNvSpPr txBox="1">
            <a:spLocks noGrp="1"/>
          </p:cNvSpPr>
          <p:nvPr/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5F670777-EDB5-413F-B4FF-96EBA16A7D9F}" type="slidenum">
              <a:rPr lang="en-US" sz="1200"/>
              <a:pPr algn="r" defTabSz="931863"/>
              <a:t>3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/>
        </p:nvPicPr>
        <p:blipFill>
          <a:blip r:embed="rId9" cstate="print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4038600" y="4929188"/>
            <a:ext cx="5105400" cy="2159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BEED4A6-5F4C-4B3F-983F-06B9F885A715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0" r:id="rId2"/>
    <p:sldLayoutId id="2147483661" r:id="rId3"/>
    <p:sldLayoutId id="2147483662" r:id="rId4"/>
    <p:sldLayoutId id="2147483665" r:id="rId5"/>
    <p:sldLayoutId id="214748366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JCTVC-S0138</a:t>
            </a:r>
            <a:br>
              <a:rPr lang="en-US" sz="2400" dirty="0" smtClean="0"/>
            </a:br>
            <a:r>
              <a:rPr lang="en-US" sz="2400" dirty="0" smtClean="0"/>
              <a:t>Non-CE6: Exponential Golomb binarization for Palette Run</a:t>
            </a:r>
            <a:endParaRPr sz="2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Improved Palette Run Coding </a:t>
            </a:r>
            <a:endParaRPr lang="en-US" altLang="ko-KR" dirty="0" smtClean="0">
              <a:ea typeface="굴림" pitchFamily="34" charset="-127"/>
            </a:endParaRPr>
          </a:p>
        </p:txBody>
      </p:sp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3315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762000" y="1276350"/>
          <a:ext cx="7848600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4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Current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Palette_run coding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Proposed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endParaRPr lang="en-CA" sz="1700" dirty="0" smtClean="0"/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dirty="0" smtClean="0"/>
                        <a:t>Code significant</a:t>
                      </a:r>
                      <a:r>
                        <a:rPr lang="en-CA" sz="1400" baseline="0" dirty="0" smtClean="0"/>
                        <a:t> flag </a:t>
                      </a:r>
                      <a:r>
                        <a:rPr lang="en-CA" sz="1400" dirty="0" smtClean="0"/>
                        <a:t>(context coded) 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dirty="0" smtClean="0"/>
                        <a:t>if(significant flag ==1)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dirty="0" smtClean="0"/>
                        <a:t>    Code</a:t>
                      </a:r>
                      <a:r>
                        <a:rPr lang="en-CA" sz="1400" baseline="0" dirty="0" smtClean="0"/>
                        <a:t> </a:t>
                      </a:r>
                      <a:r>
                        <a:rPr lang="en-CA" sz="1400" dirty="0" smtClean="0"/>
                        <a:t>GR_1 flag (context coded)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endParaRPr lang="en-CA" sz="1400" dirty="0" smtClean="0"/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dirty="0" smtClean="0"/>
                        <a:t>      if</a:t>
                      </a:r>
                      <a:r>
                        <a:rPr lang="en-CA" sz="1400" baseline="0" dirty="0" smtClean="0"/>
                        <a:t> (GR_1 flag ==1)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baseline="0" dirty="0" smtClean="0"/>
                        <a:t>         Code GR_2 flag (context coded)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endParaRPr lang="en-CA" sz="1400" baseline="0" dirty="0" smtClean="0"/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baseline="0" dirty="0" smtClean="0"/>
                        <a:t>            if(GR_2 flag ==1)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baseline="0" dirty="0" smtClean="0"/>
                        <a:t>                Code Remaining level (‘Run-3’)</a:t>
                      </a:r>
                    </a:p>
                    <a:p>
                      <a:pPr marL="325438" indent="-325438" algn="r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baseline="0" dirty="0" smtClean="0"/>
                        <a:t> </a:t>
                      </a:r>
                      <a:r>
                        <a:rPr lang="en-CA" sz="1100" dirty="0" smtClean="0"/>
                        <a:t>(bypass coded with 3</a:t>
                      </a:r>
                      <a:r>
                        <a:rPr lang="en-CA" sz="1100" baseline="30000" dirty="0" smtClean="0"/>
                        <a:t>rd</a:t>
                      </a:r>
                      <a:r>
                        <a:rPr lang="en-CA" sz="1100" dirty="0" smtClean="0"/>
                        <a:t> order of Golomb-rice binarization)</a:t>
                      </a:r>
                      <a:endParaRPr lang="en-CA" sz="1400" baseline="0" dirty="0" smtClean="0"/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baseline="0" dirty="0" smtClean="0"/>
                        <a:t>               </a:t>
                      </a:r>
                      <a:endParaRPr lang="en-CA" sz="1400" dirty="0" smtClean="0"/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dirty="0" smtClean="0"/>
                        <a:t>   </a:t>
                      </a:r>
                      <a:endParaRPr lang="en-CA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400" dirty="0" smtClean="0"/>
                        <a:t>Code significant</a:t>
                      </a:r>
                      <a:r>
                        <a:rPr lang="en-CA" sz="1400" baseline="0" dirty="0" smtClean="0"/>
                        <a:t> flag </a:t>
                      </a:r>
                      <a:r>
                        <a:rPr lang="en-CA" sz="1400" dirty="0" smtClean="0"/>
                        <a:t>(context coded) 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dirty="0" smtClean="0"/>
                        <a:t>if(significant flag ==1)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dirty="0" smtClean="0"/>
                        <a:t>    Code</a:t>
                      </a:r>
                      <a:r>
                        <a:rPr lang="en-CA" sz="1400" baseline="0" dirty="0" smtClean="0"/>
                        <a:t> </a:t>
                      </a:r>
                      <a:r>
                        <a:rPr lang="en-CA" sz="1400" dirty="0" smtClean="0"/>
                        <a:t>GR_1 flag (context coded)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endParaRPr lang="en-CA" sz="1400" dirty="0" smtClean="0"/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dirty="0" smtClean="0"/>
                        <a:t>      if</a:t>
                      </a:r>
                      <a:r>
                        <a:rPr lang="en-CA" sz="1400" baseline="0" dirty="0" smtClean="0"/>
                        <a:t> (GR_1 flag ==1)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baseline="0" dirty="0" smtClean="0"/>
                        <a:t>         Code GR_2 flag (context coded)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endParaRPr lang="en-CA" sz="1400" baseline="0" dirty="0" smtClean="0"/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baseline="0" dirty="0" smtClean="0"/>
                        <a:t>            if(</a:t>
                      </a:r>
                      <a:r>
                        <a:rPr lang="en-CA" sz="1400" baseline="0" dirty="0" smtClean="0">
                          <a:solidFill>
                            <a:srgbClr val="FF0000"/>
                          </a:solidFill>
                        </a:rPr>
                        <a:t>GR_5 </a:t>
                      </a:r>
                      <a:r>
                        <a:rPr lang="en-CA" sz="1400" baseline="0" dirty="0" smtClean="0">
                          <a:solidFill>
                            <a:schemeClr val="tx1"/>
                          </a:solidFill>
                        </a:rPr>
                        <a:t>flag</a:t>
                      </a:r>
                      <a:r>
                        <a:rPr lang="en-CA" sz="14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CA" sz="1400" baseline="0" dirty="0" smtClean="0"/>
                        <a:t>==0)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baseline="0" dirty="0" smtClean="0"/>
                        <a:t>                Code Fixed Length Code (‘</a:t>
                      </a:r>
                      <a:r>
                        <a:rPr lang="en-CA" sz="1400" baseline="0" dirty="0" smtClean="0">
                          <a:solidFill>
                            <a:srgbClr val="FF0000"/>
                          </a:solidFill>
                        </a:rPr>
                        <a:t>Run-2</a:t>
                      </a:r>
                      <a:r>
                        <a:rPr lang="en-CA" sz="1400" baseline="0" dirty="0" smtClean="0"/>
                        <a:t>’)</a:t>
                      </a:r>
                    </a:p>
                    <a:p>
                      <a:pPr marL="325438" indent="-325438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baseline="0" dirty="0" smtClean="0"/>
                        <a:t>            else Code Remaining level (‘</a:t>
                      </a:r>
                      <a:r>
                        <a:rPr lang="en-CA" sz="1400" baseline="0" dirty="0" smtClean="0">
                          <a:solidFill>
                            <a:srgbClr val="FF0000"/>
                          </a:solidFill>
                        </a:rPr>
                        <a:t>Run-6</a:t>
                      </a:r>
                      <a:r>
                        <a:rPr lang="en-CA" sz="1400" baseline="0" dirty="0" smtClean="0"/>
                        <a:t>’)</a:t>
                      </a:r>
                    </a:p>
                    <a:p>
                      <a:pPr marL="325438" indent="-325438" algn="r" defTabSz="871538">
                        <a:lnSpc>
                          <a:spcPct val="80000"/>
                        </a:lnSpc>
                        <a:spcBef>
                          <a:spcPct val="20000"/>
                        </a:spcBef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</a:pPr>
                      <a:r>
                        <a:rPr lang="en-CA" sz="1400" baseline="0" dirty="0" smtClean="0"/>
                        <a:t> </a:t>
                      </a:r>
                      <a:r>
                        <a:rPr lang="en-CA" sz="1100" dirty="0" smtClean="0"/>
                        <a:t>(bypass coded with 3</a:t>
                      </a:r>
                      <a:r>
                        <a:rPr lang="en-CA" sz="1100" baseline="30000" dirty="0" smtClean="0"/>
                        <a:t>rd</a:t>
                      </a:r>
                      <a:r>
                        <a:rPr lang="en-CA" sz="1100" dirty="0" smtClean="0"/>
                        <a:t> order of </a:t>
                      </a:r>
                      <a:r>
                        <a:rPr lang="en-CA" sz="1100" dirty="0" smtClean="0">
                          <a:solidFill>
                            <a:srgbClr val="FF0000"/>
                          </a:solidFill>
                        </a:rPr>
                        <a:t>Exp-Golomb binarization</a:t>
                      </a:r>
                      <a:r>
                        <a:rPr lang="en-CA" sz="1100" dirty="0" smtClean="0"/>
                        <a:t>)</a:t>
                      </a:r>
                      <a:endParaRPr lang="en-CA" sz="1400" baseline="0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81915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- Current Palette run coding can be improved by simply changing the binarization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Results (lossy)</a:t>
            </a:r>
            <a:endParaRPr lang="en-US" altLang="ko-KR" dirty="0" smtClean="0">
              <a:ea typeface="굴림" pitchFamily="34" charset="-127"/>
            </a:endParaRPr>
          </a:p>
        </p:txBody>
      </p:sp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3315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38200" y="1276350"/>
          <a:ext cx="7543799" cy="3124196"/>
        </p:xfrm>
        <a:graphic>
          <a:graphicData uri="http://schemas.openxmlformats.org/drawingml/2006/table">
            <a:tbl>
              <a:tblPr/>
              <a:tblGrid>
                <a:gridCol w="2339835"/>
                <a:gridCol w="644429"/>
                <a:gridCol w="549753"/>
                <a:gridCol w="572826"/>
                <a:gridCol w="572826"/>
                <a:gridCol w="587943"/>
                <a:gridCol w="557710"/>
                <a:gridCol w="572826"/>
                <a:gridCol w="595898"/>
                <a:gridCol w="549753"/>
              </a:tblGrid>
              <a:tr h="284379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505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grap. with mot,1080p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grap. with mot,720p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grap. with mot, 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grap. with mot.,720p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Results (Lossless)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1200150"/>
          <a:ext cx="8153406" cy="3266760"/>
        </p:xfrm>
        <a:graphic>
          <a:graphicData uri="http://schemas.openxmlformats.org/drawingml/2006/table">
            <a:tbl>
              <a:tblPr/>
              <a:tblGrid>
                <a:gridCol w="2183945"/>
                <a:gridCol w="587986"/>
                <a:gridCol w="503988"/>
                <a:gridCol w="503988"/>
                <a:gridCol w="336610"/>
                <a:gridCol w="159194"/>
                <a:gridCol w="601092"/>
                <a:gridCol w="457200"/>
                <a:gridCol w="457200"/>
                <a:gridCol w="457200"/>
                <a:gridCol w="457200"/>
                <a:gridCol w="457200"/>
                <a:gridCol w="457200"/>
                <a:gridCol w="533403"/>
              </a:tblGrid>
              <a:tr h="125993">
                <a:tc>
                  <a:txBody>
                    <a:bodyPr/>
                    <a:lstStyle/>
                    <a:p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609">
                <a:tc rowSpan="3">
                  <a:txBody>
                    <a:bodyPr/>
                    <a:lstStyle/>
                    <a:p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9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5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 &amp; G. with mot.,1080p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 &amp; G. w/mot.,720p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camera cap.,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  T &amp; G. w/mot.,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T &amp; G. w/mot.,720p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772400" cy="3886200"/>
          </a:xfrm>
        </p:spPr>
        <p:txBody>
          <a:bodyPr/>
          <a:lstStyle/>
          <a:p>
            <a:r>
              <a:rPr lang="en-CA" sz="2000" dirty="0" smtClean="0"/>
              <a:t>The proposed concatenated binarization is based on fixed length code and exponential golomb code.</a:t>
            </a:r>
          </a:p>
          <a:p>
            <a:r>
              <a:rPr lang="en-CA" sz="2000" dirty="0" smtClean="0"/>
              <a:t>The proposed approach provides bit rate reductions of 0.3 %, 0.4% for All Intra 1080p text and graphics RGB and YUV categories.</a:t>
            </a:r>
          </a:p>
          <a:p>
            <a:pPr lvl="1"/>
            <a:endParaRPr lang="en-CA" sz="2000" dirty="0" smtClean="0">
              <a:solidFill>
                <a:srgbClr val="FF0000"/>
              </a:solidFill>
            </a:endParaRPr>
          </a:p>
          <a:p>
            <a:endParaRPr lang="en-US" sz="2000" dirty="0" smtClean="0"/>
          </a:p>
        </p:txBody>
      </p:sp>
      <p:sp>
        <p:nvSpPr>
          <p:cNvPr id="23555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21070</TotalTime>
  <Words>987</Words>
  <Application>Microsoft Office PowerPoint</Application>
  <PresentationFormat>On-screen Show (16:9)</PresentationFormat>
  <Paragraphs>346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CST July Monthly Dept Meeting 073008</vt:lpstr>
      <vt:lpstr>JCTVC-S0138 Non-CE6: Exponential Golomb binarization for Palette Run</vt:lpstr>
      <vt:lpstr>Improved Palette Run Coding </vt:lpstr>
      <vt:lpstr>Results (lossy)</vt:lpstr>
      <vt:lpstr>Results (Lossless)</vt:lpstr>
      <vt:lpstr>Conclusion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Seung-Hwan (David) Kim</cp:lastModifiedBy>
  <cp:revision>705</cp:revision>
  <cp:lastPrinted>2012-05-17T23:57:45Z</cp:lastPrinted>
  <dcterms:created xsi:type="dcterms:W3CDTF">2008-07-29T15:54:01Z</dcterms:created>
  <dcterms:modified xsi:type="dcterms:W3CDTF">2014-10-15T16:26:47Z</dcterms:modified>
</cp:coreProperties>
</file>