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7"/>
  </p:notesMasterIdLst>
  <p:handoutMasterIdLst>
    <p:handoutMasterId r:id="rId8"/>
  </p:handoutMasterIdLst>
  <p:sldIdLst>
    <p:sldId id="256" r:id="rId2"/>
    <p:sldId id="523" r:id="rId3"/>
    <p:sldId id="524" r:id="rId4"/>
    <p:sldId id="535" r:id="rId5"/>
    <p:sldId id="536" r:id="rId6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00"/>
    <a:srgbClr val="FFFFCC"/>
    <a:srgbClr val="CCECFF"/>
    <a:srgbClr val="CCFFFF"/>
    <a:srgbClr val="CCFFCC"/>
    <a:srgbClr val="FFCCFF"/>
    <a:srgbClr val="6633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2" autoAdjust="0"/>
    <p:restoredTop sz="76975" autoAdjust="0"/>
  </p:normalViewPr>
  <p:slideViewPr>
    <p:cSldViewPr>
      <p:cViewPr>
        <p:scale>
          <a:sx n="100" d="100"/>
          <a:sy n="100" d="100"/>
        </p:scale>
        <p:origin x="-270" y="-204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08" y="-72"/>
      </p:cViewPr>
      <p:guideLst>
        <p:guide orient="horz" pos="2928"/>
        <p:guide pos="22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A36B8DE0-A23B-4C03-85E3-47E8A1B6E9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375" y="4376738"/>
            <a:ext cx="6259513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AA7438DB-3412-43ED-8C02-8E67E5805B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1149B5B-184F-4A14-8D9B-73A8CC5D4B35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3315" name="Slide Number Placeholder 3"/>
          <p:cNvSpPr txBox="1">
            <a:spLocks noGrp="1"/>
          </p:cNvSpPr>
          <p:nvPr/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08463234-8F56-4B56-89CA-6ECC34945AE9}" type="slidenum">
              <a:rPr lang="en-US" sz="1200"/>
              <a:pPr algn="r" defTabSz="931863"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5363" name="Slide Number Placeholder 3"/>
          <p:cNvSpPr txBox="1">
            <a:spLocks noGrp="1"/>
          </p:cNvSpPr>
          <p:nvPr/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3AB3EDB3-D954-48AC-8A9C-7FB2BC31D5A2}" type="slidenum">
              <a:rPr lang="en-US" sz="1200"/>
              <a:pPr algn="r" defTabSz="931863"/>
              <a:t>3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4589463"/>
            <a:ext cx="18288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cs typeface="+mn-cs"/>
            </a:endParaRPr>
          </a:p>
        </p:txBody>
      </p:sp>
      <p:pic>
        <p:nvPicPr>
          <p:cNvPr id="3" name="Picture 13" descr="SLATITLEPAGE.jpg copy.png"/>
          <p:cNvPicPr>
            <a:picLocks noChangeAspect="1"/>
          </p:cNvPicPr>
          <p:nvPr userDrawn="1"/>
        </p:nvPicPr>
        <p:blipFill>
          <a:blip r:embed="rId2"/>
          <a:srcRect l="15042" r="12173"/>
          <a:stretch>
            <a:fillRect/>
          </a:stretch>
        </p:blipFill>
        <p:spPr bwMode="auto">
          <a:xfrm>
            <a:off x="0" y="-962025"/>
            <a:ext cx="91440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SLA Logo Vertical110728 copy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262313" y="2235200"/>
            <a:ext cx="26193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LATITLEPAGE.jpg copy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771525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10" descr="SLA Logo Horizontal 110728 copy.png"/>
          <p:cNvPicPr>
            <a:picLocks noChangeAspect="1"/>
          </p:cNvPicPr>
          <p:nvPr/>
        </p:nvPicPr>
        <p:blipFill>
          <a:blip r:embed="rId9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/>
        </p:nvSpPr>
        <p:spPr>
          <a:xfrm>
            <a:off x="4038600" y="4929188"/>
            <a:ext cx="5105400" cy="21590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D5BC4C-014E-4796-9EE3-24C030229EA3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0" r:id="rId2"/>
    <p:sldLayoutId id="2147483661" r:id="rId3"/>
    <p:sldLayoutId id="2147483662" r:id="rId4"/>
    <p:sldLayoutId id="2147483665" r:id="rId5"/>
    <p:sldLayoutId id="214748366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ctrTitle"/>
          </p:nvPr>
        </p:nvSpPr>
        <p:spPr>
          <a:xfrm>
            <a:off x="441325" y="844550"/>
            <a:ext cx="8261350" cy="1103313"/>
          </a:xfrm>
        </p:spPr>
        <p:txBody>
          <a:bodyPr/>
          <a:lstStyle/>
          <a:p>
            <a:pPr>
              <a:defRPr/>
            </a:pPr>
            <a:r>
              <a:rPr sz="2400" smtClean="0"/>
              <a:t>JCTVC-S0138</a:t>
            </a:r>
            <a:br>
              <a:rPr sz="2400" smtClean="0"/>
            </a:br>
            <a:r>
              <a:rPr sz="2400" smtClean="0"/>
              <a:t>Non-CE6: Exponential Golomb binarization for Palette Run</a:t>
            </a:r>
            <a:endParaRPr sz="240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Improved Palette Run Coding </a:t>
            </a:r>
            <a:endParaRPr lang="en-US" altLang="ko-KR" smtClean="0">
              <a:ea typeface="굴림" pitchFamily="34" charset="-127"/>
            </a:endParaRPr>
          </a:p>
        </p:txBody>
      </p:sp>
      <p:sp>
        <p:nvSpPr>
          <p:cNvPr id="12290" name="Rectangle 5"/>
          <p:cNvSpPr>
            <a:spLocks noChangeArrowheads="1"/>
          </p:cNvSpPr>
          <p:nvPr/>
        </p:nvSpPr>
        <p:spPr bwMode="auto">
          <a:xfrm>
            <a:off x="0" y="1619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12291" name="Rectangle 77"/>
          <p:cNvSpPr>
            <a:spLocks noChangeArrowheads="1"/>
          </p:cNvSpPr>
          <p:nvPr/>
        </p:nvSpPr>
        <p:spPr bwMode="auto">
          <a:xfrm>
            <a:off x="0" y="3143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graphicFrame>
        <p:nvGraphicFramePr>
          <p:cNvPr id="12308" name="Group 20"/>
          <p:cNvGraphicFramePr>
            <a:graphicFrameLocks noGrp="1"/>
          </p:cNvGraphicFramePr>
          <p:nvPr/>
        </p:nvGraphicFramePr>
        <p:xfrm>
          <a:off x="762000" y="1276350"/>
          <a:ext cx="7848600" cy="3289300"/>
        </p:xfrm>
        <a:graphic>
          <a:graphicData uri="http://schemas.openxmlformats.org/drawingml/2006/table">
            <a:tbl>
              <a:tblPr/>
              <a:tblGrid>
                <a:gridCol w="3962400"/>
                <a:gridCol w="38862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Current Palette_run coding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Proposed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325438" marR="0" lvl="0" indent="-325438" algn="l" defTabSz="871538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CA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  <a:p>
                      <a:pPr marL="325438" marR="0" lvl="0" indent="-325438" algn="l" defTabSz="871538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Code significant flag (context coded) </a:t>
                      </a:r>
                    </a:p>
                    <a:p>
                      <a:pPr marL="325438" marR="0" lvl="0" indent="-325438" algn="l" defTabSz="871538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if(significant flag ==1)</a:t>
                      </a:r>
                    </a:p>
                    <a:p>
                      <a:pPr marL="325438" marR="0" lvl="0" indent="-325438" algn="l" defTabSz="871538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   Code GR_1 flag (context coded)</a:t>
                      </a:r>
                    </a:p>
                    <a:p>
                      <a:pPr marL="325438" marR="0" lvl="0" indent="-325438" algn="l" defTabSz="871538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CA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  <a:p>
                      <a:pPr marL="325438" marR="0" lvl="0" indent="-325438" algn="l" defTabSz="871538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     if (GR_1 flag ==1)</a:t>
                      </a:r>
                    </a:p>
                    <a:p>
                      <a:pPr marL="325438" marR="0" lvl="0" indent="-325438" algn="l" defTabSz="871538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        Code GR_2 flag (context coded)</a:t>
                      </a:r>
                    </a:p>
                    <a:p>
                      <a:pPr marL="325438" marR="0" lvl="0" indent="-325438" algn="l" defTabSz="871538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CA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  <a:p>
                      <a:pPr marL="325438" marR="0" lvl="0" indent="-325438" algn="l" defTabSz="871538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           if(GR_2 flag ==1)</a:t>
                      </a:r>
                    </a:p>
                    <a:p>
                      <a:pPr marL="325438" marR="0" lvl="0" indent="-325438" algn="l" defTabSz="871538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               Code Remaining level (‘Run-3’)</a:t>
                      </a:r>
                    </a:p>
                    <a:p>
                      <a:pPr marL="325438" marR="0" lvl="0" indent="-325438" algn="r" defTabSz="871538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</a:t>
                      </a:r>
                      <a:r>
                        <a:rPr kumimoji="0" lang="en-CA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(bypass coded with TR code with riceparameter ==3)</a:t>
                      </a:r>
                      <a:endParaRPr kumimoji="0" lang="en-CA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  <a:p>
                      <a:pPr marL="325438" marR="0" lvl="0" indent="-325438" algn="l" defTabSz="871538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              </a:t>
                      </a:r>
                    </a:p>
                    <a:p>
                      <a:pPr marL="325438" marR="0" lvl="0" indent="-325438" algn="l" defTabSz="871538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  </a:t>
                      </a:r>
                      <a:endParaRPr kumimoji="0" lang="en-CA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Code significant flag (context coded)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if(significant flag ==1)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   Code GR_1 flag (context coded)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CA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     if (GR_1 flag ==1)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        Code GR_5 flag (context coded)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CA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           if(</a:t>
                      </a: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GR_5 </a:t>
                      </a: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flag</a:t>
                      </a: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</a:t>
                      </a: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==0)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               Code Fixed Length Code (‘</a:t>
                      </a: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Run-2</a:t>
                      </a: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’)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           else Code Remaining level (‘</a:t>
                      </a: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Run-6</a:t>
                      </a: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’)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</a:t>
                      </a:r>
                      <a:r>
                        <a:rPr kumimoji="0" lang="en-CA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(bypass coded with 3</a:t>
                      </a:r>
                      <a:r>
                        <a:rPr kumimoji="0" lang="en-CA" sz="1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rd</a:t>
                      </a:r>
                      <a:r>
                        <a:rPr kumimoji="0" lang="en-CA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 order of </a:t>
                      </a:r>
                      <a:r>
                        <a:rPr kumimoji="0" lang="en-CA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Exp-Golomb binarization</a:t>
                      </a:r>
                      <a:r>
                        <a:rPr kumimoji="0" lang="en-CA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)</a:t>
                      </a:r>
                      <a:endParaRPr kumimoji="0" lang="en-CA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303" name="TextBox 5"/>
          <p:cNvSpPr txBox="1">
            <a:spLocks noChangeArrowheads="1"/>
          </p:cNvSpPr>
          <p:nvPr/>
        </p:nvSpPr>
        <p:spPr bwMode="auto">
          <a:xfrm>
            <a:off x="609600" y="819150"/>
            <a:ext cx="800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latin typeface="Calibri" pitchFamily="34" charset="0"/>
              </a:rPr>
              <a:t>- Current Palette run coding can be improved by simply changing the binarization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Results (lossy)</a:t>
            </a:r>
            <a:endParaRPr lang="en-US" altLang="ko-KR" smtClean="0">
              <a:ea typeface="굴림" pitchFamily="34" charset="-127"/>
            </a:endParaRPr>
          </a:p>
        </p:txBody>
      </p:sp>
      <p:sp>
        <p:nvSpPr>
          <p:cNvPr id="14338" name="Rectangle 5"/>
          <p:cNvSpPr>
            <a:spLocks noChangeArrowheads="1"/>
          </p:cNvSpPr>
          <p:nvPr/>
        </p:nvSpPr>
        <p:spPr bwMode="auto">
          <a:xfrm>
            <a:off x="0" y="1619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14339" name="Rectangle 77"/>
          <p:cNvSpPr>
            <a:spLocks noChangeArrowheads="1"/>
          </p:cNvSpPr>
          <p:nvPr/>
        </p:nvSpPr>
        <p:spPr bwMode="auto">
          <a:xfrm>
            <a:off x="0" y="3143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14340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1800">
              <a:latin typeface="Arial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838200" y="1276350"/>
          <a:ext cx="7543800" cy="3124200"/>
        </p:xfrm>
        <a:graphic>
          <a:graphicData uri="http://schemas.openxmlformats.org/drawingml/2006/table">
            <a:tbl>
              <a:tblPr/>
              <a:tblGrid>
                <a:gridCol w="2339835"/>
                <a:gridCol w="644429"/>
                <a:gridCol w="549753"/>
                <a:gridCol w="572826"/>
                <a:gridCol w="572826"/>
                <a:gridCol w="587943"/>
                <a:gridCol w="557710"/>
                <a:gridCol w="572826"/>
                <a:gridCol w="595898"/>
                <a:gridCol w="549753"/>
              </a:tblGrid>
              <a:tr h="284379">
                <a:tc>
                  <a:txBody>
                    <a:bodyPr/>
                    <a:lstStyle/>
                    <a:p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2505">
                <a:tc>
                  <a:txBody>
                    <a:bodyPr/>
                    <a:lstStyle/>
                    <a:p>
                      <a:endParaRPr lang="en-US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grap. with mot,1080p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grap. with mot,720p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1440p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1080p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grap. with mot, 1080p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grap. with mot.,720p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1440p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1080p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Results (Lossless)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1200150"/>
          <a:ext cx="8153400" cy="3267075"/>
        </p:xfrm>
        <a:graphic>
          <a:graphicData uri="http://schemas.openxmlformats.org/drawingml/2006/table">
            <a:tbl>
              <a:tblPr/>
              <a:tblGrid>
                <a:gridCol w="2183945"/>
                <a:gridCol w="587986"/>
                <a:gridCol w="503988"/>
                <a:gridCol w="503988"/>
                <a:gridCol w="336610"/>
                <a:gridCol w="159194"/>
                <a:gridCol w="601092"/>
                <a:gridCol w="457200"/>
                <a:gridCol w="457200"/>
                <a:gridCol w="457200"/>
                <a:gridCol w="457200"/>
                <a:gridCol w="457200"/>
                <a:gridCol w="457200"/>
                <a:gridCol w="533403"/>
              </a:tblGrid>
              <a:tr h="125993">
                <a:tc>
                  <a:txBody>
                    <a:bodyPr/>
                    <a:lstStyle/>
                    <a:p>
                      <a:endParaRPr lang="en-US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609">
                <a:tc rowSpan="3">
                  <a:txBody>
                    <a:bodyPr/>
                    <a:lstStyle/>
                    <a:p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Bit-rate Savings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Bit-rate Savings</a:t>
                      </a:r>
                      <a:endParaRPr lang="en-US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Bit-rate Savings</a:t>
                      </a:r>
                      <a:endParaRPr lang="en-US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9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5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Min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Max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Min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000" dirty="0" smtClean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Max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Ave.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Min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Max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T &amp; G. with mot.,1080p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T &amp; G. w/mot.,720p</a:t>
                      </a:r>
                      <a:endParaRPr lang="en-US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mixed content, 1440p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mixed content,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RGB, camera cap.,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  T &amp; G. w/mot.,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T &amp; G. w/mot.,720p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mixed content, 1440p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mixed content,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1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897" marR="6689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6897" marR="6689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en-US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6"/>
          <p:cNvSpPr>
            <a:spLocks noGrp="1"/>
          </p:cNvSpPr>
          <p:nvPr>
            <p:ph idx="4294967295"/>
          </p:nvPr>
        </p:nvSpPr>
        <p:spPr>
          <a:xfrm>
            <a:off x="609600" y="742950"/>
            <a:ext cx="7772400" cy="3886200"/>
          </a:xfrm>
        </p:spPr>
        <p:txBody>
          <a:bodyPr/>
          <a:lstStyle/>
          <a:p>
            <a:r>
              <a:rPr lang="en-CA" sz="2000" smtClean="0"/>
              <a:t>The proposed concatenated binarization is based on fixed length code and exponential golomb code.</a:t>
            </a:r>
          </a:p>
          <a:p>
            <a:r>
              <a:rPr lang="en-CA" sz="2000" smtClean="0"/>
              <a:t>The proposed approach provides bit rate reductions of 0.3 %, 0.4% for All Intra 1080p text and graphics RGB and YUV categories.</a:t>
            </a:r>
          </a:p>
          <a:p>
            <a:pPr lvl="1"/>
            <a:endParaRPr lang="en-CA" sz="2000" smtClean="0">
              <a:solidFill>
                <a:srgbClr val="FF0000"/>
              </a:solidFill>
            </a:endParaRPr>
          </a:p>
          <a:p>
            <a:endParaRPr lang="en-US" sz="2000" smtClean="0"/>
          </a:p>
        </p:txBody>
      </p:sp>
      <p:sp>
        <p:nvSpPr>
          <p:cNvPr id="17410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21071</TotalTime>
  <Words>547</Words>
  <Application>Microsoft Office PowerPoint</Application>
  <PresentationFormat>On-screen Show (16:9)</PresentationFormat>
  <Paragraphs>346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Tahoma</vt:lpstr>
      <vt:lpstr>Arial</vt:lpstr>
      <vt:lpstr>Calibri</vt:lpstr>
      <vt:lpstr>Wingdings</vt:lpstr>
      <vt:lpstr>Verdana</vt:lpstr>
      <vt:lpstr>굴림</vt:lpstr>
      <vt:lpstr>Times New Roman</vt:lpstr>
      <vt:lpstr>CST July Monthly Dept Meeting 073008</vt:lpstr>
      <vt:lpstr>CST July Monthly Dept Meeting 073008</vt:lpstr>
      <vt:lpstr>CST July Monthly Dept Meeting 073008</vt:lpstr>
      <vt:lpstr>JCTVC-S0138 Non-CE6: Exponential Golomb binarization for Palette Run</vt:lpstr>
      <vt:lpstr>Improved Palette Run Coding </vt:lpstr>
      <vt:lpstr>Results (lossy)</vt:lpstr>
      <vt:lpstr>Results (Lossless)</vt:lpstr>
      <vt:lpstr>Conclusion</vt:lpstr>
    </vt:vector>
  </TitlesOfParts>
  <Company>Sharp Labs of America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kimse</cp:lastModifiedBy>
  <cp:revision>707</cp:revision>
  <cp:lastPrinted>2012-05-17T23:57:45Z</cp:lastPrinted>
  <dcterms:created xsi:type="dcterms:W3CDTF">2008-07-29T15:54:01Z</dcterms:created>
  <dcterms:modified xsi:type="dcterms:W3CDTF">2014-10-20T08:47:22Z</dcterms:modified>
</cp:coreProperties>
</file>