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commentAuthors.xml" ContentType="application/vnd.openxmlformats-officedocument.presentationml.commentAuthors+xml"/>
  <Override PartName="/ppt/slides/slide7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7" r:id="rId1"/>
  </p:sldMasterIdLst>
  <p:notesMasterIdLst>
    <p:notesMasterId r:id="rId9"/>
  </p:notesMasterIdLst>
  <p:handoutMasterIdLst>
    <p:handoutMasterId r:id="rId10"/>
  </p:handoutMasterIdLst>
  <p:sldIdLst>
    <p:sldId id="256" r:id="rId2"/>
    <p:sldId id="535" r:id="rId3"/>
    <p:sldId id="469" r:id="rId4"/>
    <p:sldId id="522" r:id="rId5"/>
    <p:sldId id="533" r:id="rId6"/>
    <p:sldId id="534" r:id="rId7"/>
    <p:sldId id="537" r:id="rId8"/>
  </p:sldIdLst>
  <p:sldSz cx="9144000" cy="5143500" type="screen16x9"/>
  <p:notesSz cx="70104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900" kern="1200">
        <a:solidFill>
          <a:schemeClr val="tx1"/>
        </a:solidFill>
        <a:latin typeface="Tahoma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1900" kern="1200">
        <a:solidFill>
          <a:schemeClr val="tx1"/>
        </a:solidFill>
        <a:latin typeface="Tahoma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1900" kern="1200">
        <a:solidFill>
          <a:schemeClr val="tx1"/>
        </a:solidFill>
        <a:latin typeface="Tahoma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1900" kern="1200">
        <a:solidFill>
          <a:schemeClr val="tx1"/>
        </a:solidFill>
        <a:latin typeface="Tahoma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1900" kern="1200">
        <a:solidFill>
          <a:schemeClr val="tx1"/>
        </a:solidFill>
        <a:latin typeface="Tahoma" pitchFamily="34" charset="0"/>
        <a:ea typeface="+mn-ea"/>
        <a:cs typeface="Arial" charset="0"/>
      </a:defRPr>
    </a:lvl5pPr>
    <a:lvl6pPr marL="2286000" algn="l" defTabSz="914400" rtl="0" eaLnBrk="1" latinLnBrk="0" hangingPunct="1">
      <a:defRPr sz="1900" kern="1200">
        <a:solidFill>
          <a:schemeClr val="tx1"/>
        </a:solidFill>
        <a:latin typeface="Tahoma" pitchFamily="34" charset="0"/>
        <a:ea typeface="+mn-ea"/>
        <a:cs typeface="Arial" charset="0"/>
      </a:defRPr>
    </a:lvl6pPr>
    <a:lvl7pPr marL="2743200" algn="l" defTabSz="914400" rtl="0" eaLnBrk="1" latinLnBrk="0" hangingPunct="1">
      <a:defRPr sz="1900" kern="1200">
        <a:solidFill>
          <a:schemeClr val="tx1"/>
        </a:solidFill>
        <a:latin typeface="Tahoma" pitchFamily="34" charset="0"/>
        <a:ea typeface="+mn-ea"/>
        <a:cs typeface="Arial" charset="0"/>
      </a:defRPr>
    </a:lvl7pPr>
    <a:lvl8pPr marL="3200400" algn="l" defTabSz="914400" rtl="0" eaLnBrk="1" latinLnBrk="0" hangingPunct="1">
      <a:defRPr sz="1900" kern="1200">
        <a:solidFill>
          <a:schemeClr val="tx1"/>
        </a:solidFill>
        <a:latin typeface="Tahoma" pitchFamily="34" charset="0"/>
        <a:ea typeface="+mn-ea"/>
        <a:cs typeface="Arial" charset="0"/>
      </a:defRPr>
    </a:lvl8pPr>
    <a:lvl9pPr marL="3657600" algn="l" defTabSz="914400" rtl="0" eaLnBrk="1" latinLnBrk="0" hangingPunct="1">
      <a:defRPr sz="1900" kern="1200">
        <a:solidFill>
          <a:schemeClr val="tx1"/>
        </a:solidFill>
        <a:latin typeface="Tahoma" pitchFamily="34" charset="0"/>
        <a:ea typeface="+mn-ea"/>
        <a:cs typeface="Arial" charset="0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Hlasny, Daryl" initials="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  <p:clrMru>
    <a:srgbClr val="006600"/>
    <a:srgbClr val="FFFFCC"/>
    <a:srgbClr val="CCECFF"/>
    <a:srgbClr val="CCFFFF"/>
    <a:srgbClr val="CCFFCC"/>
    <a:srgbClr val="FFCCFF"/>
    <a:srgbClr val="663300"/>
    <a:srgbClr val="FF505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E8B1032C-EA38-4F05-BA0D-38AFFFC7BED3}" styleName="Light Style 3 - Accent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EB9631B5-78F2-41C9-869B-9F39066F8104}" styleName="Medium Style 3 - 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 horzBarState="maximized">
    <p:restoredLeft sz="34552" autoAdjust="0"/>
    <p:restoredTop sz="76975" autoAdjust="0"/>
  </p:normalViewPr>
  <p:slideViewPr>
    <p:cSldViewPr>
      <p:cViewPr>
        <p:scale>
          <a:sx n="100" d="100"/>
          <a:sy n="100" d="100"/>
        </p:scale>
        <p:origin x="30" y="-744"/>
      </p:cViewPr>
      <p:guideLst>
        <p:guide orient="horz" pos="1627"/>
        <p:guide pos="2880"/>
      </p:guideLst>
    </p:cSldViewPr>
  </p:slideViewPr>
  <p:outlineViewPr>
    <p:cViewPr>
      <p:scale>
        <a:sx n="33" d="100"/>
        <a:sy n="33" d="100"/>
      </p:scale>
      <p:origin x="0" y="33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5" d="100"/>
          <a:sy n="85" d="100"/>
        </p:scale>
        <p:origin x="-1908" y="-72"/>
      </p:cViewPr>
      <p:guideLst>
        <p:guide orient="horz" pos="2928"/>
        <p:guide pos="2209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8475" cy="465138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defTabSz="931863"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1925" y="0"/>
            <a:ext cx="3038475" cy="465138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 defTabSz="931863"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138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31263"/>
            <a:ext cx="3038475" cy="465137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defTabSz="931863"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138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1925" y="8831263"/>
            <a:ext cx="3038475" cy="465137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 defTabSz="931863">
              <a:defRPr sz="1200">
                <a:cs typeface="+mn-cs"/>
              </a:defRPr>
            </a:lvl1pPr>
          </a:lstStyle>
          <a:p>
            <a:pPr>
              <a:defRPr/>
            </a:pPr>
            <a:fld id="{571B3AE0-C7D6-43EC-8417-13E06AC1F01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8475" cy="465138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defTabSz="931863"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728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1925" y="0"/>
            <a:ext cx="3038475" cy="465138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 defTabSz="931863"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511175" y="511175"/>
            <a:ext cx="6040438" cy="33972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728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587375" y="4376738"/>
            <a:ext cx="6259513" cy="4419600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dirty="0" smtClean="0"/>
              <a:t>Click to edit Master text styles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</a:p>
        </p:txBody>
      </p:sp>
      <p:sp>
        <p:nvSpPr>
          <p:cNvPr id="9728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31263"/>
            <a:ext cx="3038475" cy="465137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defTabSz="931863"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728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1925" y="8831263"/>
            <a:ext cx="3038475" cy="465137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 defTabSz="931863">
              <a:defRPr sz="1200">
                <a:cs typeface="+mn-cs"/>
              </a:defRPr>
            </a:lvl1pPr>
          </a:lstStyle>
          <a:p>
            <a:pPr>
              <a:defRPr/>
            </a:pPr>
            <a:fld id="{85ADE18B-5ED5-44F0-BA32-C17FA7CED7C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11266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11267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9A8FE64A-0273-4A3F-AC93-492D68C8CF61}" type="slidenum">
              <a:rPr lang="en-US" smtClean="0">
                <a:cs typeface="Arial" charset="0"/>
              </a:rPr>
              <a:pPr/>
              <a:t>1</a:t>
            </a:fld>
            <a:endParaRPr lang="en-US" smtClean="0">
              <a:cs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3" descr="SLATITLEPAGE.jpg copy.pn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" descr="SLA Logo Vertical110728 copy.png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57600" y="4589463"/>
            <a:ext cx="1828800" cy="471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40539" y="845202"/>
            <a:ext cx="8262922" cy="1102519"/>
          </a:xfrm>
          <a:prstGeom prst="rect">
            <a:avLst/>
          </a:prstGeom>
        </p:spPr>
        <p:txBody>
          <a:bodyPr>
            <a:noAutofit/>
          </a:bodyPr>
          <a:lstStyle>
            <a:lvl1pPr algn="ctr">
              <a:defRPr lang="en-US" sz="3600" b="1" baseline="0" dirty="0">
                <a:solidFill>
                  <a:schemeClr val="tx1"/>
                </a:solidFill>
                <a:latin typeface="Calibri" pitchFamily="34" charset="0"/>
                <a:ea typeface="+mj-ea"/>
                <a:cs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03402" y="3375921"/>
            <a:ext cx="5337199" cy="1075292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lang="en-US" sz="1800" b="1" dirty="0">
                <a:solidFill>
                  <a:schemeClr val="accent6">
                    <a:lumMod val="75000"/>
                  </a:schemeClr>
                </a:solidFill>
                <a:latin typeface="Calibri" pitchFamily="34" charset="0"/>
                <a:ea typeface="+mj-ea"/>
                <a:cs typeface="Calibri" pitchFamily="34" charset="0"/>
              </a:defRPr>
            </a:lvl1pPr>
            <a:lvl2pPr marL="6094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9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4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9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4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9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430078" y="2198903"/>
            <a:ext cx="8283844" cy="926702"/>
          </a:xfrm>
        </p:spPr>
        <p:txBody>
          <a:bodyPr/>
          <a:lstStyle>
            <a:lvl1pPr marL="0" indent="0" algn="ctr">
              <a:spcBef>
                <a:spcPts val="0"/>
              </a:spcBef>
              <a:buNone/>
              <a:defRPr lang="en-US" sz="2400" b="1" dirty="0">
                <a:solidFill>
                  <a:schemeClr val="tx1"/>
                </a:solidFill>
                <a:latin typeface="Calibri" pitchFamily="34" charset="0"/>
                <a:ea typeface="+mj-ea"/>
                <a:cs typeface="Calibri" pitchFamily="34" charset="0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</p:cSld>
  <p:clrMapOvr>
    <a:masterClrMapping/>
  </p:clrMapOvr>
  <p:transition spd="slow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0"/>
          <p:cNvSpPr>
            <a:spLocks noGrp="1" noChangeArrowheads="1"/>
          </p:cNvSpPr>
          <p:nvPr>
            <p:ph idx="1"/>
          </p:nvPr>
        </p:nvSpPr>
        <p:spPr bwMode="auto">
          <a:xfrm>
            <a:off x="572293" y="942268"/>
            <a:ext cx="8152608" cy="3650794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10" name="Title 9"/>
          <p:cNvSpPr>
            <a:spLocks noGrp="1" noChangeArrowheads="1"/>
          </p:cNvSpPr>
          <p:nvPr>
            <p:ph type="title"/>
          </p:nvPr>
        </p:nvSpPr>
        <p:spPr bwMode="auto">
          <a:xfrm>
            <a:off x="104776" y="1"/>
            <a:ext cx="8938418" cy="610245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/>
          <a:lstStyle>
            <a:lvl1pPr>
              <a:defRPr>
                <a:latin typeface="Calibri" pitchFamily="34" charset="0"/>
                <a:cs typeface="Calibri" pitchFamily="34" charset="0"/>
              </a:defRPr>
            </a:lvl1pPr>
          </a:lstStyle>
          <a:p>
            <a:pPr lvl="0"/>
            <a:r>
              <a:rPr lang="en-US" dirty="0" smtClean="0"/>
              <a:t>Click to edit title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85776" y="936198"/>
            <a:ext cx="3800474" cy="3692281"/>
          </a:xfrm>
        </p:spPr>
        <p:txBody>
          <a:bodyPr/>
          <a:lstStyle>
            <a:lvl1pPr>
              <a:defRPr sz="2400" baseline="0"/>
            </a:lvl1pPr>
            <a:lvl2pPr>
              <a:defRPr sz="20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2976" y="945714"/>
            <a:ext cx="3819525" cy="369228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8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04776" y="1"/>
            <a:ext cx="8938418" cy="610245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/>
          <a:lstStyle>
            <a:lvl1pPr>
              <a:defRPr>
                <a:latin typeface="Calibri" pitchFamily="34" charset="0"/>
                <a:cs typeface="Calibri" pitchFamily="34" charset="0"/>
              </a:defRPr>
            </a:lvl1pPr>
          </a:lstStyle>
          <a:p>
            <a:pPr lvl="0"/>
            <a:r>
              <a:rPr lang="en-US" dirty="0" smtClean="0"/>
              <a:t>Click to edit title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04776" y="1"/>
            <a:ext cx="8938418" cy="610245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/>
          <a:lstStyle>
            <a:lvl1pPr>
              <a:defRPr>
                <a:latin typeface="Calibri" pitchFamily="34" charset="0"/>
                <a:cs typeface="Calibri" pitchFamily="34" charset="0"/>
              </a:defRPr>
            </a:lvl1pPr>
          </a:lstStyle>
          <a:p>
            <a:pPr lvl="0"/>
            <a:r>
              <a:rPr lang="en-US" dirty="0" smtClean="0"/>
              <a:t>Click to edit title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inal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/>
          <p:nvPr userDrawn="1"/>
        </p:nvSpPr>
        <p:spPr bwMode="auto">
          <a:xfrm>
            <a:off x="0" y="0"/>
            <a:ext cx="9144000" cy="51435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/>
          <a:lstStyle/>
          <a:p>
            <a:pPr defTabSz="871538">
              <a:defRPr/>
            </a:pPr>
            <a:endParaRPr lang="en-US">
              <a:cs typeface="+mn-cs"/>
            </a:endParaRPr>
          </a:p>
        </p:txBody>
      </p:sp>
      <p:pic>
        <p:nvPicPr>
          <p:cNvPr id="3" name="Picture 13" descr="SLATITLEPAGE.jpg copy.png"/>
          <p:cNvPicPr>
            <a:picLocks noChangeAspect="1"/>
          </p:cNvPicPr>
          <p:nvPr userDrawn="1"/>
        </p:nvPicPr>
        <p:blipFill>
          <a:blip r:embed="rId2" cstate="print"/>
          <a:srcRect l="15042" r="12173"/>
          <a:stretch>
            <a:fillRect/>
          </a:stretch>
        </p:blipFill>
        <p:spPr bwMode="auto">
          <a:xfrm>
            <a:off x="0" y="-962025"/>
            <a:ext cx="9144000" cy="7067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7" descr="SLA Logo Vertical110728 copy.png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62313" y="2235200"/>
            <a:ext cx="2619375" cy="67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3" descr="SLATITLEPAGE.jpg copy.png"/>
          <p:cNvPicPr>
            <a:picLocks noChangeAspect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0" y="4916488"/>
            <a:ext cx="9144000" cy="227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4526" name="Rectangle 14"/>
          <p:cNvSpPr>
            <a:spLocks noChangeArrowheads="1"/>
          </p:cNvSpPr>
          <p:nvPr/>
        </p:nvSpPr>
        <p:spPr bwMode="auto">
          <a:xfrm>
            <a:off x="0" y="0"/>
            <a:ext cx="9144000" cy="609600"/>
          </a:xfrm>
          <a:prstGeom prst="rect">
            <a:avLst/>
          </a:prstGeom>
          <a:solidFill>
            <a:srgbClr val="000066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/>
          <a:lstStyle/>
          <a:p>
            <a:pPr defTabSz="871538">
              <a:defRPr/>
            </a:pPr>
            <a:endParaRPr lang="en-US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028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04775" y="0"/>
            <a:ext cx="8939213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7123" tIns="43561" rIns="87123" bIns="43561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title</a:t>
            </a:r>
          </a:p>
        </p:txBody>
      </p:sp>
      <p:sp>
        <p:nvSpPr>
          <p:cNvPr id="1029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571500" y="771525"/>
            <a:ext cx="8153400" cy="3833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7123" tIns="43561" rIns="87123" bIns="4356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pic>
        <p:nvPicPr>
          <p:cNvPr id="1030" name="Picture 10" descr="SLA Logo Horizontal 110728 copy.png"/>
          <p:cNvPicPr>
            <a:picLocks noChangeAspect="1"/>
          </p:cNvPicPr>
          <p:nvPr/>
        </p:nvPicPr>
        <p:blipFill>
          <a:blip r:embed="rId9" cstate="print"/>
          <a:srcRect l="3014"/>
          <a:stretch>
            <a:fillRect/>
          </a:stretch>
        </p:blipFill>
        <p:spPr bwMode="auto">
          <a:xfrm>
            <a:off x="69850" y="4948238"/>
            <a:ext cx="2290763" cy="17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Footer Placeholder 3"/>
          <p:cNvSpPr txBox="1">
            <a:spLocks/>
          </p:cNvSpPr>
          <p:nvPr/>
        </p:nvSpPr>
        <p:spPr>
          <a:xfrm>
            <a:off x="4038600" y="4929188"/>
            <a:ext cx="5105400" cy="215900"/>
          </a:xfrm>
          <a:prstGeom prst="rect">
            <a:avLst/>
          </a:prstGeom>
          <a:noFill/>
        </p:spPr>
        <p:txBody>
          <a:bodyPr anchor="ctr"/>
          <a:lstStyle>
            <a:defPPr>
              <a:defRPr lang="en-US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sz="600" b="1" kern="1200">
                <a:solidFill>
                  <a:srgbClr val="000066"/>
                </a:solidFill>
                <a:latin typeface="Verdana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900"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900"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900"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900"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900"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900"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900"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900"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6BEED4A6-5F4C-4B3F-983F-06B9F885A715}" type="slidenum">
              <a:rPr lang="en-US" sz="700" kern="0" smtClean="0"/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r>
              <a:rPr lang="en-US" sz="700" kern="0" dirty="0" smtClean="0"/>
              <a:t> 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0" r:id="rId2"/>
    <p:sldLayoutId id="2147483661" r:id="rId3"/>
    <p:sldLayoutId id="2147483662" r:id="rId4"/>
    <p:sldLayoutId id="2147483665" r:id="rId5"/>
    <p:sldLayoutId id="2147483663" r:id="rId6"/>
  </p:sldLayoutIdLst>
  <p:timing>
    <p:tnLst>
      <p:par>
        <p:cTn id="1" dur="indefinite" restart="never" nodeType="tmRoot"/>
      </p:par>
    </p:tnLst>
  </p:timing>
  <p:hf hdr="0" dt="0"/>
  <p:txStyles>
    <p:titleStyle>
      <a:lvl1pPr algn="ctr" defTabSz="871538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Calibri" pitchFamily="34" charset="0"/>
          <a:ea typeface="Calibri" pitchFamily="34" charset="0"/>
          <a:cs typeface="Calibri" pitchFamily="34" charset="0"/>
        </a:defRPr>
      </a:lvl1pPr>
      <a:lvl2pPr algn="ctr" defTabSz="871538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Calibri" pitchFamily="34" charset="0"/>
          <a:ea typeface="Calibri" pitchFamily="34" charset="0"/>
          <a:cs typeface="Calibri" pitchFamily="34" charset="0"/>
        </a:defRPr>
      </a:lvl2pPr>
      <a:lvl3pPr algn="ctr" defTabSz="871538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Calibri" pitchFamily="34" charset="0"/>
          <a:ea typeface="Calibri" pitchFamily="34" charset="0"/>
          <a:cs typeface="Calibri" pitchFamily="34" charset="0"/>
        </a:defRPr>
      </a:lvl3pPr>
      <a:lvl4pPr algn="ctr" defTabSz="871538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Calibri" pitchFamily="34" charset="0"/>
          <a:ea typeface="Calibri" pitchFamily="34" charset="0"/>
          <a:cs typeface="Calibri" pitchFamily="34" charset="0"/>
        </a:defRPr>
      </a:lvl4pPr>
      <a:lvl5pPr algn="ctr" defTabSz="871538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Calibri" pitchFamily="34" charset="0"/>
          <a:ea typeface="Calibri" pitchFamily="34" charset="0"/>
          <a:cs typeface="Calibri" pitchFamily="34" charset="0"/>
        </a:defRPr>
      </a:lvl5pPr>
      <a:lvl6pPr marL="457200" algn="l" defTabSz="871538" rtl="0" fontAlgn="base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Tahoma" pitchFamily="34" charset="0"/>
        </a:defRPr>
      </a:lvl6pPr>
      <a:lvl7pPr marL="914400" algn="l" defTabSz="871538" rtl="0" fontAlgn="base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Tahoma" pitchFamily="34" charset="0"/>
        </a:defRPr>
      </a:lvl7pPr>
      <a:lvl8pPr marL="1371600" algn="l" defTabSz="871538" rtl="0" fontAlgn="base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Tahoma" pitchFamily="34" charset="0"/>
        </a:defRPr>
      </a:lvl8pPr>
      <a:lvl9pPr marL="1828800" algn="l" defTabSz="871538" rtl="0" fontAlgn="base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Tahoma" pitchFamily="34" charset="0"/>
        </a:defRPr>
      </a:lvl9pPr>
    </p:titleStyle>
    <p:bodyStyle>
      <a:lvl1pPr marL="325438" indent="-325438" algn="l" defTabSz="871538" rtl="0" eaLnBrk="0" fontAlgn="base" hangingPunct="0">
        <a:spcBef>
          <a:spcPct val="20000"/>
        </a:spcBef>
        <a:spcAft>
          <a:spcPct val="0"/>
        </a:spcAft>
        <a:buClr>
          <a:srgbClr val="7F7F7F"/>
        </a:buClr>
        <a:buSzPct val="60000"/>
        <a:buFont typeface="Wingdings" pitchFamily="2" charset="2"/>
        <a:buChar char="n"/>
        <a:defRPr sz="2800">
          <a:solidFill>
            <a:schemeClr val="tx1"/>
          </a:solidFill>
          <a:latin typeface="Calibri" pitchFamily="34" charset="0"/>
          <a:ea typeface="Calibri" pitchFamily="34" charset="0"/>
          <a:cs typeface="Calibri" pitchFamily="34" charset="0"/>
        </a:defRPr>
      </a:lvl1pPr>
      <a:lvl2pPr marL="706438" indent="-269875" algn="l" defTabSz="871538" rtl="0" eaLnBrk="0" fontAlgn="base" hangingPunct="0">
        <a:spcBef>
          <a:spcPct val="20000"/>
        </a:spcBef>
        <a:spcAft>
          <a:spcPct val="0"/>
        </a:spcAft>
        <a:buClr>
          <a:srgbClr val="7F7F7F"/>
        </a:buClr>
        <a:buSzPct val="55000"/>
        <a:buFont typeface="Wingdings" pitchFamily="2" charset="2"/>
        <a:buChar char="n"/>
        <a:defRPr sz="2400">
          <a:solidFill>
            <a:schemeClr val="tx1"/>
          </a:solidFill>
          <a:latin typeface="Calibri" pitchFamily="34" charset="0"/>
          <a:ea typeface="Calibri" pitchFamily="34" charset="0"/>
          <a:cs typeface="Calibri" pitchFamily="34" charset="0"/>
        </a:defRPr>
      </a:lvl2pPr>
      <a:lvl3pPr marL="1087438" indent="-215900" algn="l" defTabSz="871538" rtl="0" eaLnBrk="0" fontAlgn="base" hangingPunct="0">
        <a:spcBef>
          <a:spcPct val="20000"/>
        </a:spcBef>
        <a:spcAft>
          <a:spcPct val="0"/>
        </a:spcAft>
        <a:buClr>
          <a:srgbClr val="7F7F7F"/>
        </a:buClr>
        <a:buSzPct val="50000"/>
        <a:buFont typeface="Wingdings" pitchFamily="2" charset="2"/>
        <a:buChar char="n"/>
        <a:defRPr sz="2200">
          <a:solidFill>
            <a:schemeClr val="tx1"/>
          </a:solidFill>
          <a:latin typeface="Calibri" pitchFamily="34" charset="0"/>
          <a:ea typeface="Calibri" pitchFamily="34" charset="0"/>
          <a:cs typeface="Calibri" pitchFamily="34" charset="0"/>
        </a:defRPr>
      </a:lvl3pPr>
      <a:lvl4pPr marL="1524000" indent="-217488" algn="l" defTabSz="871538" rtl="0" eaLnBrk="0" fontAlgn="base" hangingPunct="0">
        <a:spcBef>
          <a:spcPct val="20000"/>
        </a:spcBef>
        <a:spcAft>
          <a:spcPct val="0"/>
        </a:spcAft>
        <a:buClr>
          <a:srgbClr val="7F7F7F"/>
        </a:buClr>
        <a:buSzPct val="55000"/>
        <a:buFont typeface="Wingdings" pitchFamily="2" charset="2"/>
        <a:buChar char="n"/>
        <a:defRPr sz="2000">
          <a:solidFill>
            <a:schemeClr val="tx1"/>
          </a:solidFill>
          <a:latin typeface="Calibri" pitchFamily="34" charset="0"/>
          <a:ea typeface="Calibri" pitchFamily="34" charset="0"/>
          <a:cs typeface="Calibri" pitchFamily="34" charset="0"/>
        </a:defRPr>
      </a:lvl4pPr>
      <a:lvl5pPr marL="1960563" indent="-217488" algn="l" defTabSz="871538" rtl="0" eaLnBrk="0" fontAlgn="base" hangingPunct="0">
        <a:spcBef>
          <a:spcPct val="20000"/>
        </a:spcBef>
        <a:spcAft>
          <a:spcPct val="0"/>
        </a:spcAft>
        <a:buClr>
          <a:srgbClr val="7F7F7F"/>
        </a:buClr>
        <a:buSzPct val="50000"/>
        <a:buFont typeface="Wingdings" pitchFamily="2" charset="2"/>
        <a:buChar char="n"/>
        <a:defRPr>
          <a:solidFill>
            <a:schemeClr val="tx1"/>
          </a:solidFill>
          <a:latin typeface="Calibri" pitchFamily="34" charset="0"/>
          <a:ea typeface="Calibri" pitchFamily="34" charset="0"/>
          <a:cs typeface="Calibri" pitchFamily="34" charset="0"/>
        </a:defRPr>
      </a:lvl5pPr>
      <a:lvl6pPr marL="2417763" indent="-217488" algn="l" defTabSz="871538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1900">
          <a:solidFill>
            <a:schemeClr val="tx1"/>
          </a:solidFill>
          <a:latin typeface="+mn-lt"/>
        </a:defRPr>
      </a:lvl6pPr>
      <a:lvl7pPr marL="2874963" indent="-217488" algn="l" defTabSz="871538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1900">
          <a:solidFill>
            <a:schemeClr val="tx1"/>
          </a:solidFill>
          <a:latin typeface="+mn-lt"/>
        </a:defRPr>
      </a:lvl7pPr>
      <a:lvl8pPr marL="3332163" indent="-217488" algn="l" defTabSz="871538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1900">
          <a:solidFill>
            <a:schemeClr val="tx1"/>
          </a:solidFill>
          <a:latin typeface="+mn-lt"/>
        </a:defRPr>
      </a:lvl8pPr>
      <a:lvl9pPr marL="3789363" indent="-217488" algn="l" defTabSz="871538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19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Title 1"/>
          <p:cNvSpPr>
            <a:spLocks noGrp="1"/>
          </p:cNvSpPr>
          <p:nvPr>
            <p:ph type="ctrTitle"/>
          </p:nvPr>
        </p:nvSpPr>
        <p:spPr>
          <a:xfrm>
            <a:off x="441325" y="844550"/>
            <a:ext cx="8261350" cy="1103313"/>
          </a:xfrm>
        </p:spPr>
        <p:txBody>
          <a:bodyPr/>
          <a:lstStyle/>
          <a:p>
            <a:pPr>
              <a:defRPr/>
            </a:pPr>
            <a:r>
              <a:rPr lang="fr-FR" sz="2800" dirty="0" smtClean="0"/>
              <a:t>JCTVC-S0134</a:t>
            </a:r>
            <a:r>
              <a:rPr lang="fr-FR" sz="4000" dirty="0" smtClean="0"/>
              <a:t>  </a:t>
            </a:r>
            <a:br>
              <a:rPr lang="fr-FR" sz="4000" dirty="0" smtClean="0"/>
            </a:br>
            <a:r>
              <a:rPr lang="fr-FR" sz="2800" dirty="0" smtClean="0"/>
              <a:t>Non-CE6: Simplified palette size coding</a:t>
            </a:r>
            <a:endParaRPr sz="4000" dirty="0" smtClean="0">
              <a:solidFill>
                <a:srgbClr val="0070C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/>
              <a:t>This proposal is a continuation of our proposal JCTVC-R0161 in last </a:t>
            </a:r>
            <a:r>
              <a:rPr lang="en-US" sz="2000" dirty="0" smtClean="0"/>
              <a:t>meeting</a:t>
            </a:r>
            <a:r>
              <a:rPr lang="en-US" sz="2000" dirty="0" smtClean="0"/>
              <a:t>, in which we proposed to use FLC </a:t>
            </a:r>
            <a:r>
              <a:rPr lang="en-US" sz="2000" dirty="0" err="1" smtClean="0"/>
              <a:t>binarization</a:t>
            </a:r>
            <a:r>
              <a:rPr lang="en-US" sz="2000" dirty="0" smtClean="0"/>
              <a:t> to replace the TR code to signal </a:t>
            </a:r>
            <a:r>
              <a:rPr lang="en-CA" sz="2000" dirty="0" err="1" smtClean="0"/>
              <a:t>Palette_num_signalled_entries</a:t>
            </a:r>
            <a:endParaRPr lang="en-US" sz="2000" dirty="0" smtClean="0"/>
          </a:p>
          <a:p>
            <a:r>
              <a:rPr lang="en-US" sz="2000" dirty="0" smtClean="0"/>
              <a:t>Recommendation </a:t>
            </a:r>
            <a:r>
              <a:rPr lang="en-US" sz="2000" dirty="0" smtClean="0"/>
              <a:t>in previous BOG report JVCVC-R0346 is: </a:t>
            </a:r>
            <a:r>
              <a:rPr lang="en-US" sz="2000" dirty="0" smtClean="0">
                <a:solidFill>
                  <a:srgbClr val="00B0F0"/>
                </a:solidFill>
              </a:rPr>
              <a:t>Re-test on proposed common platform to verify that there is no loss, then consider for addition to proposed common platform</a:t>
            </a:r>
            <a:r>
              <a:rPr lang="en-US" sz="2000" dirty="0" smtClean="0"/>
              <a:t>.</a:t>
            </a:r>
          </a:p>
          <a:p>
            <a:r>
              <a:rPr lang="en-US" sz="2000" dirty="0" smtClean="0"/>
              <a:t>However, at that time impact on coding performance could not be properly evaluated before the meeting due to the bug in common software. It showed loss in the new common platform.</a:t>
            </a:r>
          </a:p>
          <a:p>
            <a:r>
              <a:rPr lang="en-US" sz="2000" dirty="0" smtClean="0"/>
              <a:t>This new proposal </a:t>
            </a:r>
            <a:r>
              <a:rPr lang="en-US" sz="2000" dirty="0" smtClean="0"/>
              <a:t>fixes </a:t>
            </a:r>
            <a:r>
              <a:rPr lang="en-US" sz="2000" dirty="0" smtClean="0"/>
              <a:t>the coding performance issue, </a:t>
            </a:r>
            <a:r>
              <a:rPr lang="en-US" sz="2000" dirty="0" smtClean="0"/>
              <a:t>reduces </a:t>
            </a:r>
            <a:r>
              <a:rPr lang="en-US" sz="2000" dirty="0" smtClean="0"/>
              <a:t>worst case number of coded </a:t>
            </a:r>
            <a:r>
              <a:rPr lang="en-US" sz="2000" dirty="0" smtClean="0"/>
              <a:t>bins without coding </a:t>
            </a:r>
            <a:r>
              <a:rPr lang="en-US" sz="2000" dirty="0" smtClean="0"/>
              <a:t>loss. </a:t>
            </a:r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sz="20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Background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Content Placeholder 6"/>
          <p:cNvSpPr>
            <a:spLocks noGrp="1"/>
          </p:cNvSpPr>
          <p:nvPr>
            <p:ph idx="4294967295"/>
          </p:nvPr>
        </p:nvSpPr>
        <p:spPr>
          <a:xfrm>
            <a:off x="609600" y="742950"/>
            <a:ext cx="7772400" cy="3886200"/>
          </a:xfrm>
        </p:spPr>
        <p:txBody>
          <a:bodyPr/>
          <a:lstStyle/>
          <a:p>
            <a:r>
              <a:rPr lang="en-CA" sz="2000" dirty="0" smtClean="0"/>
              <a:t>Palette_num_signalled_entries</a:t>
            </a:r>
            <a:endParaRPr lang="en-US" sz="1600" dirty="0" smtClean="0"/>
          </a:p>
          <a:p>
            <a:pPr lvl="1"/>
            <a:r>
              <a:rPr lang="en-CA" sz="1600" dirty="0" smtClean="0"/>
              <a:t>Is currently binarized by TR code with riceparameter equal to 0 (same as TU binarization)</a:t>
            </a:r>
          </a:p>
          <a:p>
            <a:pPr lvl="1"/>
            <a:endParaRPr lang="en-US" sz="1600" dirty="0" smtClean="0"/>
          </a:p>
          <a:p>
            <a:r>
              <a:rPr lang="en-CA" sz="2000" dirty="0" smtClean="0"/>
              <a:t>Proposes a concatenated binarization based on TR code and fixed length code.</a:t>
            </a:r>
          </a:p>
          <a:p>
            <a:pPr lvl="1"/>
            <a:r>
              <a:rPr lang="en-CA" sz="1800" dirty="0" smtClean="0"/>
              <a:t>When the palette_num_signalled_entries is less than 16 there is no change to the binarization</a:t>
            </a:r>
          </a:p>
          <a:p>
            <a:r>
              <a:rPr lang="en-CA" sz="2000" dirty="0" smtClean="0"/>
              <a:t>The benefit of the proposed method is that it reduces the worst case coded bins from 31 to 20 bins (35.5% reduction)</a:t>
            </a:r>
          </a:p>
          <a:p>
            <a:endParaRPr lang="en-CA" sz="2000" dirty="0" smtClean="0"/>
          </a:p>
          <a:p>
            <a:r>
              <a:rPr lang="en-CA" sz="2000" dirty="0" smtClean="0"/>
              <a:t>It has no coding loss for both lossy and lossless coding conditions</a:t>
            </a:r>
            <a:endParaRPr lang="en-US" sz="2000" dirty="0" smtClean="0"/>
          </a:p>
          <a:p>
            <a:pPr lvl="1"/>
            <a:endParaRPr lang="en-CA" sz="2000" dirty="0" smtClean="0">
              <a:solidFill>
                <a:srgbClr val="FF0000"/>
              </a:solidFill>
            </a:endParaRPr>
          </a:p>
          <a:p>
            <a:endParaRPr lang="en-US" sz="2000" dirty="0" smtClean="0"/>
          </a:p>
        </p:txBody>
      </p:sp>
      <p:sp>
        <p:nvSpPr>
          <p:cNvPr id="23555" name="Title 5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dirty="0" smtClean="0"/>
              <a:t>Proposed Method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Content Placeholder 6"/>
          <p:cNvSpPr>
            <a:spLocks noGrp="1"/>
          </p:cNvSpPr>
          <p:nvPr>
            <p:ph idx="4294967295"/>
          </p:nvPr>
        </p:nvSpPr>
        <p:spPr>
          <a:xfrm>
            <a:off x="609600" y="742950"/>
            <a:ext cx="3657600" cy="3733800"/>
          </a:xfrm>
        </p:spPr>
        <p:txBody>
          <a:bodyPr/>
          <a:lstStyle/>
          <a:p>
            <a:r>
              <a:rPr lang="en-US" sz="2000" dirty="0" smtClean="0"/>
              <a:t>Concatenated binarization between TU and FLC</a:t>
            </a:r>
          </a:p>
          <a:p>
            <a:r>
              <a:rPr lang="en-US" sz="1600" dirty="0" smtClean="0"/>
              <a:t>Threshold = 16</a:t>
            </a:r>
          </a:p>
          <a:p>
            <a:r>
              <a:rPr lang="en-US" sz="1600" dirty="0" smtClean="0"/>
              <a:t>Length of FLC =4</a:t>
            </a:r>
          </a:p>
          <a:p>
            <a:r>
              <a:rPr lang="en-US" sz="1600" dirty="0" smtClean="0"/>
              <a:t>Maximum palette size =31</a:t>
            </a:r>
            <a:endParaRPr lang="en-US" sz="2400" dirty="0" smtClean="0"/>
          </a:p>
          <a:p>
            <a:endParaRPr lang="en-CA" sz="2000" dirty="0" smtClean="0"/>
          </a:p>
          <a:p>
            <a:endParaRPr lang="en-CA" sz="2000" dirty="0" smtClean="0"/>
          </a:p>
          <a:p>
            <a:pPr lvl="1"/>
            <a:endParaRPr lang="en-CA" sz="1600" dirty="0" smtClean="0"/>
          </a:p>
          <a:p>
            <a:pPr lvl="1"/>
            <a:endParaRPr lang="en-CA" sz="1600" dirty="0" smtClean="0"/>
          </a:p>
          <a:p>
            <a:pPr>
              <a:buNone/>
            </a:pPr>
            <a:endParaRPr lang="en-US" sz="2400" dirty="0" smtClean="0"/>
          </a:p>
          <a:p>
            <a:pPr>
              <a:buNone/>
            </a:pPr>
            <a:endParaRPr lang="en-CA" sz="2400" dirty="0" smtClean="0"/>
          </a:p>
          <a:p>
            <a:endParaRPr lang="en-US" sz="2400" dirty="0" smtClean="0"/>
          </a:p>
        </p:txBody>
      </p:sp>
      <p:sp>
        <p:nvSpPr>
          <p:cNvPr id="23555" name="Title 5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dirty="0" smtClean="0"/>
              <a:t>Proposed Binarization for palette size coding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4343400" y="666750"/>
          <a:ext cx="4267200" cy="4145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9600"/>
                <a:gridCol w="2209800"/>
                <a:gridCol w="1447800"/>
              </a:tblGrid>
              <a:tr h="152400"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</a:rPr>
                        <a:t>Input</a:t>
                      </a:r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b="0" dirty="0" smtClean="0">
                          <a:solidFill>
                            <a:schemeClr val="tx1"/>
                          </a:solidFill>
                        </a:rPr>
                        <a:t>Truncated Unary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b="0" dirty="0" smtClean="0">
                          <a:solidFill>
                            <a:schemeClr val="tx1"/>
                          </a:solidFill>
                        </a:rPr>
                        <a:t>Fixed Length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sz="12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0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US" sz="12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US" sz="12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0" dirty="0" smtClean="0">
                          <a:solidFill>
                            <a:schemeClr val="tx1"/>
                          </a:solidFill>
                        </a:rPr>
                        <a:t>10</a:t>
                      </a:r>
                      <a:endParaRPr lang="en-US" sz="12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n-US" sz="12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0" dirty="0" smtClean="0">
                          <a:solidFill>
                            <a:schemeClr val="tx1"/>
                          </a:solidFill>
                        </a:rPr>
                        <a:t>110</a:t>
                      </a:r>
                      <a:endParaRPr lang="en-US" sz="12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37160"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 smtClean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en-US" sz="12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0" dirty="0" smtClean="0">
                          <a:solidFill>
                            <a:schemeClr val="tx1"/>
                          </a:solidFill>
                        </a:rPr>
                        <a:t>1110</a:t>
                      </a:r>
                      <a:endParaRPr lang="en-US" sz="12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 smtClean="0">
                          <a:solidFill>
                            <a:schemeClr val="tx1"/>
                          </a:solidFill>
                        </a:rPr>
                        <a:t>…</a:t>
                      </a:r>
                      <a:endParaRPr lang="en-US" sz="12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0" dirty="0" smtClean="0">
                          <a:solidFill>
                            <a:schemeClr val="tx1"/>
                          </a:solidFill>
                        </a:rPr>
                        <a:t>111 … 0</a:t>
                      </a:r>
                      <a:endParaRPr lang="en-US" sz="12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 smtClean="0">
                          <a:solidFill>
                            <a:schemeClr val="tx1"/>
                          </a:solidFill>
                        </a:rPr>
                        <a:t>15</a:t>
                      </a:r>
                      <a:endParaRPr lang="en-US" sz="12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0" dirty="0" smtClean="0">
                          <a:solidFill>
                            <a:schemeClr val="tx1"/>
                          </a:solidFill>
                        </a:rPr>
                        <a:t>1111111111111110</a:t>
                      </a:r>
                      <a:endParaRPr lang="en-US" sz="12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21920"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 smtClean="0">
                          <a:solidFill>
                            <a:srgbClr val="FF0000"/>
                          </a:solidFill>
                        </a:rPr>
                        <a:t>16</a:t>
                      </a:r>
                      <a:endParaRPr lang="en-US" sz="1200" b="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0" smtClean="0">
                          <a:solidFill>
                            <a:srgbClr val="FF0000"/>
                          </a:solidFill>
                        </a:rPr>
                        <a:t>1111111111111111</a:t>
                      </a:r>
                      <a:endParaRPr lang="en-US" sz="1200" b="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0" dirty="0" smtClean="0">
                          <a:solidFill>
                            <a:schemeClr val="tx1"/>
                          </a:solidFill>
                        </a:rPr>
                        <a:t>0000</a:t>
                      </a:r>
                      <a:endParaRPr lang="en-US" sz="12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 smtClean="0">
                          <a:solidFill>
                            <a:schemeClr val="tx1"/>
                          </a:solidFill>
                        </a:rPr>
                        <a:t>17</a:t>
                      </a:r>
                      <a:endParaRPr lang="en-US" sz="12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0" dirty="0" smtClean="0">
                          <a:solidFill>
                            <a:schemeClr val="tx1"/>
                          </a:solidFill>
                        </a:rPr>
                        <a:t>1111111111111111</a:t>
                      </a:r>
                      <a:endParaRPr lang="en-US" sz="12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 smtClean="0">
                          <a:solidFill>
                            <a:schemeClr val="tx1"/>
                          </a:solidFill>
                        </a:rPr>
                        <a:t>0001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12513"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 smtClean="0">
                          <a:solidFill>
                            <a:schemeClr val="tx1"/>
                          </a:solidFill>
                        </a:rPr>
                        <a:t>18</a:t>
                      </a:r>
                      <a:endParaRPr lang="en-US" sz="12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0" dirty="0" smtClean="0">
                          <a:solidFill>
                            <a:schemeClr val="tx1"/>
                          </a:solidFill>
                        </a:rPr>
                        <a:t>1111111111111111</a:t>
                      </a:r>
                      <a:endParaRPr lang="en-US" sz="12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 smtClean="0">
                          <a:solidFill>
                            <a:schemeClr val="tx1"/>
                          </a:solidFill>
                        </a:rPr>
                        <a:t>0010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50707"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 smtClean="0">
                          <a:solidFill>
                            <a:schemeClr val="tx1"/>
                          </a:solidFill>
                        </a:rPr>
                        <a:t>19</a:t>
                      </a:r>
                      <a:endParaRPr lang="en-US" sz="12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0" dirty="0" smtClean="0">
                          <a:solidFill>
                            <a:schemeClr val="tx1"/>
                          </a:solidFill>
                        </a:rPr>
                        <a:t>1111111111111111</a:t>
                      </a:r>
                      <a:endParaRPr lang="en-US" sz="12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 smtClean="0">
                          <a:solidFill>
                            <a:schemeClr val="tx1"/>
                          </a:solidFill>
                        </a:rPr>
                        <a:t>0011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 smtClean="0">
                          <a:solidFill>
                            <a:schemeClr val="tx1"/>
                          </a:solidFill>
                        </a:rPr>
                        <a:t>20</a:t>
                      </a:r>
                      <a:endParaRPr lang="en-US" sz="12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0" dirty="0" smtClean="0">
                          <a:solidFill>
                            <a:schemeClr val="tx1"/>
                          </a:solidFill>
                        </a:rPr>
                        <a:t>1111111111111111</a:t>
                      </a:r>
                      <a:endParaRPr lang="en-US" sz="12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 smtClean="0">
                          <a:solidFill>
                            <a:schemeClr val="tx1"/>
                          </a:solidFill>
                        </a:rPr>
                        <a:t>0100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 smtClean="0">
                          <a:solidFill>
                            <a:schemeClr val="tx1"/>
                          </a:solidFill>
                        </a:rPr>
                        <a:t>21</a:t>
                      </a:r>
                      <a:endParaRPr lang="en-US" sz="12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0" dirty="0" smtClean="0">
                          <a:solidFill>
                            <a:schemeClr val="tx1"/>
                          </a:solidFill>
                        </a:rPr>
                        <a:t>1111111111111111</a:t>
                      </a:r>
                      <a:endParaRPr lang="en-US" sz="12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 smtClean="0">
                          <a:solidFill>
                            <a:schemeClr val="tx1"/>
                          </a:solidFill>
                        </a:rPr>
                        <a:t>0101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37160"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 smtClean="0">
                          <a:solidFill>
                            <a:schemeClr val="tx1"/>
                          </a:solidFill>
                        </a:rPr>
                        <a:t>…</a:t>
                      </a:r>
                      <a:endParaRPr lang="en-US" sz="12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0" dirty="0" smtClean="0">
                          <a:solidFill>
                            <a:schemeClr val="tx1"/>
                          </a:solidFill>
                        </a:rPr>
                        <a:t>1111111111111111</a:t>
                      </a:r>
                      <a:endParaRPr lang="en-US" sz="12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 smtClean="0">
                          <a:solidFill>
                            <a:schemeClr val="tx1"/>
                          </a:solidFill>
                        </a:rPr>
                        <a:t>…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37160"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 smtClean="0">
                          <a:solidFill>
                            <a:schemeClr val="tx1"/>
                          </a:solidFill>
                        </a:rPr>
                        <a:t>31</a:t>
                      </a:r>
                      <a:endParaRPr lang="en-US" sz="12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0" dirty="0" smtClean="0">
                          <a:solidFill>
                            <a:schemeClr val="tx1"/>
                          </a:solidFill>
                        </a:rPr>
                        <a:t>1111111111111111</a:t>
                      </a:r>
                      <a:endParaRPr lang="en-US" sz="12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 smtClean="0">
                          <a:solidFill>
                            <a:schemeClr val="tx1"/>
                          </a:solidFill>
                        </a:rPr>
                        <a:t>1111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5" name="Title 5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dirty="0" smtClean="0"/>
              <a:t>Results (lossy)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838201" y="1276350"/>
          <a:ext cx="7391399" cy="3048000"/>
        </p:xfrm>
        <a:graphic>
          <a:graphicData uri="http://schemas.openxmlformats.org/drawingml/2006/table">
            <a:tbl>
              <a:tblPr/>
              <a:tblGrid>
                <a:gridCol w="2292566"/>
                <a:gridCol w="631411"/>
                <a:gridCol w="538648"/>
                <a:gridCol w="561253"/>
                <a:gridCol w="561253"/>
                <a:gridCol w="576064"/>
                <a:gridCol w="546443"/>
                <a:gridCol w="561253"/>
                <a:gridCol w="583860"/>
                <a:gridCol w="538648"/>
              </a:tblGrid>
              <a:tr h="297366">
                <a:tc>
                  <a:txBody>
                    <a:bodyPr/>
                    <a:lstStyle/>
                    <a:p>
                      <a:endParaRPr lang="en-US" sz="16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All Intra </a:t>
                      </a:r>
                      <a:endParaRPr lang="en-US" sz="16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Random Access </a:t>
                      </a:r>
                      <a:endParaRPr lang="en-US" sz="16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Low delay B </a:t>
                      </a:r>
                      <a:endParaRPr lang="en-US" sz="16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97366">
                <a:tc>
                  <a:txBody>
                    <a:bodyPr/>
                    <a:lstStyle/>
                    <a:p>
                      <a:endParaRPr lang="en-US" sz="16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G/Y</a:t>
                      </a:r>
                      <a:endParaRPr lang="en-US" sz="16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B/U</a:t>
                      </a:r>
                      <a:endParaRPr lang="en-US" sz="16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R/V</a:t>
                      </a:r>
                      <a:endParaRPr lang="en-US" sz="16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G/Y</a:t>
                      </a:r>
                      <a:endParaRPr lang="en-US" sz="16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B/U</a:t>
                      </a:r>
                      <a:endParaRPr lang="en-US" sz="16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R/V</a:t>
                      </a:r>
                      <a:endParaRPr lang="en-US" sz="16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G/Y</a:t>
                      </a:r>
                      <a:endParaRPr lang="en-US" sz="16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B/U</a:t>
                      </a:r>
                      <a:endParaRPr lang="en-US" sz="16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R/V</a:t>
                      </a:r>
                      <a:endParaRPr lang="en-US" sz="16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4439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RGB, text &amp; grap. with mot,1080p</a:t>
                      </a:r>
                      <a:endParaRPr lang="en-US" sz="16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6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6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6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6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6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6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6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6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6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04439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RGB, text &amp; grap. with mot,720p</a:t>
                      </a:r>
                      <a:endParaRPr lang="en-US" sz="16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6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6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6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6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6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6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6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6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6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4439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RGB, mixed content, 1440p</a:t>
                      </a:r>
                      <a:endParaRPr lang="en-US" sz="16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6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6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6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6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6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6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16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6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6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4439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RGB, mixed content, 1080p</a:t>
                      </a:r>
                      <a:endParaRPr lang="en-US" sz="16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6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6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6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6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6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6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0.1%</a:t>
                      </a:r>
                      <a:endParaRPr lang="en-US" sz="16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6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16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4439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RGB, Animation, 720p</a:t>
                      </a:r>
                      <a:endParaRPr lang="en-US" sz="16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6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6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6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6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6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6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6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6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6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4439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RGB, camera captured, 1080p</a:t>
                      </a:r>
                      <a:endParaRPr lang="en-US" sz="16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6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6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6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6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6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6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6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6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6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4439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YUV, text &amp; grap. with mot, 1080p</a:t>
                      </a:r>
                      <a:endParaRPr lang="en-US" sz="16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6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6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6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6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6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6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6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6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6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4439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YUV, text &amp; grap. with mot.,720p</a:t>
                      </a:r>
                      <a:endParaRPr lang="en-US" sz="16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6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6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6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6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6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6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6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6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6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4439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YUV, mixed content, 1440p</a:t>
                      </a:r>
                      <a:endParaRPr lang="en-US" sz="16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6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6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6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6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6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6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6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0.1%</a:t>
                      </a:r>
                      <a:endParaRPr lang="en-US" sz="16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16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4439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YUV, mixed content, 1080p</a:t>
                      </a:r>
                      <a:endParaRPr lang="en-US" sz="16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6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6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6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6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6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16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6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6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6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4439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YUV, Animation, 720p</a:t>
                      </a:r>
                      <a:endParaRPr lang="en-US" sz="16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6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6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6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6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6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6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6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6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6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4439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YUV, camera captured, 1080p</a:t>
                      </a:r>
                      <a:endParaRPr lang="en-US" sz="16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6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6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6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6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6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6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6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6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6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5" name="Title 5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dirty="0" smtClean="0"/>
              <a:t>Results (Lossless)</a:t>
            </a:r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457200" y="971550"/>
          <a:ext cx="8153406" cy="3266760"/>
        </p:xfrm>
        <a:graphic>
          <a:graphicData uri="http://schemas.openxmlformats.org/drawingml/2006/table">
            <a:tbl>
              <a:tblPr/>
              <a:tblGrid>
                <a:gridCol w="2183945"/>
                <a:gridCol w="587986"/>
                <a:gridCol w="503988"/>
                <a:gridCol w="503988"/>
                <a:gridCol w="336610"/>
                <a:gridCol w="159194"/>
                <a:gridCol w="601092"/>
                <a:gridCol w="457200"/>
                <a:gridCol w="457200"/>
                <a:gridCol w="457200"/>
                <a:gridCol w="457200"/>
                <a:gridCol w="457200"/>
                <a:gridCol w="457200"/>
                <a:gridCol w="533403"/>
              </a:tblGrid>
              <a:tr h="125993">
                <a:tc>
                  <a:txBody>
                    <a:bodyPr/>
                    <a:lstStyle/>
                    <a:p>
                      <a:endParaRPr lang="en-US" sz="11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6897" marR="6689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5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b="1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All Intra </a:t>
                      </a:r>
                      <a:endParaRPr lang="en-US" sz="14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6897" marR="6689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b="1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Random Access </a:t>
                      </a:r>
                      <a:endParaRPr lang="en-US" sz="14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6897" marR="6689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b="1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Low delay B </a:t>
                      </a:r>
                      <a:endParaRPr lang="en-US" sz="14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6897" marR="6689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60609">
                <a:tc rowSpan="3">
                  <a:txBody>
                    <a:bodyPr/>
                    <a:lstStyle/>
                    <a:p>
                      <a:endParaRPr lang="en-US" sz="14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6897" marR="6689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Bit-rate Savings</a:t>
                      </a:r>
                      <a:endParaRPr lang="en-US" sz="18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6897" marR="6689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Bit-rate Savings</a:t>
                      </a:r>
                      <a:endParaRPr lang="en-US" sz="18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6897" marR="6689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Bit-rate Savings</a:t>
                      </a:r>
                      <a:endParaRPr lang="en-US" sz="18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6897" marR="6689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2599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Total</a:t>
                      </a:r>
                      <a:endParaRPr lang="en-US" sz="14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6897" marR="6689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Ave.</a:t>
                      </a:r>
                      <a:endParaRPr lang="en-US" sz="14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6897" marR="6689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14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6897" marR="6689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endParaRPr lang="en-US" sz="1000" dirty="0">
                        <a:solidFill>
                          <a:srgbClr val="000000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6897" marR="66897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endParaRPr lang="en-US" sz="1000" dirty="0">
                        <a:solidFill>
                          <a:srgbClr val="000000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6897" marR="6689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endParaRPr lang="en-US" sz="1000">
                        <a:solidFill>
                          <a:srgbClr val="000000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6897" marR="6689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endParaRPr lang="en-US" sz="1000">
                        <a:solidFill>
                          <a:srgbClr val="000000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6897" marR="6689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endParaRPr lang="en-US" sz="1000">
                        <a:solidFill>
                          <a:srgbClr val="000000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6897" marR="6689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endParaRPr lang="en-US" sz="1000">
                        <a:solidFill>
                          <a:srgbClr val="000000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6897" marR="668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endParaRPr lang="en-US" sz="1000">
                        <a:solidFill>
                          <a:srgbClr val="000000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6897" marR="66897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endParaRPr lang="en-US" sz="1000">
                        <a:solidFill>
                          <a:srgbClr val="000000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6897" marR="66897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endParaRPr lang="en-US" sz="1000">
                        <a:solidFill>
                          <a:srgbClr val="000000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6897" marR="66897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053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Min</a:t>
                      </a:r>
                      <a:endParaRPr lang="en-US" sz="14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6897" marR="6689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endParaRPr lang="en-US" sz="1000" dirty="0" smtClean="0">
                        <a:solidFill>
                          <a:srgbClr val="000000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dirty="0" smtClean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Max</a:t>
                      </a:r>
                      <a:endParaRPr lang="en-US" sz="14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6897" marR="66897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Total</a:t>
                      </a:r>
                      <a:endParaRPr lang="en-US" sz="14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6897" marR="6689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Ave.</a:t>
                      </a:r>
                      <a:endParaRPr lang="en-US" sz="14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6897" marR="6689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Min</a:t>
                      </a:r>
                      <a:endParaRPr lang="en-US" sz="14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6897" marR="6689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endParaRPr lang="en-US" sz="1000" dirty="0" smtClean="0">
                        <a:solidFill>
                          <a:srgbClr val="000000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dirty="0" smtClean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Max</a:t>
                      </a:r>
                      <a:endParaRPr lang="en-US" sz="14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6897" marR="66897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Total</a:t>
                      </a:r>
                      <a:endParaRPr lang="en-US" sz="14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6897" marR="6689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Ave.</a:t>
                      </a:r>
                      <a:endParaRPr lang="en-US" sz="14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6897" marR="6689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Min</a:t>
                      </a:r>
                      <a:endParaRPr lang="en-US" sz="14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6897" marR="6689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Max</a:t>
                      </a:r>
                      <a:endParaRPr lang="en-US" sz="14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6897" marR="6689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1110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RGB, T &amp; G. with mot.,1080p</a:t>
                      </a:r>
                      <a:endParaRPr lang="en-US" sz="14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6897" marR="6689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6897" marR="6689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6897" marR="66897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6897" marR="66897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5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6897" marR="6689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5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6897" marR="6689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5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6897" marR="66897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5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6897" marR="66897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5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6897" marR="6689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6897" marR="6689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5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6897" marR="66897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5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6897" marR="66897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5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6897" marR="6689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01110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RGB, T &amp; G. w/mot.,720p</a:t>
                      </a:r>
                      <a:endParaRPr lang="en-US" sz="14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6897" marR="6689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6897" marR="6689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6897" marR="6689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6897" marR="6689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6897" marR="6689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6897" marR="6689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6897" marR="6689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5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6897" marR="6689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5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6897" marR="6689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5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6897" marR="6689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5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6897" marR="6689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6897" marR="6689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5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6897" marR="6689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1110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RGB, mixed content, 1440p</a:t>
                      </a:r>
                      <a:endParaRPr lang="en-US" sz="14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6897" marR="6689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6897" marR="6689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6897" marR="6689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6897" marR="6689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6897" marR="6689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6897" marR="6689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6897" marR="6689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6897" marR="6689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5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6897" marR="6689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5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6897" marR="6689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5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6897" marR="6689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5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6897" marR="6689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5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6897" marR="6689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1110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RGB, mixed content, 1080p</a:t>
                      </a:r>
                      <a:endParaRPr lang="en-US" sz="14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6897" marR="6689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6897" marR="6689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6897" marR="6689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6897" marR="6689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6897" marR="6689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6897" marR="6689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6897" marR="6689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6897" marR="6689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6897" marR="6689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5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6897" marR="6689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5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6897" marR="6689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5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6897" marR="6689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5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6897" marR="6689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1110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RGB, Animation, 720p</a:t>
                      </a:r>
                      <a:endParaRPr lang="en-US" sz="14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6897" marR="6689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6897" marR="6689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6897" marR="6689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6897" marR="6689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6897" marR="6689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6897" marR="6689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6897" marR="6689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6897" marR="6689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6897" marR="6689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6897" marR="6689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5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6897" marR="6689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5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6897" marR="6689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5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6897" marR="6689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1110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RGB, camera cap., 1080p</a:t>
                      </a:r>
                      <a:endParaRPr lang="en-US" sz="14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6897" marR="6689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6897" marR="6689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6897" marR="6689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6897" marR="6689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6897" marR="6689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6897" marR="6689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6897" marR="6689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6897" marR="6689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6897" marR="6689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6897" marR="6689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6897" marR="6689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5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6897" marR="6689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5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6897" marR="6689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1110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YUV  T &amp; G. w/mot., 1080p</a:t>
                      </a:r>
                      <a:endParaRPr lang="en-US" sz="14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6897" marR="6689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6897" marR="6689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6897" marR="6689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6897" marR="6689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6897" marR="6689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6897" marR="6689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6897" marR="6689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6897" marR="6689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6897" marR="6689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6897" marR="6689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6897" marR="6689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6897" marR="6689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5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6897" marR="6689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1110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YUV, T &amp; G. w/mot.,720p</a:t>
                      </a:r>
                      <a:endParaRPr lang="en-US" sz="14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6897" marR="6689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6897" marR="6689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6897" marR="6689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6897" marR="6689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6897" marR="6689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6897" marR="6689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5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6897" marR="6689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6897" marR="6689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6897" marR="6689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6897" marR="6689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6897" marR="6689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6897" marR="6689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5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6897" marR="6689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1110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YUV, mixed content, 1440p</a:t>
                      </a:r>
                      <a:endParaRPr lang="en-US" sz="14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6897" marR="6689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6897" marR="6689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6897" marR="6689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6897" marR="6689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6897" marR="6689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6897" marR="6689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6897" marR="6689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6897" marR="6689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6897" marR="6689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6897" marR="6689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6897" marR="6689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6897" marR="6689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5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6897" marR="6689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1110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YUV, mixed content, 1080p</a:t>
                      </a:r>
                      <a:endParaRPr lang="en-US" sz="14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6897" marR="6689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6897" marR="6689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6897" marR="6689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6897" marR="6689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6897" marR="6689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6897" marR="6689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6897" marR="6689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6897" marR="6689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6897" marR="6689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6897" marR="6689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6897" marR="6689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6897" marR="6689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5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6897" marR="6689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1110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YUV, Animation, 720p</a:t>
                      </a:r>
                      <a:endParaRPr lang="en-US" sz="14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6897" marR="6689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6897" marR="6689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6897" marR="6689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6897" marR="6689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6897" marR="6689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6897" marR="6689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6897" marR="6689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6897" marR="6689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6897" marR="6689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6897" marR="6689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6897" marR="6689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6897" marR="6689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5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6897" marR="6689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1110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YUV, camera captured, 1080p</a:t>
                      </a:r>
                      <a:endParaRPr lang="en-US" sz="14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6897" marR="6689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6897" marR="6689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6897" marR="6689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6897" marR="6689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6897" marR="6689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6897" marR="6689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6897" marR="6689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6897" marR="6689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6897" marR="6689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6897" marR="6689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6897" marR="6689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6897" marR="6689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5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6897" marR="6689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Content Placeholder 6"/>
          <p:cNvSpPr>
            <a:spLocks noGrp="1"/>
          </p:cNvSpPr>
          <p:nvPr>
            <p:ph idx="4294967295"/>
          </p:nvPr>
        </p:nvSpPr>
        <p:spPr>
          <a:xfrm>
            <a:off x="609600" y="742950"/>
            <a:ext cx="7772400" cy="3886200"/>
          </a:xfrm>
        </p:spPr>
        <p:txBody>
          <a:bodyPr/>
          <a:lstStyle/>
          <a:p>
            <a:r>
              <a:rPr lang="en-CA" sz="2000" dirty="0" smtClean="0"/>
              <a:t>Proposed a simple change to the </a:t>
            </a:r>
            <a:r>
              <a:rPr lang="en-CA" sz="2000" dirty="0" err="1" smtClean="0"/>
              <a:t>binarization</a:t>
            </a:r>
            <a:r>
              <a:rPr lang="en-CA" sz="2000" dirty="0" smtClean="0"/>
              <a:t> of </a:t>
            </a:r>
            <a:r>
              <a:rPr lang="en-CA" sz="2000" dirty="0" err="1" smtClean="0"/>
              <a:t>Palette_num_signalled_entries</a:t>
            </a:r>
            <a:endParaRPr lang="en-US" sz="1600" dirty="0" smtClean="0"/>
          </a:p>
          <a:p>
            <a:r>
              <a:rPr lang="en-CA" sz="2000" dirty="0" smtClean="0"/>
              <a:t>Reduces </a:t>
            </a:r>
            <a:r>
              <a:rPr lang="en-CA" sz="2000" dirty="0" smtClean="0"/>
              <a:t>the worst case coded bins from 31 to 20 bins (35.5% reduction)</a:t>
            </a:r>
          </a:p>
          <a:p>
            <a:r>
              <a:rPr lang="en-CA" sz="2000" dirty="0" smtClean="0"/>
              <a:t>It </a:t>
            </a:r>
            <a:r>
              <a:rPr lang="en-CA" sz="2000" dirty="0" smtClean="0"/>
              <a:t>has no coding loss for both lossy and lossless coding </a:t>
            </a:r>
            <a:r>
              <a:rPr lang="en-CA" sz="2000" dirty="0" smtClean="0"/>
              <a:t>conditions</a:t>
            </a:r>
          </a:p>
          <a:p>
            <a:r>
              <a:rPr lang="en-CA" sz="2000" dirty="0" smtClean="0"/>
              <a:t>Propose to adopt this into the SCM draft text and software. </a:t>
            </a:r>
            <a:endParaRPr lang="en-US" sz="2000" dirty="0" smtClean="0"/>
          </a:p>
          <a:p>
            <a:pPr lvl="1"/>
            <a:endParaRPr lang="en-CA" sz="2000" dirty="0" smtClean="0">
              <a:solidFill>
                <a:srgbClr val="FF0000"/>
              </a:solidFill>
            </a:endParaRPr>
          </a:p>
          <a:p>
            <a:endParaRPr lang="en-US" sz="2000" dirty="0" smtClean="0"/>
          </a:p>
        </p:txBody>
      </p:sp>
      <p:sp>
        <p:nvSpPr>
          <p:cNvPr id="23555" name="Title 5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ST July Monthly Dept Meeting 073008">
  <a:themeElements>
    <a:clrScheme name="Grayscal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CST July Monthly Dept Meeting 073008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871538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9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871538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9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lnDef>
    <a:txDef>
      <a:spPr>
        <a:noFill/>
      </a:spPr>
      <a:bodyPr wrap="none" rtlCol="0">
        <a:spAutoFit/>
      </a:bodyPr>
      <a:lstStyle>
        <a:defPPr>
          <a:defRPr sz="1800" dirty="0" smtClean="0">
            <a:latin typeface="Calibri" pitchFamily="34" charset="0"/>
            <a:cs typeface="Calibri" pitchFamily="34" charset="0"/>
          </a:defRPr>
        </a:defPPr>
      </a:lstStyle>
    </a:txDef>
  </a:objectDefaults>
  <a:extraClrSchemeLst>
    <a:extraClrScheme>
      <a:clrScheme name="CST July Monthly Dept Meeting 073008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ST July Monthly Dept Meeting 073008 2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ST July Monthly Dept Meeting 073008 3">
        <a:dk1>
          <a:srgbClr val="000000"/>
        </a:dk1>
        <a:lt1>
          <a:srgbClr val="FFFFFF"/>
        </a:lt1>
        <a:dk2>
          <a:srgbClr val="000000"/>
        </a:dk2>
        <a:lt2>
          <a:srgbClr val="5F5F5F"/>
        </a:lt2>
        <a:accent1>
          <a:srgbClr val="EAEAEA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737373"/>
        </a:accent6>
        <a:hlink>
          <a:srgbClr val="4D4D4D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ST July Monthly Dept Meeting 073008 4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ST July Monthly Dept Meeting 073008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ST July Monthly Dept Meeting 073008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ST July Monthly Dept Meeting 073008 7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CST July Monthly Dept Meeting 073008</Template>
  <TotalTime>21130</TotalTime>
  <Words>1042</Words>
  <Application>Microsoft Office PowerPoint</Application>
  <PresentationFormat>On-screen Show (16:9)</PresentationFormat>
  <Paragraphs>382</Paragraphs>
  <Slides>7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CST July Monthly Dept Meeting 073008</vt:lpstr>
      <vt:lpstr>JCTVC-S0134   Non-CE6: Simplified palette size coding</vt:lpstr>
      <vt:lpstr>Background</vt:lpstr>
      <vt:lpstr>Proposed Method</vt:lpstr>
      <vt:lpstr>Proposed Binarization for palette size coding</vt:lpstr>
      <vt:lpstr>Results (lossy)</vt:lpstr>
      <vt:lpstr>Results (Lossless)</vt:lpstr>
      <vt:lpstr>Conclusion</vt:lpstr>
    </vt:vector>
  </TitlesOfParts>
  <Company>Sharp Labs of America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SLA Overview Nov 2011</dc:title>
  <dc:creator>Larry Meixner</dc:creator>
  <dc:description>Letter Paper size
Meets sharp Logo Reqt. 2007</dc:description>
  <cp:lastModifiedBy>Jie "Jane" Zhao</cp:lastModifiedBy>
  <cp:revision>711</cp:revision>
  <cp:lastPrinted>2012-05-17T23:57:45Z</cp:lastPrinted>
  <dcterms:created xsi:type="dcterms:W3CDTF">2008-07-29T15:54:01Z</dcterms:created>
  <dcterms:modified xsi:type="dcterms:W3CDTF">2014-10-15T00:42:31Z</dcterms:modified>
</cp:coreProperties>
</file>