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4" r:id="rId4"/>
    <p:sldId id="268" r:id="rId5"/>
    <p:sldId id="269" r:id="rId6"/>
    <p:sldId id="271" r:id="rId7"/>
    <p:sldId id="272" r:id="rId8"/>
    <p:sldId id="270" r:id="rId9"/>
    <p:sldId id="267" r:id="rId10"/>
    <p:sldId id="262" r:id="rId11"/>
    <p:sldId id="274" r:id="rId12"/>
    <p:sldId id="275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8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F1B4A-E84A-4C69-8E38-02E2A7A27A8E}" type="datetimeFigureOut">
              <a:rPr lang="en-GB" smtClean="0"/>
              <a:pPr/>
              <a:t>16/10/2014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DB934-E314-4ACD-BF5F-0EFD4A7A451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CF89-C79C-4771-9749-8A6AEC41E730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55327-C261-47F6-9307-0893AC09D9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5327-C261-47F6-9307-0893AC09D9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55327-C261-47F6-9307-0893AC09D9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D0E5-E3DD-4A26-85AD-033EB5B665B1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C38-B203-4F7F-9D62-8943ECA237F9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EA83-B325-436F-AD75-CBDDD1F1FB5F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0E3212-30BE-49B1-B605-0E60990DACB9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24D5399-AFC0-4B83-9116-1B9002E1B573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ABE3A-9E2F-41BB-BED1-016AD8455354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81C3DC5-C9F6-430D-86F4-C997E7DF45C7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978E778-EDC1-4653-BE1A-1C60008A19F9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3C1-BEA4-4810-9F74-FC140CC9A7C0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F3AB77-DD7E-4875-A586-C369F629EA0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E41159-8F2B-44E5-BB4B-E62D2789FD9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7E8A1B-13E0-4342-BA7F-369A2EE99F21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7B1CF0-4DA4-48F6-B962-C91A899EFDE0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FD37D2-7E42-4C4C-AED4-65AA6C2B25FC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17A647-F9C6-40D5-928C-62D1D8482206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F07B-B87E-4DE2-9EB8-A27DC0B4AA2E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1DC0-9583-4E21-882E-A3E0D3673AC6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453-024C-4B21-A5A1-97767ACCC4FF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55C7-523D-46FF-8A9B-C925D1C779B6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1F142-C336-4532-873A-8BC24850B3AE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15606-DF5F-443E-9E20-6A0E0E142A8C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8AB0-B3BD-406B-9866-F06604DB0748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9C026360-13B8-4054-B6A1-CCA2D4B0CAFD}" type="datetime1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476FE9B-FDA7-43F9-879F-1DCD32044208}" type="datetime1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JCTVC-S0123: Non-CE2: </a:t>
            </a:r>
            <a:r>
              <a:rPr lang="en-CA" dirty="0" smtClean="0"/>
              <a:t>Intra BC Merge Mode with </a:t>
            </a:r>
            <a:r>
              <a:rPr lang="en-US" dirty="0" smtClean="0"/>
              <a:t>Default </a:t>
            </a:r>
            <a:r>
              <a:rPr lang="en-CA" dirty="0" smtClean="0"/>
              <a:t>Candidates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886200"/>
            <a:ext cx="49530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Xiaozhong Xu,  </a:t>
            </a:r>
            <a:r>
              <a:rPr lang="en-CA" sz="2800" dirty="0" smtClean="0"/>
              <a:t>Tzu-</a:t>
            </a:r>
            <a:r>
              <a:rPr lang="en-CA" sz="2800" dirty="0" err="1" smtClean="0"/>
              <a:t>Der</a:t>
            </a:r>
            <a:r>
              <a:rPr lang="en-CA" sz="2800" dirty="0" smtClean="0"/>
              <a:t> Chuang, </a:t>
            </a:r>
            <a:r>
              <a:rPr lang="en-US" sz="2800" dirty="0" smtClean="0"/>
              <a:t>Shan Liu and Shawmin Lei</a:t>
            </a:r>
          </a:p>
          <a:p>
            <a:r>
              <a:rPr lang="en-US" sz="2800" dirty="0" err="1" smtClean="0"/>
              <a:t>MediaTek</a:t>
            </a:r>
            <a:r>
              <a:rPr lang="en-US" sz="2800" dirty="0" smtClean="0"/>
              <a:t> Inc.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Additional IBC merge candidates added to merge list construction</a:t>
            </a:r>
          </a:p>
          <a:p>
            <a:r>
              <a:rPr lang="en-US" dirty="0" smtClean="0"/>
              <a:t>On top of CE2 Test 5b:</a:t>
            </a:r>
          </a:p>
          <a:p>
            <a:pPr lvl="1"/>
            <a:r>
              <a:rPr lang="en-US" dirty="0" smtClean="0"/>
              <a:t>Additional 0.9%/1.4%/1.7% BD rate reduction in AI/RA/LB for RGB TGM 1080p class; </a:t>
            </a:r>
          </a:p>
          <a:p>
            <a:pPr lvl="1"/>
            <a:r>
              <a:rPr lang="en-US" dirty="0" smtClean="0"/>
              <a:t>Additional 1.0%/1.6%/1.7% BD rate reduction in AI/RA/LB for YUV TGM 1080p class</a:t>
            </a:r>
          </a:p>
          <a:p>
            <a:r>
              <a:rPr lang="en-US" dirty="0" smtClean="0"/>
              <a:t>Recommend for adoption into SCM</a:t>
            </a:r>
          </a:p>
          <a:p>
            <a:r>
              <a:rPr lang="en-US" dirty="0" smtClean="0"/>
              <a:t>Thanks Intel for cross-verification!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34535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Intra BC merge/skip mode is enabled in CE 2 Test 5b</a:t>
            </a:r>
          </a:p>
          <a:p>
            <a:r>
              <a:rPr lang="en-US" dirty="0" smtClean="0"/>
              <a:t>Proposed to add default BVs to merge candidate list in case it is not full</a:t>
            </a:r>
          </a:p>
          <a:p>
            <a:r>
              <a:rPr lang="en-US" dirty="0" smtClean="0"/>
              <a:t>Simulation results show additional BD rate reduction on top of CE 2 Test 5b</a:t>
            </a:r>
          </a:p>
          <a:p>
            <a:pPr lvl="1"/>
            <a:r>
              <a:rPr lang="en-US" dirty="0" smtClean="0"/>
              <a:t>Additional 0.9%/1.4%/1.7% BD rate reduction in AI/RA/LB for RGB TGM 1080p class; </a:t>
            </a:r>
          </a:p>
          <a:p>
            <a:pPr lvl="1"/>
            <a:r>
              <a:rPr lang="en-US" dirty="0" smtClean="0"/>
              <a:t>Additional 1.0%/1.6%/1.7% BD rate reduction in AI/RA/LB for YUV TGM 1080p 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366606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Currently in HEVC/CE2 Test 5b, for the merge candidate list construction:</a:t>
            </a:r>
          </a:p>
          <a:p>
            <a:pPr lvl="1" hangingPunct="0"/>
            <a:r>
              <a:rPr lang="en-US" dirty="0" smtClean="0"/>
              <a:t>Spatial and temporal merge candidates</a:t>
            </a:r>
          </a:p>
          <a:p>
            <a:pPr lvl="1" hangingPunct="0"/>
            <a:r>
              <a:rPr lang="en-US" dirty="0" smtClean="0"/>
              <a:t>Bi-candidates, e.g. (L0_of_cand_0, L1_of_cand_1) </a:t>
            </a:r>
          </a:p>
          <a:p>
            <a:pPr lvl="1" hangingPunct="0"/>
            <a:r>
              <a:rPr lang="en-US" dirty="0" smtClean="0"/>
              <a:t>Zero-candidate with </a:t>
            </a:r>
            <a:r>
              <a:rPr lang="en-US" dirty="0" err="1" smtClean="0"/>
              <a:t>RefIdx</a:t>
            </a:r>
            <a:r>
              <a:rPr lang="en-US" dirty="0" smtClean="0"/>
              <a:t> = 0, e.g. MV=(0,0), </a:t>
            </a:r>
            <a:r>
              <a:rPr lang="en-US" dirty="0" err="1" smtClean="0"/>
              <a:t>RefIdx</a:t>
            </a:r>
            <a:r>
              <a:rPr lang="en-US" dirty="0" smtClean="0"/>
              <a:t> = 0</a:t>
            </a:r>
          </a:p>
          <a:p>
            <a:pPr lvl="1" hangingPunct="0"/>
            <a:r>
              <a:rPr lang="en-US" dirty="0" smtClean="0"/>
              <a:t>Zero-candidates with different </a:t>
            </a:r>
            <a:r>
              <a:rPr lang="en-US" dirty="0" err="1" smtClean="0"/>
              <a:t>RefIdx</a:t>
            </a:r>
            <a:r>
              <a:rPr lang="en-US" dirty="0" smtClean="0"/>
              <a:t>, e.g. MV=(0,0), </a:t>
            </a:r>
            <a:r>
              <a:rPr lang="en-US" dirty="0" err="1" smtClean="0"/>
              <a:t>RefIdx</a:t>
            </a:r>
            <a:r>
              <a:rPr lang="en-US" dirty="0" smtClean="0"/>
              <a:t> = 1, 2, …</a:t>
            </a:r>
          </a:p>
          <a:p>
            <a:pPr lvl="1" hangingPunct="0"/>
            <a:r>
              <a:rPr lang="en-US" dirty="0" smtClean="0"/>
              <a:t>Zero-candidates with </a:t>
            </a:r>
            <a:r>
              <a:rPr lang="en-US" dirty="0" err="1" smtClean="0"/>
              <a:t>RefIdx</a:t>
            </a:r>
            <a:r>
              <a:rPr lang="en-US" dirty="0" smtClean="0"/>
              <a:t> = 0, e.g. MV=(0,0), </a:t>
            </a:r>
            <a:r>
              <a:rPr lang="en-US" dirty="0" err="1" smtClean="0"/>
              <a:t>RefIdx</a:t>
            </a:r>
            <a:r>
              <a:rPr lang="en-US" dirty="0" smtClean="0"/>
              <a:t> = 0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404706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Add preset IBC merge candidates to the list in case it is not full:</a:t>
            </a:r>
          </a:p>
          <a:p>
            <a:pPr lvl="1" hangingPunct="0"/>
            <a:r>
              <a:rPr lang="en-US" dirty="0" smtClean="0"/>
              <a:t>Spatial and temporal merge candidates</a:t>
            </a:r>
          </a:p>
          <a:p>
            <a:pPr lvl="1" hangingPunct="0"/>
            <a:r>
              <a:rPr lang="en-US" dirty="0" smtClean="0"/>
              <a:t>Bi-candidates, e.g. (L0_of_cand_0, L1_of_cand_1) </a:t>
            </a:r>
          </a:p>
          <a:p>
            <a:pPr lvl="1" hangingPunct="0"/>
            <a:r>
              <a:rPr lang="en-US" dirty="0" smtClean="0"/>
              <a:t>Zero-candidate with </a:t>
            </a:r>
            <a:r>
              <a:rPr lang="en-US" dirty="0" err="1" smtClean="0"/>
              <a:t>RefIdx</a:t>
            </a:r>
            <a:r>
              <a:rPr lang="en-US" dirty="0" smtClean="0"/>
              <a:t> = 0, e.g. MV=(0,0), </a:t>
            </a:r>
            <a:r>
              <a:rPr lang="en-US" dirty="0" err="1" smtClean="0"/>
              <a:t>RefIdx</a:t>
            </a:r>
            <a:r>
              <a:rPr lang="en-US" dirty="0" smtClean="0"/>
              <a:t> = 0</a:t>
            </a:r>
          </a:p>
          <a:p>
            <a:pPr lvl="1" hangingPunct="0"/>
            <a:r>
              <a:rPr lang="en-US" b="1" u="sng" dirty="0" smtClean="0">
                <a:solidFill>
                  <a:srgbClr val="FF0000"/>
                </a:solidFill>
              </a:rPr>
              <a:t>Default BVs of (-w,0), (-2w,0), (0,-h), (0,-2h), (-w,-h)</a:t>
            </a:r>
            <a:endParaRPr lang="en-US" dirty="0" smtClean="0">
              <a:solidFill>
                <a:srgbClr val="FF0000"/>
              </a:solidFill>
            </a:endParaRPr>
          </a:p>
          <a:p>
            <a:pPr lvl="1" hangingPunct="0"/>
            <a:r>
              <a:rPr lang="en-US" dirty="0" smtClean="0"/>
              <a:t>Zero-candidates with different </a:t>
            </a:r>
            <a:r>
              <a:rPr lang="en-US" dirty="0" err="1" smtClean="0"/>
              <a:t>RefIdx</a:t>
            </a:r>
            <a:r>
              <a:rPr lang="en-US" dirty="0" smtClean="0"/>
              <a:t>, e.g. MV=(0,0), </a:t>
            </a:r>
            <a:r>
              <a:rPr lang="en-US" dirty="0" err="1" smtClean="0"/>
              <a:t>RefIdx</a:t>
            </a:r>
            <a:r>
              <a:rPr lang="en-US" dirty="0" smtClean="0"/>
              <a:t> = 1, 2, …</a:t>
            </a:r>
          </a:p>
          <a:p>
            <a:pPr lvl="1" hangingPunct="0"/>
            <a:r>
              <a:rPr lang="en-US" dirty="0" smtClean="0"/>
              <a:t>Zero-candidates with </a:t>
            </a:r>
            <a:r>
              <a:rPr lang="en-US" dirty="0" err="1" smtClean="0"/>
              <a:t>RefIdx</a:t>
            </a:r>
            <a:r>
              <a:rPr lang="en-US" dirty="0" smtClean="0"/>
              <a:t> = 0, e.g. MV=(0,0), </a:t>
            </a:r>
            <a:r>
              <a:rPr lang="en-US" dirty="0" err="1" smtClean="0"/>
              <a:t>RefIdx</a:t>
            </a:r>
            <a:r>
              <a:rPr lang="en-US" dirty="0" smtClean="0"/>
              <a:t> = 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Clipping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380067"/>
          </a:xfrm>
        </p:spPr>
        <p:txBody>
          <a:bodyPr>
            <a:normAutofit fontScale="92500" lnSpcReduction="10000"/>
          </a:bodyPr>
          <a:lstStyle/>
          <a:p>
            <a:pPr hangingPunct="0"/>
            <a:r>
              <a:rPr lang="en-US" dirty="0" smtClean="0"/>
              <a:t>For the BV = (</a:t>
            </a:r>
            <a:r>
              <a:rPr lang="en-US" dirty="0" err="1" smtClean="0"/>
              <a:t>BV_x</a:t>
            </a:r>
            <a:r>
              <a:rPr lang="en-US" dirty="0" smtClean="0"/>
              <a:t>, </a:t>
            </a:r>
            <a:r>
              <a:rPr lang="en-US" dirty="0" err="1" smtClean="0"/>
              <a:t>BV_y</a:t>
            </a:r>
            <a:r>
              <a:rPr lang="en-US" dirty="0" smtClean="0"/>
              <a:t>) as an Intra BC merge candidate: </a:t>
            </a:r>
          </a:p>
          <a:p>
            <a:pPr lvl="1" hangingPunct="0"/>
            <a:r>
              <a:rPr lang="en-US" dirty="0" smtClean="0"/>
              <a:t>Clip to nearest valid location if it is not valid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4514" y="3362325"/>
            <a:ext cx="5141486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6324600" y="4038600"/>
            <a:ext cx="2418661" cy="2459904"/>
            <a:chOff x="2991538" y="1807295"/>
            <a:chExt cx="3160923" cy="3243410"/>
          </a:xfrm>
        </p:grpSpPr>
        <p:sp>
          <p:nvSpPr>
            <p:cNvPr id="17" name="Rectangle 16"/>
            <p:cNvSpPr/>
            <p:nvPr/>
          </p:nvSpPr>
          <p:spPr>
            <a:xfrm rot="10800000">
              <a:off x="2993635" y="2887415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10800000">
              <a:off x="2991538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10800000">
              <a:off x="4035655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10800000">
              <a:off x="5084147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10800000">
              <a:off x="2993636" y="3967535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35654" y="2887414"/>
              <a:ext cx="2094706" cy="21632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Current block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3503023" y="3394522"/>
              <a:ext cx="0" cy="115212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5087199" y="2890466"/>
              <a:ext cx="0" cy="115212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4064229" y="1807295"/>
              <a:ext cx="2088232" cy="2163291"/>
            </a:xfrm>
            <a:prstGeom prst="rect">
              <a:avLst/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08492" y="2890466"/>
              <a:ext cx="1008112" cy="1080120"/>
            </a:xfrm>
            <a:prstGeom prst="rect">
              <a:avLst/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Clipping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380067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For the BV = (</a:t>
            </a:r>
            <a:r>
              <a:rPr lang="en-US" dirty="0" err="1" smtClean="0"/>
              <a:t>BV_x</a:t>
            </a:r>
            <a:r>
              <a:rPr lang="en-US" dirty="0" smtClean="0"/>
              <a:t>, </a:t>
            </a:r>
            <a:r>
              <a:rPr lang="en-US" dirty="0" err="1" smtClean="0"/>
              <a:t>BV_y</a:t>
            </a:r>
            <a:r>
              <a:rPr lang="en-US" dirty="0" smtClean="0"/>
              <a:t>) as Intra BC merge candidate: 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743200"/>
            <a:ext cx="561022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6"/>
          <p:cNvGrpSpPr/>
          <p:nvPr/>
        </p:nvGrpSpPr>
        <p:grpSpPr>
          <a:xfrm>
            <a:off x="6324600" y="3200400"/>
            <a:ext cx="2418661" cy="3298102"/>
            <a:chOff x="2991538" y="702118"/>
            <a:chExt cx="3160923" cy="4348587"/>
          </a:xfrm>
        </p:grpSpPr>
        <p:sp>
          <p:nvSpPr>
            <p:cNvPr id="17" name="Rectangle 16"/>
            <p:cNvSpPr/>
            <p:nvPr/>
          </p:nvSpPr>
          <p:spPr>
            <a:xfrm rot="10800000">
              <a:off x="2993635" y="2887415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10800000">
              <a:off x="2991538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10800000">
              <a:off x="4035655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10800000">
              <a:off x="5084147" y="1810346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10800000">
              <a:off x="2993636" y="3967535"/>
              <a:ext cx="1044116" cy="108012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35654" y="2887414"/>
              <a:ext cx="2094706" cy="216329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Current block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3503023" y="3394522"/>
              <a:ext cx="0" cy="115212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5082823" y="1807295"/>
              <a:ext cx="4377" cy="223530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4064229" y="702118"/>
              <a:ext cx="2088232" cy="2163293"/>
            </a:xfrm>
            <a:prstGeom prst="rect">
              <a:avLst/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08492" y="2890466"/>
              <a:ext cx="1008112" cy="1080120"/>
            </a:xfrm>
            <a:prstGeom prst="rect">
              <a:avLst/>
            </a:prstGeom>
            <a:solidFill>
              <a:srgbClr val="FF0000">
                <a:alpha val="0"/>
              </a:srgbClr>
            </a:solidFill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CE2 Test 5b_Test3Enc (use 3-comp RD check for merge candidates, as used in CE3 Test 3)	</a:t>
            </a:r>
          </a:p>
          <a:p>
            <a:pPr lvl="1"/>
            <a:r>
              <a:rPr lang="en-US" dirty="0" smtClean="0"/>
              <a:t>Low complexity RDO is done on all 2Nx2N IBC merge candidates, best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candidates are selected</a:t>
            </a:r>
          </a:p>
          <a:p>
            <a:pPr lvl="1"/>
            <a:r>
              <a:rPr lang="en-US" dirty="0" smtClean="0"/>
              <a:t>High complexity RDO is done on the selected best </a:t>
            </a:r>
            <a:r>
              <a:rPr lang="en-US" dirty="0" smtClean="0">
                <a:solidFill>
                  <a:srgbClr val="FF0000"/>
                </a:solidFill>
              </a:rPr>
              <a:t>2 </a:t>
            </a:r>
            <a:r>
              <a:rPr lang="en-US" dirty="0" smtClean="0"/>
              <a:t>candidates</a:t>
            </a:r>
          </a:p>
          <a:p>
            <a:r>
              <a:rPr lang="en-US" dirty="0" smtClean="0"/>
              <a:t>In the proposed method (fast version)</a:t>
            </a:r>
          </a:p>
          <a:p>
            <a:pPr lvl="1"/>
            <a:r>
              <a:rPr lang="en-US" dirty="0" smtClean="0"/>
              <a:t>Low complexity RDO is done on all 2Nx2N IBC merge candidates, best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candidate is selected</a:t>
            </a:r>
          </a:p>
          <a:p>
            <a:pPr lvl="1"/>
            <a:r>
              <a:rPr lang="en-US" dirty="0" smtClean="0"/>
              <a:t>High complexity RDO is done on the selected best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candidate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289481"/>
          </a:xfrm>
        </p:spPr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96668" y="1877205"/>
          <a:ext cx="7609132" cy="4269015"/>
        </p:xfrm>
        <a:graphic>
          <a:graphicData uri="http://schemas.openxmlformats.org/drawingml/2006/table">
            <a:tbl>
              <a:tblPr/>
              <a:tblGrid>
                <a:gridCol w="2801938"/>
                <a:gridCol w="528587"/>
                <a:gridCol w="528587"/>
                <a:gridCol w="552182"/>
                <a:gridCol w="469315"/>
                <a:gridCol w="469315"/>
                <a:gridCol w="564802"/>
                <a:gridCol w="564802"/>
                <a:gridCol w="564802"/>
                <a:gridCol w="564802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5b_Test3Enc vs. SCM2.0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5b+Default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Cand._Fast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vs. SCM2.0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5b+Default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Cand._Fast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vs. 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5b_Test3Enc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-6.7%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-7.0%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3.4%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-6.3%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-6.9%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-2.6%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119%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99%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98%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top of CE2 Test 5b (IBC merge mode)</a:t>
            </a:r>
          </a:p>
          <a:p>
            <a:pPr lvl="1"/>
            <a:r>
              <a:rPr lang="en-US" dirty="0" smtClean="0"/>
              <a:t>No change in syntax</a:t>
            </a:r>
          </a:p>
          <a:p>
            <a:pPr lvl="1"/>
            <a:r>
              <a:rPr lang="en-US" dirty="0" smtClean="0"/>
              <a:t>No extra calculation needed to get candidates</a:t>
            </a:r>
          </a:p>
          <a:p>
            <a:pPr lvl="1"/>
            <a:r>
              <a:rPr lang="en-US" dirty="0" smtClean="0"/>
              <a:t>No extra memory required</a:t>
            </a:r>
          </a:p>
          <a:p>
            <a:pPr lvl="1"/>
            <a:r>
              <a:rPr lang="en-US" dirty="0" smtClean="0"/>
              <a:t>No increase in complexity (runtime)</a:t>
            </a:r>
          </a:p>
          <a:p>
            <a:pPr lvl="1"/>
            <a:r>
              <a:rPr lang="en-US" dirty="0" smtClean="0"/>
              <a:t>Additional BD rate reduction achieved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67600" y="30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JCTVC-S0123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MediaTek-Standard</Template>
  <TotalTime>1656</TotalTime>
  <Words>921</Words>
  <Application>Microsoft Office PowerPoint</Application>
  <PresentationFormat>On-screen Show (4:3)</PresentationFormat>
  <Paragraphs>232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MediaTek-Confidential_A</vt:lpstr>
      <vt:lpstr>Custom Design</vt:lpstr>
      <vt:lpstr>JCTVC-S0123: Non-CE2: Intra BC Merge Mode with Default Candidates</vt:lpstr>
      <vt:lpstr>Outline</vt:lpstr>
      <vt:lpstr>Problem statement</vt:lpstr>
      <vt:lpstr>Proposed method</vt:lpstr>
      <vt:lpstr>Clipping operation</vt:lpstr>
      <vt:lpstr>Clipping operation</vt:lpstr>
      <vt:lpstr>Encoder Description</vt:lpstr>
      <vt:lpstr>Simulation Results</vt:lpstr>
      <vt:lpstr>Discussions</vt:lpstr>
      <vt:lpstr>Conclusion</vt:lpstr>
      <vt:lpstr>Thank you for your attention!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JCTVC-S0123</dc:title>
  <dc:creator>Xiaozhong Xu</dc:creator>
  <cp:lastModifiedBy>mtk05760</cp:lastModifiedBy>
  <cp:revision>131</cp:revision>
  <dcterms:created xsi:type="dcterms:W3CDTF">2006-08-16T00:00:00Z</dcterms:created>
  <dcterms:modified xsi:type="dcterms:W3CDTF">2014-10-16T05:10:07Z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-2097564822</vt:i4>
  </property>
  <property fmtid="{D5CDD505-2E9C-101B-9397-08002B2CF9AE}" pid="4" name="_EmailSubject">
    <vt:lpwstr>draft document for pu ibc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