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10"/>
  </p:notesMasterIdLst>
  <p:sldIdLst>
    <p:sldId id="256" r:id="rId3"/>
    <p:sldId id="264" r:id="rId4"/>
    <p:sldId id="257" r:id="rId5"/>
    <p:sldId id="268" r:id="rId6"/>
    <p:sldId id="269" r:id="rId7"/>
    <p:sldId id="267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89CF89-C79C-4771-9749-8A6AEC41E730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D55327-C261-47F6-9307-0893AC09D9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CD0E5-E3DD-4A26-85AD-033EB5B665B1}" type="datetime1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3C38-B203-4F7F-9D62-8943ECA237F9}" type="datetime1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EA83-B325-436F-AD75-CBDDD1F1FB5F}" type="datetime1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E0E3212-30BE-49B1-B605-0E60990DACB9}" type="datetime1">
              <a:rPr lang="en-US" smtClean="0"/>
              <a:pPr/>
              <a:t>10/14/2014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24D5399-AFC0-4B83-9116-1B9002E1B573}" type="datetime1">
              <a:rPr lang="en-US" smtClean="0"/>
              <a:pPr/>
              <a:t>10/14/2014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B3ABE3A-9E2F-41BB-BED1-016AD8455354}" type="datetime1">
              <a:rPr lang="en-US" smtClean="0"/>
              <a:pPr/>
              <a:t>10/14/2014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81C3DC5-C9F6-430D-86F4-C997E7DF45C7}" type="datetime1">
              <a:rPr lang="en-US" smtClean="0"/>
              <a:pPr/>
              <a:t>10/14/2014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978E778-EDC1-4653-BE1A-1C60008A19F9}" type="datetime1">
              <a:rPr lang="en-US" smtClean="0"/>
              <a:pPr/>
              <a:t>10/14/2014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CF3AB77-DD7E-4875-A586-C369F629EA00}" type="datetime1">
              <a:rPr lang="en-US" smtClean="0"/>
              <a:pPr/>
              <a:t>10/14/2014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43C1-BEA4-4810-9F74-FC140CC9A7C0}" type="datetime1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0E41159-8F2B-44E5-BB4B-E62D2789FD90}" type="datetime1">
              <a:rPr lang="en-US" smtClean="0"/>
              <a:pPr/>
              <a:t>10/14/2014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27E8A1B-13E0-4342-BA7F-369A2EE99F21}" type="datetime1">
              <a:rPr lang="en-US" smtClean="0"/>
              <a:pPr/>
              <a:t>10/14/2014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37B1CF0-4DA4-48F6-B962-C91A899EFDE0}" type="datetime1">
              <a:rPr lang="en-US" smtClean="0"/>
              <a:pPr/>
              <a:t>10/14/2014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4FD37D2-7E42-4C4C-AED4-65AA6C2B25FC}" type="datetime1">
              <a:rPr lang="en-US" smtClean="0"/>
              <a:pPr/>
              <a:t>10/14/2014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517A647-F9C6-40D5-928C-62D1D8482206}" type="datetime1">
              <a:rPr lang="en-US" smtClean="0"/>
              <a:pPr/>
              <a:t>10/14/2014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6F07B-B87E-4DE2-9EB8-A27DC0B4AA2E}" type="datetime1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1DC0-9583-4E21-882E-A3E0D3673AC6}" type="datetime1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453-024C-4B21-A5A1-97767ACCC4FF}" type="datetime1">
              <a:rPr lang="en-US" smtClean="0"/>
              <a:pPr/>
              <a:t>10/14/2014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D55C7-523D-46FF-8A9B-C925D1C779B6}" type="datetime1">
              <a:rPr lang="en-US" smtClean="0"/>
              <a:pPr/>
              <a:t>10/14/2014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1F142-C336-4532-873A-8BC24850B3AE}" type="datetime1">
              <a:rPr lang="en-US" smtClean="0"/>
              <a:pPr/>
              <a:t>10/14/2014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15606-DF5F-443E-9E20-6A0E0E142A8C}" type="datetime1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08AB0-B3BD-406B-9866-F06604DB0748}" type="datetime1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9C026360-13B8-4054-B6A1-CCA2D4B0CAFD}" type="datetime1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476FE9B-FDA7-43F9-879F-1DCD32044208}" type="datetime1">
              <a:rPr lang="en-US" smtClean="0"/>
              <a:pPr/>
              <a:t>10/14/2014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JCTVC-S0122</a:t>
            </a:r>
            <a:r>
              <a:rPr lang="en-US" dirty="0" smtClean="0"/>
              <a:t>: CE2 Test 5</a:t>
            </a:r>
            <a:br>
              <a:rPr lang="en-US" dirty="0" smtClean="0"/>
            </a:br>
            <a:r>
              <a:rPr lang="en-CA" dirty="0" smtClean="0"/>
              <a:t>Intra BC Unified with Inter using </a:t>
            </a:r>
            <a:r>
              <a:rPr lang="en-CA" dirty="0" err="1" smtClean="0"/>
              <a:t>intra_bc_flag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36576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Xiaozhong Xu, </a:t>
            </a:r>
          </a:p>
          <a:p>
            <a:r>
              <a:rPr lang="en-US" dirty="0" smtClean="0"/>
              <a:t>Shan Liu </a:t>
            </a:r>
          </a:p>
          <a:p>
            <a:r>
              <a:rPr lang="en-US" dirty="0" smtClean="0"/>
              <a:t>and Shawmin Lei</a:t>
            </a:r>
          </a:p>
          <a:p>
            <a:r>
              <a:rPr lang="en-US" dirty="0" err="1" smtClean="0"/>
              <a:t>MediaTek</a:t>
            </a:r>
            <a:r>
              <a:rPr lang="en-US" dirty="0" smtClean="0"/>
              <a:t> Inc.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67600" y="304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JCTVC-S0122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648200" y="3962400"/>
            <a:ext cx="35052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None/>
              <a:tabLst/>
              <a:defRPr/>
            </a:pPr>
            <a:r>
              <a:rPr lang="en-US" sz="2700" dirty="0" smtClean="0">
                <a:solidFill>
                  <a:schemeClr val="tx1">
                    <a:tint val="75000"/>
                  </a:schemeClr>
                </a:solidFill>
              </a:rPr>
              <a:t>Bin Li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None/>
              <a:tabLst/>
              <a:defRPr/>
            </a:pPr>
            <a:r>
              <a:rPr lang="en-US" sz="2700" dirty="0" smtClean="0">
                <a:solidFill>
                  <a:schemeClr val="tx1">
                    <a:tint val="75000"/>
                  </a:schemeClr>
                </a:solidFill>
              </a:rPr>
              <a:t>and Ji-Zheng Xu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None/>
              <a:tabLst/>
              <a:defRPr/>
            </a:pPr>
            <a:r>
              <a:rPr lang="en-US" sz="2700" dirty="0" smtClean="0">
                <a:solidFill>
                  <a:schemeClr val="tx1">
                    <a:tint val="75000"/>
                  </a:schemeClr>
                </a:solidFill>
              </a:rPr>
              <a:t>Microsoft corp.</a:t>
            </a:r>
            <a:endParaRPr lang="en-US" sz="27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Intra BC is unified with HEVC inter coding</a:t>
            </a:r>
          </a:p>
          <a:p>
            <a:pPr lvl="1"/>
            <a:r>
              <a:rPr lang="en-US" dirty="0" smtClean="0"/>
              <a:t>Current decoded picture is put into last position of Ref List 0</a:t>
            </a:r>
          </a:p>
          <a:p>
            <a:pPr lvl="1"/>
            <a:r>
              <a:rPr lang="en-US" dirty="0" err="1" smtClean="0"/>
              <a:t>Intra_bc_flag</a:t>
            </a:r>
            <a:r>
              <a:rPr lang="en-US" dirty="0" smtClean="0"/>
              <a:t> is </a:t>
            </a:r>
            <a:r>
              <a:rPr lang="en-US" dirty="0" err="1" smtClean="0"/>
              <a:t>signalled</a:t>
            </a:r>
            <a:r>
              <a:rPr lang="en-US" dirty="0" smtClean="0"/>
              <a:t> in </a:t>
            </a:r>
            <a:r>
              <a:rPr lang="en-US" dirty="0" err="1" smtClean="0"/>
              <a:t>prediction_unit</a:t>
            </a:r>
            <a:r>
              <a:rPr lang="en-US" dirty="0" smtClean="0"/>
              <a:t>() syntax</a:t>
            </a:r>
          </a:p>
          <a:p>
            <a:pPr lvl="1"/>
            <a:r>
              <a:rPr lang="en-US" dirty="0" smtClean="0"/>
              <a:t>HEVC inter coding tools apply to Intra </a:t>
            </a:r>
            <a:r>
              <a:rPr lang="en-US" dirty="0" smtClean="0"/>
              <a:t>BC</a:t>
            </a:r>
          </a:p>
          <a:p>
            <a:pPr lvl="1"/>
            <a:r>
              <a:rPr lang="en-US" dirty="0" err="1" smtClean="0"/>
              <a:t>intra_bc_flag</a:t>
            </a:r>
            <a:r>
              <a:rPr lang="en-US" dirty="0" smtClean="0"/>
              <a:t> is used at PU level to signal the use of Intra BC</a:t>
            </a:r>
            <a:endParaRPr lang="en-US" dirty="0" smtClean="0"/>
          </a:p>
          <a:p>
            <a:r>
              <a:rPr lang="en-US" dirty="0" smtClean="0"/>
              <a:t>Results for two Intra BC scenarios</a:t>
            </a:r>
          </a:p>
          <a:p>
            <a:pPr lvl="1"/>
            <a:r>
              <a:rPr lang="en-US" dirty="0" smtClean="0"/>
              <a:t>Test 5a: Intra BC with all inter coding tools</a:t>
            </a:r>
          </a:p>
          <a:p>
            <a:pPr lvl="1"/>
            <a:r>
              <a:rPr lang="en-US" dirty="0" smtClean="0"/>
              <a:t>Test 5b: Intra BC with only inter skip/merge modes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CU Syntax Changes in Test 5a and 5b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838200" y="609600"/>
          <a:ext cx="7086600" cy="5334002"/>
        </p:xfrm>
        <a:graphic>
          <a:graphicData uri="http://schemas.openxmlformats.org/drawingml/2006/table">
            <a:tbl>
              <a:tblPr/>
              <a:tblGrid>
                <a:gridCol w="6186417"/>
                <a:gridCol w="900183"/>
              </a:tblGrid>
              <a:tr h="22225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coding_unit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( x0, y0, log2CbSize ) {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2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if( 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transquant_bypass_enabled_flag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 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CA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cu_transquant_bypass_flag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 b="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if( 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slice_type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  !=  I </a:t>
                      </a: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| | </a:t>
                      </a:r>
                      <a:r>
                        <a:rPr lang="en-GB" sz="12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intra_block_copy_enabled_flag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CA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cu_skip_flag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nCbS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 = ( 1  &lt;&lt;  log2CbSize 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if( 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cu_skip_flag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 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prediction_unit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( x0, y0, 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nCbS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, 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nCbS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 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else {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strike="sngStrike" dirty="0"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GB" sz="1200" strike="sngStrike" dirty="0" err="1"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intra_block_copy_enabled_flag</a:t>
                      </a:r>
                      <a:r>
                        <a:rPr lang="en-GB" sz="1200" strike="sngStrike" dirty="0"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strike="sngStrike" dirty="0"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200" b="1" strike="sngStrike" dirty="0" err="1"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intra_bc_flag</a:t>
                      </a:r>
                      <a:r>
                        <a:rPr lang="en-GB" sz="1200" strike="sngStrike" dirty="0"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strike="sngStrike"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slice_type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  !=  I </a:t>
                      </a: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| | </a:t>
                      </a:r>
                      <a:r>
                        <a:rPr lang="en-GB" sz="12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intra_block_copy_enabled_flag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CA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pred_mode_flag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50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GB" sz="1200" dirty="0" err="1">
                          <a:latin typeface="Times New Roman"/>
                          <a:ea typeface="Malgun Gothic"/>
                          <a:cs typeface="Times New Roman"/>
                        </a:rPr>
                        <a:t>palette_mode_enabled_flag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  &amp;&amp;  </a:t>
                      </a:r>
                      <a:r>
                        <a:rPr lang="en-GB" sz="1200" dirty="0" err="1">
                          <a:latin typeface="Times New Roman"/>
                          <a:ea typeface="Malgun Gothic"/>
                          <a:cs typeface="Times New Roman"/>
                        </a:rPr>
                        <a:t>ChromaArrayType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  = =  3  &amp;&amp;  </a:t>
                      </a:r>
                      <a:b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200" dirty="0" err="1">
                          <a:latin typeface="Times New Roman"/>
                          <a:ea typeface="Malgun Gothic"/>
                          <a:cs typeface="Times New Roman"/>
                        </a:rPr>
                        <a:t>CuPredMode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  =</a:t>
                      </a:r>
                      <a:r>
                        <a:rPr lang="fr-FR" sz="12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=  MODE_INTRA 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2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fr-FR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palette_mode_flag</a:t>
                      </a:r>
                      <a:r>
                        <a:rPr lang="fr-FR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200" dirty="0"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fr-FR" sz="1200" dirty="0" err="1">
                          <a:latin typeface="Times New Roman"/>
                          <a:ea typeface="Malgun Gothic"/>
                          <a:cs typeface="Times New Roman"/>
                        </a:rPr>
                        <a:t>palette_mode_flag</a:t>
                      </a:r>
                      <a:r>
                        <a:rPr lang="fr-FR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 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fr-FR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2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fr-FR" sz="1200" dirty="0" err="1">
                          <a:latin typeface="Times New Roman"/>
                          <a:ea typeface="Malgun Gothic"/>
                          <a:cs typeface="Times New Roman"/>
                        </a:rPr>
                        <a:t>palette_coding</a:t>
                      </a:r>
                      <a:r>
                        <a:rPr lang="fr-FR" sz="1200" dirty="0">
                          <a:latin typeface="Times New Roman"/>
                          <a:ea typeface="Malgun Gothic"/>
                          <a:cs typeface="Times New Roman"/>
                        </a:rPr>
                        <a:t>( x0, y0, </a:t>
                      </a:r>
                      <a:r>
                        <a:rPr lang="fr-FR" sz="1200" dirty="0" err="1">
                          <a:latin typeface="Times New Roman"/>
                          <a:ea typeface="Malgun Gothic"/>
                          <a:cs typeface="Times New Roman"/>
                        </a:rPr>
                        <a:t>nCbS</a:t>
                      </a:r>
                      <a:r>
                        <a:rPr lang="fr-FR" sz="1200" dirty="0">
                          <a:latin typeface="Times New Roman"/>
                          <a:ea typeface="Malgun Gothic"/>
                          <a:cs typeface="Times New Roman"/>
                        </a:rPr>
                        <a:t> 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fr-FR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2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fr-FR" sz="1200" dirty="0" err="1">
                          <a:latin typeface="Times New Roman"/>
                          <a:ea typeface="Malgun Gothic"/>
                          <a:cs typeface="Times New Roman"/>
                        </a:rPr>
                        <a:t>else</a:t>
                      </a:r>
                      <a:r>
                        <a:rPr lang="fr-FR" sz="1200" dirty="0">
                          <a:latin typeface="Times New Roman"/>
                          <a:ea typeface="Malgun Gothic"/>
                          <a:cs typeface="Times New Roman"/>
                        </a:rPr>
                        <a:t> {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fr-FR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50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			if( CuPredMode[ x0 ][ y0 ]  !=  MODE_INTRA  | |  </a:t>
                      </a:r>
                      <a:r>
                        <a:rPr lang="en-GB" sz="1200" strike="sngStrike"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intra_bc_flag[ x0 ][ y0 ]  | |</a:t>
                      </a:r>
                      <a:r>
                        <a:rPr lang="en-GB" sz="1200" strike="sngStrike"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b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log2CbSize  = =  MinCbLog2SizeY )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CA" sz="1200" b="1">
                          <a:latin typeface="Times New Roman"/>
                          <a:ea typeface="Malgun Gothic"/>
                          <a:cs typeface="Times New Roman"/>
                        </a:rPr>
                        <a:t>part_mode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 dirty="0" err="1">
                          <a:latin typeface="Times New Roman"/>
                          <a:ea typeface="Malgun Gothic"/>
                        </a:rPr>
                        <a:t>ae</a:t>
                      </a:r>
                      <a:r>
                        <a:rPr lang="en-CA" sz="1200" dirty="0">
                          <a:latin typeface="Times New Roman"/>
                          <a:ea typeface="Malgun Gothic"/>
                        </a:rPr>
                        <a:t>(v)</a:t>
                      </a:r>
                      <a:endParaRPr lang="en-US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	if( 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CuPredMode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  = =  MODE_INTRA </a:t>
                      </a:r>
                      <a:r>
                        <a:rPr lang="en-GB" sz="1200" strike="sngStrike" dirty="0">
                          <a:solidFill>
                            <a:srgbClr val="000000"/>
                          </a:solidFill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&amp;&amp; !</a:t>
                      </a:r>
                      <a:r>
                        <a:rPr lang="en-GB" sz="1200" strike="sngStrike" dirty="0" err="1">
                          <a:solidFill>
                            <a:srgbClr val="000000"/>
                          </a:solidFill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intra_bc_flag</a:t>
                      </a:r>
                      <a:r>
                        <a:rPr lang="en-GB" sz="1200" strike="sngStrike" dirty="0">
                          <a:solidFill>
                            <a:srgbClr val="000000"/>
                          </a:solidFill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 smtClean="0">
                          <a:latin typeface="Times"/>
                          <a:ea typeface="Malgun Gothic"/>
                          <a:cs typeface="Times New Roman"/>
                        </a:rPr>
                        <a:t>……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PU Syntax Changes in Test 5a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990600" y="1143000"/>
          <a:ext cx="6629400" cy="4798143"/>
        </p:xfrm>
        <a:graphic>
          <a:graphicData uri="http://schemas.openxmlformats.org/drawingml/2006/table">
            <a:tbl>
              <a:tblPr/>
              <a:tblGrid>
                <a:gridCol w="5721048"/>
                <a:gridCol w="908352"/>
              </a:tblGrid>
              <a:tr h="22614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prediction_unit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( x0, y0, 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nPbW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, 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nPbH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 ) {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2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4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if( 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cu_skip_flag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 ) {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4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MaxNumMergeCand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 &gt; 1 )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4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CA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merge_idx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4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strike="sngStrike" dirty="0"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} else if( </a:t>
                      </a:r>
                      <a:r>
                        <a:rPr lang="en-GB" sz="1200" strike="sngStrike" dirty="0" err="1"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intra_bc_flag</a:t>
                      </a:r>
                      <a:r>
                        <a:rPr lang="en-GB" sz="1200" strike="sngStrike" dirty="0"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x0 ][ y0 ] ) { /* Intra BC*/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4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strike="sngStrike" dirty="0"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200" strike="sngStrike" dirty="0" err="1"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bvd_coding</a:t>
                      </a:r>
                      <a:r>
                        <a:rPr lang="en-GB" sz="1200" strike="sngStrike" dirty="0"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( x0, y0, 2 )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4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} else { /* MODE_INTER */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4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CA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merge_flag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4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	if( 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merge_flag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 ) {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4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		if( 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MaxNumMergeCand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 &gt; 1 )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4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CA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merge_idx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4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	} else {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44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if( </a:t>
                      </a:r>
                      <a:r>
                        <a:rPr lang="en-GB" sz="12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intra_block_copy_enabled_flag</a:t>
                      </a: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&amp;&amp;  </a:t>
                      </a:r>
                      <a:r>
                        <a:rPr lang="en-GB" sz="12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slice_type</a:t>
                      </a: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!=  I &amp;&amp; 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	!( MinCbLog2SizeY = = 3 &amp;&amp; </a:t>
                      </a:r>
                      <a:r>
                        <a:rPr lang="en-CA" sz="12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PartMode</a:t>
                      </a:r>
                      <a:r>
                        <a:rPr lang="en-CA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= =  </a:t>
                      </a:r>
                      <a:r>
                        <a:rPr lang="en-CA" sz="12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PART_NxN</a:t>
                      </a:r>
                      <a:r>
                        <a:rPr lang="en-CA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))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highlight>
                          <a:srgbClr val="FF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4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CA" sz="1200" b="1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intra_bc_flag</a:t>
                      </a:r>
                      <a:r>
                        <a:rPr lang="en-CA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4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		if( 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slice_type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  = =  B </a:t>
                      </a:r>
                      <a:r>
                        <a:rPr lang="en-CA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&amp;&amp; !</a:t>
                      </a:r>
                      <a:r>
                        <a:rPr lang="en-CA" sz="12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intra_bc_flag</a:t>
                      </a:r>
                      <a:r>
                        <a:rPr lang="en-CA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4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CA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inter_pred_idc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4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				if( inter_pred_idc[ x0 ][ y0 ]  !=  PRED_L1 ) {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CA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4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					if( num_ref_idx_l0_active_minus1 &gt; 0 </a:t>
                      </a: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&amp;&amp; !intra_bc_flag[ x0 ][ y0 ]</a:t>
                      </a: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CA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4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CA" sz="1200" b="1" dirty="0">
                          <a:latin typeface="Times New Roman"/>
                          <a:ea typeface="Malgun Gothic"/>
                          <a:cs typeface="Times New Roman"/>
                        </a:rPr>
                        <a:t>ref_idx_l0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ae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(v)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42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 smtClean="0">
                          <a:latin typeface="Times"/>
                          <a:ea typeface="Malgun Gothic"/>
                          <a:cs typeface="Times New Roman"/>
                        </a:rPr>
                        <a:t>……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PU Syntax Changes in Test 5b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990600" y="990600"/>
          <a:ext cx="6629400" cy="5268691"/>
        </p:xfrm>
        <a:graphic>
          <a:graphicData uri="http://schemas.openxmlformats.org/drawingml/2006/table">
            <a:tbl>
              <a:tblPr/>
              <a:tblGrid>
                <a:gridCol w="5787570"/>
                <a:gridCol w="841830"/>
              </a:tblGrid>
              <a:tr h="23948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prediction_unit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( x0, y0, 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nPbW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, 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nPbH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 ) {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2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8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if( 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cu_skip_flag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 ) {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8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		if( MaxNumMergeCand &gt; 1 )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8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CA" sz="1200" b="1">
                          <a:latin typeface="Times New Roman"/>
                          <a:ea typeface="Malgun Gothic"/>
                          <a:cs typeface="Times New Roman"/>
                        </a:rPr>
                        <a:t>merge_idx</a:t>
                      </a: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8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strike="sngStrike"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} else if( intra_bc_flag[ x0 ][ y0 ] ) { /* Intra BC*/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8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strike="sngStrike"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bvd_coding( x0, y0, 2 )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8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strike="sngStrike"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CA" sz="1200" b="1" strike="sngStrike"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bvp_flag</a:t>
                      </a:r>
                      <a:r>
                        <a:rPr lang="en-CA" sz="1200" strike="sngStrike"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 strike="sngStrike"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8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	} else { /* MODE_INTER */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8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CA" sz="1200" b="1">
                          <a:latin typeface="Times New Roman"/>
                          <a:ea typeface="Malgun Gothic"/>
                          <a:cs typeface="Times New Roman"/>
                        </a:rPr>
                        <a:t>merge_flag</a:t>
                      </a: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8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	if( 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merge_flag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[ x0 ][ y0 ] ) {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8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				if( MaxNumMergeCand &gt; 1 )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8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CA" sz="1200" b="1">
                          <a:latin typeface="Times New Roman"/>
                          <a:ea typeface="Malgun Gothic"/>
                          <a:cs typeface="Times New Roman"/>
                        </a:rPr>
                        <a:t>merge_idx</a:t>
                      </a: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8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latin typeface="Times New Roman"/>
                          <a:ea typeface="Malgun Gothic"/>
                          <a:cs typeface="Times New Roman"/>
                        </a:rPr>
                        <a:t>			} else {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97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if( 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intra_block_copy_enabled_flag  &amp;&amp;  slice_type  !=  I &amp;&amp; ( </a:t>
                      </a: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PartMode  &lt;  					PART_NxN 	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| | MinCbLog2SizeY &gt; 3 &amp;&amp; </a:t>
                      </a: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PartMode  = =  PART_NxN 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)))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highlight>
                          <a:srgbClr val="FF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8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CA" sz="12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intra_bc_flag</a:t>
                      </a: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8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if(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intra_bc_flag[ x0 ][ y0 ]</a:t>
                      </a: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){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/* Intra BC*/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highlight>
                          <a:srgbClr val="FF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8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bvd_coding( x0, y0, 2 )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highlight>
                          <a:srgbClr val="FF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8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CA" sz="12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bvp_flag</a:t>
                      </a: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8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}else{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>
                        <a:highlight>
                          <a:srgbClr val="FF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8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					if( </a:t>
                      </a:r>
                      <a:r>
                        <a:rPr lang="en-CA" sz="1200" dirty="0" err="1">
                          <a:latin typeface="Times New Roman"/>
                          <a:ea typeface="Malgun Gothic"/>
                          <a:cs typeface="Times New Roman"/>
                        </a:rPr>
                        <a:t>slice_type</a:t>
                      </a:r>
                      <a:r>
                        <a:rPr lang="en-CA" sz="1200" dirty="0">
                          <a:latin typeface="Times New Roman"/>
                          <a:ea typeface="Malgun Gothic"/>
                          <a:cs typeface="Times New Roman"/>
                        </a:rPr>
                        <a:t>  = =  B 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8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 smtClean="0">
                          <a:latin typeface="Times"/>
                          <a:ea typeface="Malgun Gothic"/>
                          <a:cs typeface="Times New Roman"/>
                        </a:rPr>
                        <a:t>……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CA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Anchor: SCM2.0, </a:t>
            </a:r>
            <a:r>
              <a:rPr lang="en-US" dirty="0" err="1" smtClean="0"/>
              <a:t>lossy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96668" y="2286000"/>
          <a:ext cx="7609132" cy="3958240"/>
        </p:xfrm>
        <a:graphic>
          <a:graphicData uri="http://schemas.openxmlformats.org/drawingml/2006/table">
            <a:tbl>
              <a:tblPr/>
              <a:tblGrid>
                <a:gridCol w="2801938"/>
                <a:gridCol w="528587"/>
                <a:gridCol w="528587"/>
                <a:gridCol w="552182"/>
                <a:gridCol w="469315"/>
                <a:gridCol w="469315"/>
                <a:gridCol w="564802"/>
                <a:gridCol w="564802"/>
                <a:gridCol w="564802"/>
                <a:gridCol w="564802"/>
              </a:tblGrid>
              <a:tr h="24739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5a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5b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5b_EncOpt_Test3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-4.4%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-4.7%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-4.5%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-5.3%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-5.5%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-1.9%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-1.9%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-4.9%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-4.8%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-5.3%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-1.5%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-1.7%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120%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103%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102%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97%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98%</a:t>
                      </a:r>
                      <a:endParaRPr lang="en-US" sz="11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Intra BC is treated as an inter code PU, using </a:t>
            </a:r>
            <a:r>
              <a:rPr lang="en-US" dirty="0" err="1" smtClean="0"/>
              <a:t>intra_bc_flag</a:t>
            </a:r>
            <a:r>
              <a:rPr lang="en-US" dirty="0" smtClean="0"/>
              <a:t> for </a:t>
            </a:r>
            <a:r>
              <a:rPr lang="en-US" dirty="0" err="1" smtClean="0"/>
              <a:t>signalling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 smtClean="0"/>
              <a:t>Test </a:t>
            </a:r>
            <a:r>
              <a:rPr lang="en-US" dirty="0" smtClean="0"/>
              <a:t>5a, 2.2%/3.9%/4.2% </a:t>
            </a:r>
            <a:r>
              <a:rPr lang="en-US" dirty="0" smtClean="0"/>
              <a:t>BD rate reduction for RGB TGM 1080p class; </a:t>
            </a:r>
            <a:r>
              <a:rPr lang="en-US" dirty="0" smtClean="0"/>
              <a:t>0.6%/4.0%/4.4% </a:t>
            </a:r>
            <a:r>
              <a:rPr lang="en-US" dirty="0" smtClean="0"/>
              <a:t>BD rate reduction for YUV TGM 1080p class</a:t>
            </a:r>
            <a:endParaRPr lang="en-US" dirty="0" smtClean="0"/>
          </a:p>
          <a:p>
            <a:r>
              <a:rPr lang="en-US" dirty="0" smtClean="0"/>
              <a:t>For Test 5b, 4.5%/5.3%/5.5% BD rate reduction for RGB TGM 1080p class; 2.4%/4.8%/5.3% BD rate reduction for YUV TGM 1080p class</a:t>
            </a:r>
          </a:p>
          <a:p>
            <a:r>
              <a:rPr lang="en-US" dirty="0" smtClean="0"/>
              <a:t>Thanks Canon for cross-checking!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MediaTek-Standard</Template>
  <TotalTime>504</TotalTime>
  <Words>695</Words>
  <Application>Microsoft Office PowerPoint</Application>
  <PresentationFormat>On-screen Show (4:3)</PresentationFormat>
  <Paragraphs>272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MediaTek-Confidential_A</vt:lpstr>
      <vt:lpstr>Custom Design</vt:lpstr>
      <vt:lpstr>JCTVC-S0122: CE2 Test 5 Intra BC Unified with Inter using intra_bc_flag</vt:lpstr>
      <vt:lpstr>Outline</vt:lpstr>
      <vt:lpstr>CU Syntax Changes in Test 5a and 5b</vt:lpstr>
      <vt:lpstr>PU Syntax Changes in Test 5a</vt:lpstr>
      <vt:lpstr>PU Syntax Changes in Test 5b</vt:lpstr>
      <vt:lpstr>Results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for PU level IBC</dc:title>
  <dc:creator>Shan Liu</dc:creator>
  <cp:lastModifiedBy>Mediatek</cp:lastModifiedBy>
  <cp:revision>101</cp:revision>
  <dcterms:created xsi:type="dcterms:W3CDTF">2006-08-16T00:00:00Z</dcterms:created>
  <dcterms:modified xsi:type="dcterms:W3CDTF">2014-10-14T22:05:09Z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-2097564822</vt:i4>
  </property>
  <property fmtid="{D5CDD505-2E9C-101B-9397-08002B2CF9AE}" pid="4" name="_EmailSubject">
    <vt:lpwstr>draft document for pu ibc</vt:lpwstr>
  </property>
  <property fmtid="{D5CDD505-2E9C-101B-9397-08002B2CF9AE}" pid="5" name="_AuthorEmail">
    <vt:lpwstr>Shan.Liu@mediatek.com</vt:lpwstr>
  </property>
  <property fmtid="{D5CDD505-2E9C-101B-9397-08002B2CF9AE}" pid="6" name="_AuthorEmailDisplayName">
    <vt:lpwstr>Shan Liu</vt:lpwstr>
  </property>
</Properties>
</file>