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9"/>
  </p:notesMasterIdLst>
  <p:sldIdLst>
    <p:sldId id="256" r:id="rId3"/>
    <p:sldId id="264" r:id="rId4"/>
    <p:sldId id="257" r:id="rId5"/>
    <p:sldId id="268" r:id="rId6"/>
    <p:sldId id="267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89CF89-C79C-4771-9749-8A6AEC41E730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D55327-C261-47F6-9307-0893AC09D9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D0E5-E3DD-4A26-85AD-033EB5B665B1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3C38-B203-4F7F-9D62-8943ECA237F9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EA83-B325-436F-AD75-CBDDD1F1FB5F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E0E3212-30BE-49B1-B605-0E60990DACB9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24D5399-AFC0-4B83-9116-1B9002E1B573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B3ABE3A-9E2F-41BB-BED1-016AD8455354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81C3DC5-C9F6-430D-86F4-C997E7DF45C7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978E778-EDC1-4653-BE1A-1C60008A19F9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CF3AB77-DD7E-4875-A586-C369F629EA00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43C1-BEA4-4810-9F74-FC140CC9A7C0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0E41159-8F2B-44E5-BB4B-E62D2789FD90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27E8A1B-13E0-4342-BA7F-369A2EE99F21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37B1CF0-4DA4-48F6-B962-C91A899EFDE0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4FD37D2-7E42-4C4C-AED4-65AA6C2B25FC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517A647-F9C6-40D5-928C-62D1D8482206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6F07B-B87E-4DE2-9EB8-A27DC0B4AA2E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1DC0-9583-4E21-882E-A3E0D3673AC6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453-024C-4B21-A5A1-97767ACCC4FF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D55C7-523D-46FF-8A9B-C925D1C779B6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1F142-C336-4532-873A-8BC24850B3AE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15606-DF5F-443E-9E20-6A0E0E142A8C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08AB0-B3BD-406B-9866-F06604DB0748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9C026360-13B8-4054-B6A1-CCA2D4B0CAFD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476FE9B-FDA7-43F9-879F-1DCD32044208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JCTVC-S0121: CE2 Test 2</a:t>
            </a:r>
            <a:br>
              <a:rPr lang="en-US" dirty="0" smtClean="0"/>
            </a:br>
            <a:r>
              <a:rPr lang="en-CA" dirty="0" smtClean="0"/>
              <a:t>Intra BC Signalled at PU level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Xiaozhong Xu, Shan Liu </a:t>
            </a:r>
          </a:p>
          <a:p>
            <a:r>
              <a:rPr lang="en-US" dirty="0" smtClean="0"/>
              <a:t>and Shawmin Lei</a:t>
            </a:r>
          </a:p>
          <a:p>
            <a:r>
              <a:rPr lang="en-US" dirty="0" err="1" smtClean="0"/>
              <a:t>MediaTek</a:t>
            </a:r>
            <a:r>
              <a:rPr lang="en-US" dirty="0" smtClean="0"/>
              <a:t> Inc.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67600" y="304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JCTVC-S0121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Intra BC is </a:t>
            </a:r>
            <a:r>
              <a:rPr lang="en-US" dirty="0" err="1" smtClean="0"/>
              <a:t>signalled</a:t>
            </a:r>
            <a:r>
              <a:rPr lang="en-US" dirty="0" smtClean="0"/>
              <a:t> at PU level</a:t>
            </a:r>
          </a:p>
          <a:p>
            <a:pPr lvl="1"/>
            <a:r>
              <a:rPr lang="en-US" dirty="0" err="1" smtClean="0"/>
              <a:t>Intra_bc_flag</a:t>
            </a:r>
            <a:r>
              <a:rPr lang="en-US" dirty="0" smtClean="0"/>
              <a:t> is moved from </a:t>
            </a:r>
            <a:r>
              <a:rPr lang="en-US" dirty="0" err="1" smtClean="0"/>
              <a:t>coding_unit</a:t>
            </a:r>
            <a:r>
              <a:rPr lang="en-US" dirty="0" smtClean="0"/>
              <a:t>() syntax to </a:t>
            </a:r>
            <a:r>
              <a:rPr lang="en-US" dirty="0" err="1" smtClean="0"/>
              <a:t>prediction_unit</a:t>
            </a:r>
            <a:r>
              <a:rPr lang="en-US" dirty="0" smtClean="0"/>
              <a:t>() syntax</a:t>
            </a:r>
          </a:p>
          <a:p>
            <a:r>
              <a:rPr lang="en-US" dirty="0" smtClean="0"/>
              <a:t>Results for two Intra BC scenarios</a:t>
            </a:r>
          </a:p>
          <a:p>
            <a:pPr lvl="1"/>
            <a:r>
              <a:rPr lang="en-US" dirty="0" smtClean="0"/>
              <a:t>Intra BC coded as an INTRA mode</a:t>
            </a:r>
          </a:p>
          <a:p>
            <a:pPr lvl="1"/>
            <a:r>
              <a:rPr lang="en-US" dirty="0" smtClean="0"/>
              <a:t>Intra BC coded as </a:t>
            </a:r>
            <a:r>
              <a:rPr lang="en-US" smtClean="0"/>
              <a:t>an INTER </a:t>
            </a:r>
            <a:r>
              <a:rPr lang="en-US" dirty="0" smtClean="0"/>
              <a:t>mode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CU Syntax Changes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990600" y="685800"/>
          <a:ext cx="7315200" cy="5926836"/>
        </p:xfrm>
        <a:graphic>
          <a:graphicData uri="http://schemas.openxmlformats.org/drawingml/2006/table">
            <a:tbl>
              <a:tblPr/>
              <a:tblGrid>
                <a:gridCol w="6385979"/>
                <a:gridCol w="929221"/>
              </a:tblGrid>
              <a:tr h="399327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"/>
                          <a:ea typeface="Malgun Gothic"/>
                          <a:cs typeface="Times New Roman"/>
                        </a:rPr>
                        <a:t/>
                      </a:r>
                      <a:br>
                        <a:rPr lang="en-GB" sz="1200" dirty="0">
                          <a:latin typeface="Times"/>
                          <a:ea typeface="Malgun Gothic"/>
                          <a:cs typeface="Times New Roman"/>
                        </a:rPr>
                      </a:b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coding_unit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( x0, y0, log2CbSize ) {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200" b="1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6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if( 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transquant_bypass_enabled_flag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 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 b="1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6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CA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cu_transquant_bypass_flag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 b="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 b="1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6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if( 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slice_type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  !=  I 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6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CA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cu_skip_flag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6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nCbS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 = ( 1  &lt;&lt;  log2CbSize 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6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if( 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cu_skip_flag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 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6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prediction_unit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( x0, y0, 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nCbS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, 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nCbS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 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6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else {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6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GB" sz="12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intra_block_copy_enabled_flag</a:t>
                      </a:r>
                      <a:r>
                        <a:rPr lang="en-GB" sz="12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6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200" b="1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GB" sz="12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6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slice_type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  !=  I </a:t>
                      </a:r>
                      <a:r>
                        <a:rPr lang="en-CA" sz="12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&amp;&amp; !</a:t>
                      </a:r>
                      <a:r>
                        <a:rPr lang="en-CA" sz="12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CA" sz="12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 x0 ][ y0 ]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| | </a:t>
                      </a:r>
                      <a:r>
                        <a:rPr lang="en-GB" sz="12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intra_block_copy_enabled_flag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6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CA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pred_mode_flag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327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GB" sz="1200" dirty="0" err="1">
                          <a:latin typeface="Times New Roman"/>
                          <a:ea typeface="Malgun Gothic"/>
                          <a:cs typeface="Times New Roman"/>
                        </a:rPr>
                        <a:t>palette_enabled_flag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  &amp;&amp;  </a:t>
                      </a:r>
                      <a:r>
                        <a:rPr lang="en-GB" sz="1200" dirty="0" err="1">
                          <a:latin typeface="Times New Roman"/>
                          <a:ea typeface="Malgun Gothic"/>
                          <a:cs typeface="Times New Roman"/>
                        </a:rPr>
                        <a:t>ChromaArrayType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  = =  3  &amp;&amp;  </a:t>
                      </a:r>
                      <a:b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200" dirty="0" err="1">
                          <a:latin typeface="Times New Roman"/>
                          <a:ea typeface="Malgun Gothic"/>
                          <a:cs typeface="Times New Roman"/>
                        </a:rPr>
                        <a:t>CuPredMode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  =</a:t>
                      </a:r>
                      <a:r>
                        <a:rPr lang="fr-FR" sz="12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=  MODE_INTRA </a:t>
                      </a:r>
                      <a:r>
                        <a:rPr lang="en-GB" sz="12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&amp;&amp; </a:t>
                      </a:r>
                      <a:r>
                        <a:rPr lang="en-CA" sz="12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!</a:t>
                      </a:r>
                      <a:r>
                        <a:rPr lang="en-CA" sz="12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CA" sz="12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 x0 ][ y0 ]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6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2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fr-FR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palette_mode_flag</a:t>
                      </a:r>
                      <a:r>
                        <a:rPr lang="fr-FR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6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200" dirty="0"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fr-FR" sz="1200" dirty="0" err="1">
                          <a:latin typeface="Times New Roman"/>
                          <a:ea typeface="Malgun Gothic"/>
                          <a:cs typeface="Times New Roman"/>
                        </a:rPr>
                        <a:t>palette_mode_flag</a:t>
                      </a:r>
                      <a:r>
                        <a:rPr lang="fr-FR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 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fr-FR" sz="1200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6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200">
                          <a:latin typeface="Times New Roman"/>
                          <a:ea typeface="Malgun Gothic"/>
                          <a:cs typeface="Times New Roman"/>
                        </a:rPr>
                        <a:t>			palette_coding( x0, y0, nCbS )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fr-FR" sz="1200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6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2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fr-FR" sz="1200" dirty="0" err="1">
                          <a:latin typeface="Times New Roman"/>
                          <a:ea typeface="Malgun Gothic"/>
                          <a:cs typeface="Times New Roman"/>
                        </a:rPr>
                        <a:t>else</a:t>
                      </a:r>
                      <a:r>
                        <a:rPr lang="fr-FR" sz="1200" dirty="0">
                          <a:latin typeface="Times New Roman"/>
                          <a:ea typeface="Malgun Gothic"/>
                          <a:cs typeface="Times New Roman"/>
                        </a:rPr>
                        <a:t> {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fr-FR" sz="1200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327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	if( 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CuPredMode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  !=  MODE_INTRA  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| |  </a:t>
                      </a:r>
                      <a:r>
                        <a:rPr lang="en-GB" sz="12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GB" sz="12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x0 ][ y0 ]  | |  </a:t>
                      </a:r>
                      <a:br>
                        <a:rPr lang="en-GB" sz="12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log2CbSize  = =  MinCbLog2SizeY 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 dirty="0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6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CA" sz="1200" b="1">
                          <a:latin typeface="Times New Roman"/>
                          <a:ea typeface="Malgun Gothic"/>
                          <a:cs typeface="Times New Roman"/>
                        </a:rPr>
                        <a:t>part_mode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 dirty="0" err="1">
                          <a:latin typeface="Times New Roman"/>
                          <a:ea typeface="Malgun Gothic"/>
                        </a:rPr>
                        <a:t>ae</a:t>
                      </a:r>
                      <a:r>
                        <a:rPr lang="en-CA" sz="1200" dirty="0">
                          <a:latin typeface="Times New Roman"/>
                          <a:ea typeface="Malgun Gothic"/>
                        </a:rPr>
                        <a:t>(v)</a:t>
                      </a:r>
                      <a:endParaRPr lang="en-US" sz="1200" dirty="0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6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			if( CuPredMode[ x0 ][ y0 ]  = =  MODE_INTRA </a:t>
                      </a:r>
                      <a:r>
                        <a:rPr lang="en-GB" sz="1200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&amp;&amp; !intra_bc_flag[ x0 ][ y0 ]</a:t>
                      </a: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 dirty="0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218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				if( PartMode  = =  PART_2Nx2N  &amp;&amp;  pcm_enabled_flag  &amp;&amp;  </a:t>
                      </a:r>
                      <a:b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					log2CbSize  &gt;=  Log2MinIpcmCbSizeY  &amp;&amp;  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					log2CbSize  &lt;=  Log2MaxIpcmCbSizeY )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 dirty="0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6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…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 dirty="0">
                        <a:latin typeface="Times New Roman"/>
                        <a:ea typeface="Malgun Gothic"/>
                      </a:endParaRPr>
                    </a:p>
                  </a:txBody>
                  <a:tcPr marL="59484" marR="59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PU Syntax Changes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990600" y="1143000"/>
          <a:ext cx="7239000" cy="3524505"/>
        </p:xfrm>
        <a:graphic>
          <a:graphicData uri="http://schemas.openxmlformats.org/drawingml/2006/table">
            <a:tbl>
              <a:tblPr/>
              <a:tblGrid>
                <a:gridCol w="6319762"/>
                <a:gridCol w="919238"/>
              </a:tblGrid>
              <a:tr h="24790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prediction_unit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( x0, y0, 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nPbW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, 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nPbH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 ) {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2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0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if( 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cu_skip_flag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 ) {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0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MaxNumMergeCand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 &gt; 1 )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0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CA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merge_idx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0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	} else 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{</a:t>
                      </a:r>
                      <a:r>
                        <a:rPr lang="en-GB" sz="12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if( </a:t>
                      </a:r>
                      <a:r>
                        <a:rPr lang="en-GB" sz="12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GB" sz="12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x0 ][ y0 ] ) /* Intra BC*/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69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GB" sz="12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intra_block_copy_enabled_flag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&amp;&amp;  </a:t>
                      </a:r>
                      <a:r>
                        <a:rPr lang="en-GB" sz="12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slice_type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!=  I &amp;&amp; ( </a:t>
                      </a:r>
                      <a:r>
                        <a:rPr lang="en-CA" sz="12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PartMode</a:t>
                      </a: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&lt;  </a:t>
                      </a:r>
                      <a:r>
                        <a:rPr lang="en-CA" sz="12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PART_NxN</a:t>
                      </a: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| | MinCbLog2SizeY &gt; 3 &amp;&amp; </a:t>
                      </a:r>
                      <a:r>
                        <a:rPr lang="en-CA" sz="12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PartMode</a:t>
                      </a: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= =  </a:t>
                      </a:r>
                      <a:r>
                        <a:rPr lang="en-CA" sz="12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PART_NxN</a:t>
                      </a: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)))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0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CA" sz="1200" b="1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0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GB" sz="12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 </a:t>
                      </a: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/* Intra BC*/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0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200" dirty="0">
                          <a:latin typeface="Times New Roman"/>
                          <a:ea typeface="宋体"/>
                          <a:cs typeface="Times New Roman"/>
                        </a:rPr>
                        <a:t>	</a:t>
                      </a:r>
                      <a:r>
                        <a:rPr lang="en-GB" sz="1200" dirty="0" err="1">
                          <a:latin typeface="Times New Roman"/>
                          <a:ea typeface="Malgun Gothic"/>
                          <a:cs typeface="Times New Roman"/>
                        </a:rPr>
                        <a:t>bvd_coding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( x0, y0, 2 )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0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200" dirty="0">
                          <a:latin typeface="Times New Roman"/>
                          <a:ea typeface="宋体"/>
                          <a:cs typeface="Times New Roman"/>
                        </a:rPr>
                        <a:t>	</a:t>
                      </a:r>
                      <a:r>
                        <a:rPr lang="en-GB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bvp_flag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 err="1">
                          <a:latin typeface="Times New Roman"/>
                          <a:ea typeface="Malgun Gothic"/>
                        </a:rPr>
                        <a:t>ae</a:t>
                      </a: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(v)</a:t>
                      </a:r>
                      <a:endParaRPr lang="en-US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0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 else { /* MODE_INTER */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0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CA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merge_flag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 dirty="0" err="1">
                          <a:latin typeface="Times New Roman"/>
                          <a:ea typeface="Malgun Gothic"/>
                        </a:rPr>
                        <a:t>ae</a:t>
                      </a:r>
                      <a:r>
                        <a:rPr lang="en-CA" sz="1200" dirty="0">
                          <a:latin typeface="Times New Roman"/>
                          <a:ea typeface="Malgun Gothic"/>
                        </a:rPr>
                        <a:t>(v)</a:t>
                      </a:r>
                      <a:endParaRPr lang="en-US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0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 smtClean="0">
                          <a:latin typeface="Times"/>
                          <a:ea typeface="Malgun Gothic"/>
                          <a:cs typeface="Times New Roman"/>
                        </a:rPr>
                        <a:t>……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US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Anchor: SCM2.0, </a:t>
            </a:r>
            <a:r>
              <a:rPr lang="en-US" dirty="0" err="1" smtClean="0"/>
              <a:t>lossy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4404" y="2286000"/>
          <a:ext cx="7391394" cy="3958240"/>
        </p:xfrm>
        <a:graphic>
          <a:graphicData uri="http://schemas.openxmlformats.org/drawingml/2006/table">
            <a:tbl>
              <a:tblPr/>
              <a:tblGrid>
                <a:gridCol w="3352796"/>
                <a:gridCol w="685800"/>
                <a:gridCol w="685800"/>
                <a:gridCol w="716412"/>
                <a:gridCol w="608900"/>
                <a:gridCol w="608900"/>
                <a:gridCol w="732786"/>
              </a:tblGrid>
              <a:tr h="24739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Intra BC as INTRA mode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Intra BC as INTER mode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-1.7%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95%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IntraBC</a:t>
            </a:r>
            <a:r>
              <a:rPr lang="en-US" dirty="0" smtClean="0"/>
              <a:t> </a:t>
            </a:r>
            <a:r>
              <a:rPr lang="en-US" dirty="0" err="1" smtClean="0"/>
              <a:t>signalled</a:t>
            </a:r>
            <a:r>
              <a:rPr lang="en-US" dirty="0" smtClean="0"/>
              <a:t> at PU level allows a PU to be selected from </a:t>
            </a:r>
            <a:r>
              <a:rPr lang="en-US" dirty="0" err="1" smtClean="0"/>
              <a:t>IntraBC</a:t>
            </a:r>
            <a:r>
              <a:rPr lang="en-US" dirty="0" smtClean="0"/>
              <a:t> or Inter mode</a:t>
            </a:r>
          </a:p>
          <a:p>
            <a:r>
              <a:rPr lang="en-US" dirty="0" smtClean="0"/>
              <a:t>0.1%/1.7%/2.0% BD rate reduction for RGB TGM 1080p class; 0.2%/1.6%/1.8% BD rate reduction for YUV TGM </a:t>
            </a:r>
            <a:r>
              <a:rPr lang="en-US" smtClean="0"/>
              <a:t>1080p </a:t>
            </a:r>
            <a:r>
              <a:rPr lang="en-US" smtClean="0"/>
              <a:t>class (Inter mode)</a:t>
            </a:r>
            <a:endParaRPr lang="en-US" dirty="0" smtClean="0"/>
          </a:p>
          <a:p>
            <a:r>
              <a:rPr lang="en-US" dirty="0" smtClean="0"/>
              <a:t>Recommend for adoption into next SCM</a:t>
            </a:r>
          </a:p>
          <a:p>
            <a:r>
              <a:rPr lang="en-US" dirty="0" smtClean="0"/>
              <a:t>Thanks Intel &amp; Qualcomm for cross-checking!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MediaTek-Standard</Template>
  <TotalTime>473</TotalTime>
  <Words>473</Words>
  <Application>Microsoft Office PowerPoint</Application>
  <PresentationFormat>On-screen Show (4:3)</PresentationFormat>
  <Paragraphs>182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MediaTek-Confidential_A</vt:lpstr>
      <vt:lpstr>Custom Design</vt:lpstr>
      <vt:lpstr>JCTVC-S0121: CE2 Test 2 Intra BC Signalled at PU level</vt:lpstr>
      <vt:lpstr>Outline</vt:lpstr>
      <vt:lpstr>CU Syntax Changes</vt:lpstr>
      <vt:lpstr>PU Syntax Changes</vt:lpstr>
      <vt:lpstr>Results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for PU level IBC</dc:title>
  <dc:creator>Shan Liu</dc:creator>
  <cp:lastModifiedBy>mtk05760</cp:lastModifiedBy>
  <cp:revision>88</cp:revision>
  <dcterms:created xsi:type="dcterms:W3CDTF">2006-08-16T00:00:00Z</dcterms:created>
  <dcterms:modified xsi:type="dcterms:W3CDTF">2014-10-16T18:33:55Z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-2097564822</vt:i4>
  </property>
  <property fmtid="{D5CDD505-2E9C-101B-9397-08002B2CF9AE}" pid="4" name="_EmailSubject">
    <vt:lpwstr>draft document for pu ibc</vt:lpwstr>
  </property>
  <property fmtid="{D5CDD505-2E9C-101B-9397-08002B2CF9AE}" pid="5" name="_AuthorEmail">
    <vt:lpwstr>Shan.Liu@mediatek.com</vt:lpwstr>
  </property>
  <property fmtid="{D5CDD505-2E9C-101B-9397-08002B2CF9AE}" pid="6" name="_AuthorEmailDisplayName">
    <vt:lpwstr>Shan Liu</vt:lpwstr>
  </property>
</Properties>
</file>