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  <p:sldMasterId id="2147483765" r:id="rId9"/>
  </p:sldMasterIdLst>
  <p:notesMasterIdLst>
    <p:notesMasterId r:id="rId18"/>
  </p:notesMasterIdLst>
  <p:handoutMasterIdLst>
    <p:handoutMasterId r:id="rId19"/>
  </p:handoutMasterIdLst>
  <p:sldIdLst>
    <p:sldId id="280" r:id="rId10"/>
    <p:sldId id="282" r:id="rId11"/>
    <p:sldId id="271" r:id="rId12"/>
    <p:sldId id="277" r:id="rId13"/>
    <p:sldId id="284" r:id="rId14"/>
    <p:sldId id="283" r:id="rId15"/>
    <p:sldId id="285" r:id="rId16"/>
    <p:sldId id="275" r:id="rId1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F867-5013-4724-9852-CBE4FC2DAEAF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F867-5013-4724-9852-CBE4FC2DAEAF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1D8483F-2AEC-493A-87D7-91E64872B5E6}" type="datetime1">
              <a:rPr lang="zh-TW" altLang="en-US" smtClean="0">
                <a:solidFill>
                  <a:srgbClr val="999A94"/>
                </a:solidFill>
              </a:rPr>
              <a:pPr/>
              <a:t>2014/10/17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A33967C5-DBAB-49AE-AFA6-03553EFC0346}" type="datetime1">
              <a:rPr lang="zh-TW" altLang="en-US" smtClean="0">
                <a:solidFill>
                  <a:srgbClr val="999A94"/>
                </a:solidFill>
              </a:rPr>
              <a:pPr/>
              <a:t>2014/10/17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E75548AC-1244-4678-B6D2-14403F2CBB6F}" type="datetime1">
              <a:rPr lang="zh-TW" altLang="en-US" smtClean="0">
                <a:solidFill>
                  <a:srgbClr val="999A94"/>
                </a:solidFill>
              </a:rPr>
              <a:pPr/>
              <a:t>2014/10/17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F8942C8C-8297-4E6B-8FDE-46C0318707AF}" type="datetime1">
              <a:rPr lang="zh-TW" altLang="en-US" smtClean="0">
                <a:solidFill>
                  <a:srgbClr val="999A94"/>
                </a:solidFill>
              </a:rPr>
              <a:pPr/>
              <a:t>2014/10/17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D68A80D-9AB3-4444-B34D-76B597945087}" type="datetime1">
              <a:rPr lang="zh-TW" altLang="en-US" smtClean="0">
                <a:solidFill>
                  <a:srgbClr val="999A94"/>
                </a:solidFill>
              </a:rPr>
              <a:pPr/>
              <a:t>2014/10/17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FB608765-8FB6-46E5-87E9-52D577730225}" type="datetime1">
              <a:rPr lang="zh-TW" altLang="en-US" smtClean="0">
                <a:solidFill>
                  <a:srgbClr val="999A94"/>
                </a:solidFill>
              </a:rPr>
              <a:pPr/>
              <a:t>2014/10/17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6E12B528-A581-4A34-A3DD-EBE25B4F0933}" type="datetime1">
              <a:rPr lang="zh-TW" altLang="en-US" smtClean="0">
                <a:solidFill>
                  <a:srgbClr val="999A94"/>
                </a:solidFill>
              </a:rPr>
              <a:pPr/>
              <a:t>2014/10/17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73BB2-A700-454C-817F-F02362F750BE}" type="datetime1">
              <a:rPr lang="zh-TW" altLang="en-US" smtClean="0">
                <a:solidFill>
                  <a:srgbClr val="999A94"/>
                </a:solidFill>
              </a:rPr>
              <a:pPr/>
              <a:t>2014/10/17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7567613" y="107340"/>
            <a:ext cx="14049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800" b="1" dirty="0" smtClean="0">
                <a:solidFill>
                  <a:srgbClr val="E86C1F"/>
                </a:solidFill>
                <a:ea typeface="SimHei" pitchFamily="2" charset="-122"/>
              </a:rPr>
              <a:t>JCTVC-S0115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rgbClr val="999A94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rgbClr val="999A94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rgbClr val="999A94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rgbClr val="999A94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rgbClr val="999A94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212943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269800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A490F213-42D8-4B78-AFB9-91544E10485E}" type="datetime1">
              <a:rPr lang="zh-TW" altLang="en-US" smtClean="0">
                <a:solidFill>
                  <a:srgbClr val="999A94"/>
                </a:solidFill>
              </a:rPr>
              <a:pPr/>
              <a:t>2014/10/17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66900"/>
            <a:ext cx="8229600" cy="428942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ABA2CE34-E4F0-4D8E-83DE-E8A9A5A19889}" type="datetime1">
              <a:rPr lang="zh-TW" altLang="en-US" smtClean="0">
                <a:solidFill>
                  <a:srgbClr val="999A94"/>
                </a:solidFill>
              </a:rPr>
              <a:pPr/>
              <a:t>2014/10/17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0BB51F0C-F399-4436-BF89-3E6FA5DFA616}" type="datetime1">
              <a:rPr lang="zh-TW" altLang="en-US" smtClean="0">
                <a:solidFill>
                  <a:srgbClr val="999A94"/>
                </a:solidFill>
              </a:rPr>
              <a:pPr/>
              <a:t>2014/10/17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slideLayout" Target="../slideLayouts/slideLayout106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AB2985F7-2045-4DE1-A844-FCA66F086378}" type="datetime1">
              <a:rPr lang="zh-TW" altLang="en-US" smtClean="0">
                <a:solidFill>
                  <a:srgbClr val="999A94"/>
                </a:solidFill>
              </a:rPr>
              <a:pPr/>
              <a:t>2014/10/17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zh-TW" altLang="en-US" dirty="0">
              <a:solidFill>
                <a:srgbClr val="999A94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69BE28"/>
                </a:solidFill>
              </a:rPr>
              <a:t>INTERNAL USE</a:t>
            </a:r>
            <a:endParaRPr lang="en-US" altLang="zh-TW" sz="800" b="1" dirty="0">
              <a:solidFill>
                <a:srgbClr val="69BE28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8083550" y="6278563"/>
            <a:ext cx="1060450" cy="365125"/>
          </a:xfrm>
        </p:spPr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1</a:t>
            </a:fld>
            <a:endParaRPr lang="zh-TW" altLang="en-US">
              <a:solidFill>
                <a:srgbClr val="F39A1E"/>
              </a:solidFill>
            </a:endParaRPr>
          </a:p>
        </p:txBody>
      </p:sp>
      <p:sp>
        <p:nvSpPr>
          <p:cNvPr id="8" name="副標題 7"/>
          <p:cNvSpPr>
            <a:spLocks noGrp="1"/>
          </p:cNvSpPr>
          <p:nvPr>
            <p:ph type="subTitle" idx="1"/>
          </p:nvPr>
        </p:nvSpPr>
        <p:spPr>
          <a:xfrm>
            <a:off x="1043608" y="4077071"/>
            <a:ext cx="7643192" cy="816661"/>
          </a:xfrm>
        </p:spPr>
        <p:txBody>
          <a:bodyPr>
            <a:normAutofit lnSpcReduction="10000"/>
          </a:bodyPr>
          <a:lstStyle/>
          <a:p>
            <a:pPr lvl="0" algn="ctr"/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Jungsun Kim, Shan Liu,</a:t>
            </a:r>
            <a:b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Tzu-</a:t>
            </a:r>
            <a:r>
              <a:rPr lang="en-GB" dirty="0" err="1" smtClean="0">
                <a:solidFill>
                  <a:schemeClr val="accent6">
                    <a:lumMod val="50000"/>
                  </a:schemeClr>
                </a:solidFill>
              </a:rPr>
              <a:t>Der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 Chuang, Yu-Wen Huang, Shawmin Lei</a:t>
            </a:r>
          </a:p>
          <a:p>
            <a:pPr algn="ctr"/>
            <a:endParaRPr lang="en-US" dirty="0"/>
          </a:p>
        </p:txBody>
      </p:sp>
      <p:sp>
        <p:nvSpPr>
          <p:cNvPr id="9" name="標題 8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19256" cy="1558531"/>
          </a:xfrm>
        </p:spPr>
        <p:txBody>
          <a:bodyPr>
            <a:noAutofit/>
          </a:bodyPr>
          <a:lstStyle/>
          <a:p>
            <a:pPr lvl="0" algn="ctr"/>
            <a:r>
              <a:rPr lang="en-CA" dirty="0" smtClean="0"/>
              <a:t>CE6-related : Clarifying decoder’s ambiguous behaviour for escape index in palette mode</a:t>
            </a:r>
            <a:endParaRPr lang="en-US" dirty="0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5602287" y="6033159"/>
            <a:ext cx="3541713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solidFill>
                  <a:srgbClr val="353630"/>
                </a:solidFill>
                <a:ea typeface="SimHei" pitchFamily="2" charset="-122"/>
              </a:rPr>
              <a:t>Presented by </a:t>
            </a:r>
            <a:r>
              <a:rPr lang="en-CA" altLang="zh-TW" sz="1400" dirty="0" smtClean="0">
                <a:solidFill>
                  <a:srgbClr val="353630"/>
                </a:solidFill>
              </a:rPr>
              <a:t>Tzu-Der (Peter) Chuang</a:t>
            </a:r>
            <a:endParaRPr lang="en-CA" altLang="zh-TW" sz="1400" dirty="0">
              <a:solidFill>
                <a:srgbClr val="353630"/>
              </a:solidFill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solidFill>
                  <a:srgbClr val="353630"/>
                </a:solidFill>
                <a:ea typeface="SimHei" pitchFamily="2" charset="-122"/>
              </a:rPr>
              <a:t>19</a:t>
            </a:r>
            <a:r>
              <a:rPr lang="en-US" altLang="zh-TW" sz="1400" baseline="30000" dirty="0" smtClean="0">
                <a:solidFill>
                  <a:srgbClr val="353630"/>
                </a:solidFill>
                <a:ea typeface="SimHei" pitchFamily="2" charset="-122"/>
              </a:rPr>
              <a:t>th</a:t>
            </a:r>
            <a:r>
              <a:rPr lang="en-US" altLang="zh-TW" sz="1400" dirty="0" smtClean="0">
                <a:solidFill>
                  <a:srgbClr val="353630"/>
                </a:solidFill>
                <a:ea typeface="SimHei" pitchFamily="2" charset="-122"/>
              </a:rPr>
              <a:t> </a:t>
            </a:r>
            <a:r>
              <a:rPr lang="en-US" altLang="zh-TW" sz="1400" dirty="0">
                <a:solidFill>
                  <a:srgbClr val="353630"/>
                </a:solidFill>
                <a:ea typeface="SimHei" pitchFamily="2" charset="-122"/>
              </a:rPr>
              <a:t>JCT-VC Meeting in </a:t>
            </a:r>
            <a:r>
              <a:rPr lang="en-GB" sz="1400" dirty="0" smtClean="0">
                <a:solidFill>
                  <a:srgbClr val="353630"/>
                </a:solidFill>
              </a:rPr>
              <a:t>Strasbourg</a:t>
            </a:r>
            <a:endParaRPr lang="en-US" altLang="zh-TW" sz="1400" dirty="0">
              <a:solidFill>
                <a:srgbClr val="353630"/>
              </a:solidFill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GB" sz="1400" dirty="0" smtClean="0">
                <a:solidFill>
                  <a:srgbClr val="353630"/>
                </a:solidFill>
              </a:rPr>
              <a:t>17–24 Oct. 2014</a:t>
            </a:r>
            <a:endParaRPr lang="en-US" altLang="zh-TW" sz="1400" dirty="0">
              <a:solidFill>
                <a:srgbClr val="353630"/>
              </a:solidFill>
              <a:ea typeface="SimHei" pitchFamily="2" charset="-122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7567613" y="107340"/>
            <a:ext cx="14049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800" b="1" dirty="0" smtClean="0">
                <a:solidFill>
                  <a:srgbClr val="E86C1F"/>
                </a:solidFill>
                <a:ea typeface="SimHei" pitchFamily="2" charset="-122"/>
              </a:rPr>
              <a:t>JCTVC-S0115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Overview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4294967295"/>
          </p:nvPr>
        </p:nvSpPr>
        <p:spPr>
          <a:xfrm>
            <a:off x="457200" y="1744133"/>
            <a:ext cx="8229600" cy="456518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400" dirty="0" smtClean="0"/>
              <a:t>The decoder’s </a:t>
            </a:r>
            <a:r>
              <a:rPr lang="en-US" sz="2400" dirty="0" err="1" smtClean="0"/>
              <a:t>behaviour</a:t>
            </a:r>
            <a:r>
              <a:rPr lang="en-US" sz="2400" dirty="0" smtClean="0"/>
              <a:t> on referring to escape indices is not defined</a:t>
            </a:r>
          </a:p>
          <a:p>
            <a:r>
              <a:rPr lang="en-GB" sz="2400" dirty="0" smtClean="0"/>
              <a:t>Mthod-1</a:t>
            </a:r>
            <a:r>
              <a:rPr lang="en-GB" sz="2400" dirty="0" smtClean="0"/>
              <a:t>: </a:t>
            </a:r>
            <a:r>
              <a:rPr lang="en-US" altLang="zh-TW" sz="2400" dirty="0" smtClean="0"/>
              <a:t>Preventing ESCAPE from reference index</a:t>
            </a:r>
            <a:endParaRPr lang="en-GB" sz="2400" dirty="0" smtClean="0"/>
          </a:p>
          <a:p>
            <a:pPr lvl="1"/>
            <a:r>
              <a:rPr lang="en-US" altLang="zh-TW" sz="2400" dirty="0" smtClean="0"/>
              <a:t>Prediction mode of the pixel below ESCAPE index is derived as INDEX mode</a:t>
            </a:r>
          </a:p>
          <a:p>
            <a:pPr lvl="1"/>
            <a:r>
              <a:rPr lang="en-US" altLang="zh-TW" sz="2400" dirty="0" smtClean="0"/>
              <a:t>Run of COPY_ABOVE mode is limited not to include ESCAPE as a reference index</a:t>
            </a:r>
            <a:endParaRPr lang="en-GB" sz="2400" dirty="0" smtClean="0"/>
          </a:p>
          <a:p>
            <a:r>
              <a:rPr lang="en-GB" sz="2400" dirty="0" smtClean="0"/>
              <a:t>Method-2: </a:t>
            </a:r>
            <a:r>
              <a:rPr lang="en-US" sz="2400" dirty="0" smtClean="0"/>
              <a:t>Allowing an escape index to be a reference index</a:t>
            </a:r>
          </a:p>
          <a:p>
            <a:pPr lvl="1"/>
            <a:r>
              <a:rPr lang="en-US" sz="2400" dirty="0" smtClean="0"/>
              <a:t>Copy the escape values of the above escape pixel</a:t>
            </a:r>
          </a:p>
          <a:p>
            <a:r>
              <a:rPr lang="en-GB" sz="2400" dirty="0" smtClean="0"/>
              <a:t>The results reportedly show negligible coding performance change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4000" dirty="0" smtClean="0"/>
              <a:t>Introduction – Escape Coding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620838"/>
          </a:xfrm>
        </p:spPr>
        <p:txBody>
          <a:bodyPr>
            <a:normAutofit fontScale="77500" lnSpcReduction="20000"/>
          </a:bodyPr>
          <a:lstStyle/>
          <a:p>
            <a:r>
              <a:rPr lang="en-GB" altLang="zh-TW" dirty="0" smtClean="0"/>
              <a:t>ESCAPE indicates that the values of pixel are not in the palette table</a:t>
            </a:r>
          </a:p>
          <a:p>
            <a:r>
              <a:rPr lang="en-GB" altLang="zh-TW" dirty="0" smtClean="0"/>
              <a:t>ESCAPE is signalled as</a:t>
            </a:r>
          </a:p>
          <a:p>
            <a:pPr lvl="1"/>
            <a:r>
              <a:rPr lang="en-GB" altLang="zh-TW" dirty="0" smtClean="0"/>
              <a:t>Prediction mode : INDEX mode</a:t>
            </a:r>
          </a:p>
          <a:p>
            <a:pPr lvl="1"/>
            <a:r>
              <a:rPr lang="en-GB" altLang="zh-TW" dirty="0" smtClean="0"/>
              <a:t>Index : maximum palette size</a:t>
            </a:r>
          </a:p>
          <a:p>
            <a:pPr lvl="1"/>
            <a:r>
              <a:rPr lang="en-GB" altLang="zh-TW" dirty="0" smtClean="0"/>
              <a:t>Each value of colour component is signalled</a:t>
            </a:r>
          </a:p>
          <a:p>
            <a:r>
              <a:rPr lang="en-GB" altLang="zh-TW" dirty="0" smtClean="0"/>
              <a:t>In SCM-2.0 encoder, ESCAPE is designed not to be reference pixel in any prediction mode</a:t>
            </a:r>
          </a:p>
          <a:p>
            <a:r>
              <a:rPr lang="en-GB" altLang="zh-TW" dirty="0" smtClean="0"/>
              <a:t>However, at the decoder side, there is no restriction of ESCAPE on being a reference index</a:t>
            </a:r>
          </a:p>
          <a:p>
            <a:pPr marL="342900" lvl="1" indent="-342900">
              <a:buClr>
                <a:schemeClr val="accent1"/>
              </a:buClr>
              <a:buFont typeface="Wingdings" charset="2"/>
              <a:buChar char="§"/>
            </a:pPr>
            <a:r>
              <a:rPr lang="en-GB" altLang="zh-TW" sz="3200" b="1" dirty="0" smtClean="0">
                <a:solidFill>
                  <a:srgbClr val="C00000"/>
                </a:solidFill>
              </a:rPr>
              <a:t>The decoder’s behaviour is not defined when above pixel is escape pixel and the COPY_ABOVE mode is selected </a:t>
            </a:r>
          </a:p>
          <a:p>
            <a:pPr marL="342900" lvl="1" indent="-342900" hangingPunct="0">
              <a:buClr>
                <a:schemeClr val="accent1"/>
              </a:buClr>
              <a:buFont typeface="Wingdings" charset="2"/>
              <a:buChar char="§"/>
            </a:pP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28" name="群組 27"/>
          <p:cNvGrpSpPr/>
          <p:nvPr/>
        </p:nvGrpSpPr>
        <p:grpSpPr>
          <a:xfrm>
            <a:off x="5148064" y="1844824"/>
            <a:ext cx="3816424" cy="1152128"/>
            <a:chOff x="7586049" y="2564904"/>
            <a:chExt cx="3825187" cy="1296144"/>
          </a:xfrm>
        </p:grpSpPr>
        <p:sp>
          <p:nvSpPr>
            <p:cNvPr id="9" name="Rectangle 8"/>
            <p:cNvSpPr/>
            <p:nvPr/>
          </p:nvSpPr>
          <p:spPr>
            <a:xfrm>
              <a:off x="7586049" y="3212976"/>
              <a:ext cx="637785" cy="64807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8861619" y="3212976"/>
              <a:ext cx="637785" cy="64807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499404" y="3212976"/>
              <a:ext cx="637785" cy="64807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0135666" y="3212976"/>
              <a:ext cx="637785" cy="64807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INDEX</a:t>
              </a: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mode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223834" y="2564904"/>
              <a:ext cx="637785" cy="64807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861619" y="2564904"/>
              <a:ext cx="637785" cy="64807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499404" y="2564904"/>
              <a:ext cx="637785" cy="64807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0773451" y="2564904"/>
              <a:ext cx="637785" cy="64807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0773451" y="3212976"/>
              <a:ext cx="637785" cy="64807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0135666" y="2564904"/>
              <a:ext cx="637785" cy="64807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ESC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586049" y="2564904"/>
              <a:ext cx="637785" cy="64807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223834" y="3212976"/>
              <a:ext cx="637785" cy="64807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499404" y="3212976"/>
              <a:ext cx="637785" cy="64807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Down Arrow 23"/>
            <p:cNvSpPr/>
            <p:nvPr/>
          </p:nvSpPr>
          <p:spPr>
            <a:xfrm>
              <a:off x="8436429" y="3118466"/>
              <a:ext cx="199308" cy="270030"/>
            </a:xfrm>
            <a:prstGeom prst="downArrow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Down Arrow 24"/>
            <p:cNvSpPr/>
            <p:nvPr/>
          </p:nvSpPr>
          <p:spPr>
            <a:xfrm>
              <a:off x="9078643" y="3118466"/>
              <a:ext cx="199308" cy="270030"/>
            </a:xfrm>
            <a:prstGeom prst="downArrow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Down Arrow 25"/>
            <p:cNvSpPr/>
            <p:nvPr/>
          </p:nvSpPr>
          <p:spPr>
            <a:xfrm>
              <a:off x="9698712" y="3118466"/>
              <a:ext cx="199308" cy="270030"/>
            </a:xfrm>
            <a:prstGeom prst="downArrow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dirty="0" smtClean="0"/>
              <a:t>Method 1: Preventing ESCAPE from reference index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12777"/>
            <a:ext cx="8291264" cy="2592287"/>
          </a:xfrm>
        </p:spPr>
        <p:txBody>
          <a:bodyPr>
            <a:normAutofit/>
          </a:bodyPr>
          <a:lstStyle/>
          <a:p>
            <a:r>
              <a:rPr lang="en-US" altLang="zh-TW" sz="2800" dirty="0" smtClean="0"/>
              <a:t>Preventing </a:t>
            </a:r>
            <a:r>
              <a:rPr lang="en-US" altLang="zh-TW" sz="2800" dirty="0" smtClean="0"/>
              <a:t>ESCAPE from being a reference </a:t>
            </a:r>
            <a:r>
              <a:rPr lang="en-US" altLang="zh-TW" sz="2800" dirty="0" smtClean="0"/>
              <a:t>pixel</a:t>
            </a:r>
            <a:endParaRPr lang="en-US" altLang="zh-TW" sz="2800" dirty="0" smtClean="0"/>
          </a:p>
          <a:p>
            <a:pPr lvl="1"/>
            <a:r>
              <a:rPr lang="en-US" altLang="zh-TW" sz="2000" dirty="0" smtClean="0"/>
              <a:t>The prediction mode of  the pixel below ESCAPE index is derived as INDEX mode without </a:t>
            </a:r>
            <a:r>
              <a:rPr lang="en-US" altLang="zh-TW" sz="2000" dirty="0" err="1" smtClean="0"/>
              <a:t>signalling</a:t>
            </a:r>
            <a:endParaRPr lang="en-US" altLang="zh-TW" sz="2000" dirty="0" smtClean="0"/>
          </a:p>
          <a:p>
            <a:pPr lvl="1"/>
            <a:r>
              <a:rPr lang="en-US" altLang="zh-TW" sz="2000" dirty="0" smtClean="0"/>
              <a:t>The run of COPY_ABOVE prediction mode limited not to include the pixel below ESCAPE </a:t>
            </a:r>
            <a:r>
              <a:rPr lang="en-US" altLang="zh-TW" sz="2000" dirty="0" smtClean="0"/>
              <a:t>index</a:t>
            </a:r>
          </a:p>
          <a:p>
            <a:pPr lvl="1"/>
            <a:r>
              <a:rPr lang="en-US" altLang="zh-TW" sz="2000" dirty="0" smtClean="0"/>
              <a:t>Suffix </a:t>
            </a:r>
            <a:r>
              <a:rPr lang="en-US" altLang="zh-TW" sz="2000" dirty="0" smtClean="0"/>
              <a:t>is truncated </a:t>
            </a:r>
            <a:r>
              <a:rPr lang="en-US" altLang="zh-TW" sz="2000" dirty="0" err="1" smtClean="0"/>
              <a:t>binarized</a:t>
            </a:r>
            <a:r>
              <a:rPr lang="en-US" altLang="zh-TW" sz="2000" dirty="0" smtClean="0"/>
              <a:t> with the maximum possible run length 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0" name="Table 69"/>
          <p:cNvGraphicFramePr>
            <a:graphicFrameLocks noGrp="1"/>
          </p:cNvGraphicFramePr>
          <p:nvPr/>
        </p:nvGraphicFramePr>
        <p:xfrm>
          <a:off x="5724128" y="4005064"/>
          <a:ext cx="2808312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117"/>
                <a:gridCol w="965357"/>
                <a:gridCol w="789838"/>
              </a:tblGrid>
              <a:tr h="2365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run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Prefix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suffix</a:t>
                      </a:r>
                      <a:endParaRPr lang="en-US" sz="1600" dirty="0"/>
                    </a:p>
                  </a:txBody>
                  <a:tcPr/>
                </a:tc>
              </a:tr>
              <a:tr h="2365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2365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2365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2,3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x</a:t>
                      </a:r>
                      <a:endParaRPr lang="en-US" sz="1600" dirty="0"/>
                    </a:p>
                  </a:txBody>
                  <a:tcPr/>
                </a:tc>
              </a:tr>
              <a:tr h="2365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4, …, 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xx</a:t>
                      </a:r>
                      <a:endParaRPr lang="en-US" sz="1600" dirty="0"/>
                    </a:p>
                  </a:txBody>
                  <a:tcPr/>
                </a:tc>
              </a:tr>
              <a:tr h="2365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8, …, 15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11110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xxx</a:t>
                      </a:r>
                      <a:endParaRPr lang="en-US" sz="1600" dirty="0"/>
                    </a:p>
                  </a:txBody>
                  <a:tcPr/>
                </a:tc>
              </a:tr>
              <a:tr h="2365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16, ..., 31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111110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xxxx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8" name="群組 67"/>
          <p:cNvGrpSpPr/>
          <p:nvPr/>
        </p:nvGrpSpPr>
        <p:grpSpPr>
          <a:xfrm>
            <a:off x="467544" y="4221088"/>
            <a:ext cx="4735432" cy="2016224"/>
            <a:chOff x="1331640" y="2060848"/>
            <a:chExt cx="3511296" cy="1368152"/>
          </a:xfrm>
        </p:grpSpPr>
        <p:grpSp>
          <p:nvGrpSpPr>
            <p:cNvPr id="67" name="Group 66"/>
            <p:cNvGrpSpPr/>
            <p:nvPr/>
          </p:nvGrpSpPr>
          <p:grpSpPr>
            <a:xfrm>
              <a:off x="1331640" y="2112256"/>
              <a:ext cx="3511296" cy="1316744"/>
              <a:chOff x="1691680" y="4005064"/>
              <a:chExt cx="3511296" cy="1316744"/>
            </a:xfrm>
          </p:grpSpPr>
          <p:sp>
            <p:nvSpPr>
              <p:cNvPr id="29" name="Down Arrow 28"/>
              <p:cNvSpPr/>
              <p:nvPr/>
            </p:nvSpPr>
            <p:spPr>
              <a:xfrm>
                <a:off x="4041688" y="4818880"/>
                <a:ext cx="137160" cy="182880"/>
              </a:xfrm>
              <a:prstGeom prst="downArrow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cxnSp>
            <p:nvCxnSpPr>
              <p:cNvPr id="32" name="Straight Arrow Connector 31"/>
              <p:cNvCxnSpPr/>
              <p:nvPr/>
            </p:nvCxnSpPr>
            <p:spPr>
              <a:xfrm>
                <a:off x="4983520" y="4663432"/>
                <a:ext cx="0" cy="438912"/>
              </a:xfrm>
              <a:prstGeom prst="straightConnector1">
                <a:avLst/>
              </a:prstGeom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tangle 32"/>
              <p:cNvSpPr/>
              <p:nvPr/>
            </p:nvSpPr>
            <p:spPr>
              <a:xfrm>
                <a:off x="1691680" y="4882888"/>
                <a:ext cx="438912" cy="43891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2130592" y="4882888"/>
                <a:ext cx="438912" cy="43891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2569504" y="4882888"/>
                <a:ext cx="438912" cy="43891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INDEX</a:t>
                </a:r>
              </a:p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mode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Rectangle 3"/>
              <p:cNvSpPr/>
              <p:nvPr/>
            </p:nvSpPr>
            <p:spPr>
              <a:xfrm>
                <a:off x="3008376" y="4882896"/>
                <a:ext cx="438912" cy="43891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solidFill>
                      <a:schemeClr val="tx1"/>
                    </a:solidFill>
                  </a:rPr>
                  <a:t>2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3447328" y="4882888"/>
                <a:ext cx="438912" cy="43891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solidFill>
                      <a:schemeClr val="tx1"/>
                    </a:solidFill>
                  </a:rPr>
                  <a:t>3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3886240" y="4882888"/>
                <a:ext cx="438912" cy="43891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solidFill>
                      <a:schemeClr val="tx1"/>
                    </a:solidFill>
                  </a:rPr>
                  <a:t>2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4325152" y="4882888"/>
                <a:ext cx="438912" cy="43891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solidFill>
                      <a:schemeClr val="tx1"/>
                    </a:solidFill>
                  </a:rPr>
                  <a:t>2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4764064" y="4882888"/>
                <a:ext cx="438912" cy="43891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solidFill>
                      <a:schemeClr val="tx1"/>
                    </a:solidFill>
                  </a:rPr>
                  <a:t>4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1" name="Group 200"/>
              <p:cNvGrpSpPr/>
              <p:nvPr/>
            </p:nvGrpSpPr>
            <p:grpSpPr>
              <a:xfrm>
                <a:off x="1691680" y="4005064"/>
                <a:ext cx="3511296" cy="438912"/>
                <a:chOff x="731520" y="731520"/>
                <a:chExt cx="5852160" cy="731520"/>
              </a:xfrm>
              <a:noFill/>
            </p:grpSpPr>
            <p:sp>
              <p:nvSpPr>
                <p:cNvPr id="59" name="Rectangle 58"/>
                <p:cNvSpPr/>
                <p:nvPr/>
              </p:nvSpPr>
              <p:spPr>
                <a:xfrm>
                  <a:off x="731520" y="731520"/>
                  <a:ext cx="731520" cy="73152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2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0" name="Rectangle 59"/>
                <p:cNvSpPr/>
                <p:nvPr/>
              </p:nvSpPr>
              <p:spPr>
                <a:xfrm>
                  <a:off x="1463040" y="731520"/>
                  <a:ext cx="731520" cy="73152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2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2194560" y="731520"/>
                  <a:ext cx="731520" cy="73152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2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" name="Rectangle 3"/>
                <p:cNvSpPr/>
                <p:nvPr/>
              </p:nvSpPr>
              <p:spPr>
                <a:xfrm>
                  <a:off x="2926080" y="731520"/>
                  <a:ext cx="731520" cy="73152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" name="Rectangle 62"/>
                <p:cNvSpPr/>
                <p:nvPr/>
              </p:nvSpPr>
              <p:spPr>
                <a:xfrm>
                  <a:off x="3657600" y="731520"/>
                  <a:ext cx="731520" cy="73152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4389120" y="731520"/>
                  <a:ext cx="731520" cy="73152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000" dirty="0" smtClean="0">
                      <a:solidFill>
                        <a:schemeClr val="tx1"/>
                      </a:solidFill>
                    </a:rPr>
                    <a:t>2</a:t>
                  </a:r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" name="Rectangle 64"/>
                <p:cNvSpPr/>
                <p:nvPr/>
              </p:nvSpPr>
              <p:spPr>
                <a:xfrm>
                  <a:off x="5120640" y="731520"/>
                  <a:ext cx="731520" cy="73152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000" dirty="0" smtClean="0">
                      <a:solidFill>
                        <a:schemeClr val="tx1"/>
                      </a:solidFill>
                    </a:rPr>
                    <a:t>2</a:t>
                  </a:r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>
                  <a:off x="5852160" y="731520"/>
                  <a:ext cx="731520" cy="73152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000" dirty="0" smtClean="0">
                      <a:solidFill>
                        <a:schemeClr val="tx1"/>
                      </a:solidFill>
                    </a:rPr>
                    <a:t>4</a:t>
                  </a:r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2" name="Rectangle 41"/>
              <p:cNvSpPr/>
              <p:nvPr/>
            </p:nvSpPr>
            <p:spPr>
              <a:xfrm>
                <a:off x="1691680" y="4443976"/>
                <a:ext cx="438912" cy="43891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2130592" y="4443976"/>
                <a:ext cx="438912" cy="43891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2569504" y="4443976"/>
                <a:ext cx="438912" cy="43891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solidFill>
                      <a:schemeClr val="tx1"/>
                    </a:solidFill>
                  </a:rPr>
                  <a:t>ESC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Rectangle 3"/>
              <p:cNvSpPr/>
              <p:nvPr/>
            </p:nvSpPr>
            <p:spPr>
              <a:xfrm>
                <a:off x="3008416" y="4443976"/>
                <a:ext cx="438912" cy="43891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solidFill>
                      <a:schemeClr val="tx1"/>
                    </a:solidFill>
                  </a:rPr>
                  <a:t>2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3447328" y="4443976"/>
                <a:ext cx="438912" cy="43891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solidFill>
                      <a:schemeClr val="tx1"/>
                    </a:solidFill>
                  </a:rPr>
                  <a:t>3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3886240" y="4443976"/>
                <a:ext cx="438912" cy="43891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solidFill>
                      <a:schemeClr val="tx1"/>
                    </a:solidFill>
                  </a:rPr>
                  <a:t>2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4325152" y="4443976"/>
                <a:ext cx="438912" cy="43891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solidFill>
                      <a:schemeClr val="tx1"/>
                    </a:solidFill>
                  </a:rPr>
                  <a:t>2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4764064" y="4443976"/>
                <a:ext cx="438912" cy="43891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solidFill>
                      <a:schemeClr val="tx1"/>
                    </a:solidFill>
                  </a:rPr>
                  <a:t>4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Down Arrow 49"/>
              <p:cNvSpPr/>
              <p:nvPr/>
            </p:nvSpPr>
            <p:spPr>
              <a:xfrm>
                <a:off x="3173008" y="4818880"/>
                <a:ext cx="137160" cy="182880"/>
              </a:xfrm>
              <a:prstGeom prst="downArrow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51" name="Down Arrow 50"/>
              <p:cNvSpPr/>
              <p:nvPr/>
            </p:nvSpPr>
            <p:spPr>
              <a:xfrm>
                <a:off x="3601365" y="4818880"/>
                <a:ext cx="137160" cy="182880"/>
              </a:xfrm>
              <a:prstGeom prst="downArrow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52" name="Down Arrow 51"/>
              <p:cNvSpPr/>
              <p:nvPr/>
            </p:nvSpPr>
            <p:spPr>
              <a:xfrm>
                <a:off x="4043325" y="4818880"/>
                <a:ext cx="137160" cy="182880"/>
              </a:xfrm>
              <a:prstGeom prst="downArrow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53" name="Down Arrow 52"/>
              <p:cNvSpPr/>
              <p:nvPr/>
            </p:nvSpPr>
            <p:spPr>
              <a:xfrm>
                <a:off x="4050983" y="4361680"/>
                <a:ext cx="137160" cy="182880"/>
              </a:xfrm>
              <a:prstGeom prst="downArrow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54" name="Down Arrow 53"/>
              <p:cNvSpPr/>
              <p:nvPr/>
            </p:nvSpPr>
            <p:spPr>
              <a:xfrm>
                <a:off x="4052621" y="4361680"/>
                <a:ext cx="137160" cy="182880"/>
              </a:xfrm>
              <a:prstGeom prst="downArrow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55" name="Down Arrow 54"/>
              <p:cNvSpPr/>
              <p:nvPr/>
            </p:nvSpPr>
            <p:spPr>
              <a:xfrm>
                <a:off x="4471683" y="4361680"/>
                <a:ext cx="137160" cy="182880"/>
              </a:xfrm>
              <a:prstGeom prst="downArrow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56" name="Down Arrow 55"/>
              <p:cNvSpPr/>
              <p:nvPr/>
            </p:nvSpPr>
            <p:spPr>
              <a:xfrm>
                <a:off x="4919814" y="4361680"/>
                <a:ext cx="137160" cy="182880"/>
              </a:xfrm>
              <a:prstGeom prst="downArrow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57" name="Down Arrow 56"/>
              <p:cNvSpPr/>
              <p:nvPr/>
            </p:nvSpPr>
            <p:spPr>
              <a:xfrm>
                <a:off x="4470045" y="4818880"/>
                <a:ext cx="137160" cy="182880"/>
              </a:xfrm>
              <a:prstGeom prst="downArrow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58" name="Down Arrow 57"/>
              <p:cNvSpPr/>
              <p:nvPr/>
            </p:nvSpPr>
            <p:spPr>
              <a:xfrm>
                <a:off x="4912005" y="4818880"/>
                <a:ext cx="137160" cy="182880"/>
              </a:xfrm>
              <a:prstGeom prst="downArrow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cxnSp>
            <p:nvCxnSpPr>
              <p:cNvPr id="30" name="Straight Arrow Connector 29"/>
              <p:cNvCxnSpPr>
                <a:stCxn id="47" idx="1"/>
              </p:cNvCxnSpPr>
              <p:nvPr/>
            </p:nvCxnSpPr>
            <p:spPr>
              <a:xfrm>
                <a:off x="3886240" y="4663432"/>
                <a:ext cx="1097280" cy="0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flipH="1">
                <a:off x="2987824" y="5100298"/>
                <a:ext cx="1975104" cy="0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Group 73"/>
            <p:cNvGrpSpPr/>
            <p:nvPr/>
          </p:nvGrpSpPr>
          <p:grpSpPr>
            <a:xfrm>
              <a:off x="1835696" y="2276872"/>
              <a:ext cx="894324" cy="742751"/>
              <a:chOff x="1835696" y="2996952"/>
              <a:chExt cx="894324" cy="742751"/>
            </a:xfrm>
          </p:grpSpPr>
          <p:sp>
            <p:nvSpPr>
              <p:cNvPr id="72" name="Rectangular Callout 71"/>
              <p:cNvSpPr/>
              <p:nvPr/>
            </p:nvSpPr>
            <p:spPr>
              <a:xfrm>
                <a:off x="2081948" y="3235647"/>
                <a:ext cx="648072" cy="504056"/>
              </a:xfrm>
              <a:prstGeom prst="wedgeRectCallout">
                <a:avLst>
                  <a:gd name="adj1" fmla="val -55815"/>
                  <a:gd name="adj2" fmla="val -66435"/>
                </a:avLst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400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1835696" y="2996952"/>
                <a:ext cx="258168" cy="2715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err="1" smtClean="0"/>
                  <a:t>E</a:t>
                </a:r>
                <a:r>
                  <a:rPr lang="en-US" sz="2000" baseline="-25000" dirty="0" err="1" smtClean="0"/>
                  <a:t>i</a:t>
                </a:r>
                <a:endParaRPr lang="en-US" sz="2000" baseline="-25000" dirty="0"/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>
              <a:off x="3275856" y="2060848"/>
              <a:ext cx="792088" cy="955213"/>
              <a:chOff x="1915261" y="2830265"/>
              <a:chExt cx="792088" cy="955213"/>
            </a:xfrm>
          </p:grpSpPr>
          <p:sp>
            <p:nvSpPr>
              <p:cNvPr id="76" name="Rectangular Callout 75"/>
              <p:cNvSpPr/>
              <p:nvPr/>
            </p:nvSpPr>
            <p:spPr>
              <a:xfrm>
                <a:off x="2059277" y="3281422"/>
                <a:ext cx="648072" cy="504056"/>
              </a:xfrm>
              <a:prstGeom prst="wedgeRectCallout">
                <a:avLst>
                  <a:gd name="adj1" fmla="val -44154"/>
                  <a:gd name="adj2" fmla="val -97919"/>
                </a:avLst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40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1915261" y="2830265"/>
                <a:ext cx="275998" cy="2715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A</a:t>
                </a:r>
                <a:r>
                  <a:rPr lang="en-US" sz="2000" baseline="-25000" dirty="0" smtClean="0"/>
                  <a:t>i</a:t>
                </a:r>
                <a:endParaRPr lang="en-US" sz="2000" baseline="-25000" dirty="0"/>
              </a:p>
            </p:txBody>
          </p:sp>
        </p:grpSp>
      </p:grpSp>
      <p:sp>
        <p:nvSpPr>
          <p:cNvPr id="69" name="矩形 68"/>
          <p:cNvSpPr/>
          <p:nvPr/>
        </p:nvSpPr>
        <p:spPr>
          <a:xfrm>
            <a:off x="1907704" y="3933056"/>
            <a:ext cx="3354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smtClean="0">
                <a:solidFill>
                  <a:srgbClr val="0070C0"/>
                </a:solidFill>
              </a:rPr>
              <a:t>maximum possible run </a:t>
            </a:r>
            <a:r>
              <a:rPr lang="en-US" altLang="zh-TW" dirty="0" smtClean="0">
                <a:solidFill>
                  <a:srgbClr val="0070C0"/>
                </a:solidFill>
              </a:rPr>
              <a:t>length = 7 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Lossy</a:t>
            </a:r>
            <a:r>
              <a:rPr lang="en-US" dirty="0" smtClean="0"/>
              <a:t> Coding Result of </a:t>
            </a:r>
            <a:r>
              <a:rPr lang="en-US" altLang="zh-TW" dirty="0" smtClean="0"/>
              <a:t>Method-1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1972899"/>
          </a:xfrm>
        </p:spPr>
        <p:txBody>
          <a:bodyPr>
            <a:normAutofit/>
          </a:bodyPr>
          <a:lstStyle/>
          <a:p>
            <a:r>
              <a:rPr lang="en-US" dirty="0" smtClean="0"/>
              <a:t>Anchor: </a:t>
            </a:r>
            <a:r>
              <a:rPr lang="en-CA" dirty="0" smtClean="0"/>
              <a:t>SCM-2.0</a:t>
            </a:r>
          </a:p>
          <a:p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613" y="3140968"/>
            <a:ext cx="882588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Method 2: </a:t>
            </a:r>
            <a:r>
              <a:rPr lang="en-US" dirty="0" smtClean="0"/>
              <a:t>Allowing an escape index to be a reference index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2476955"/>
          </a:xfrm>
        </p:spPr>
        <p:txBody>
          <a:bodyPr>
            <a:normAutofit/>
          </a:bodyPr>
          <a:lstStyle/>
          <a:p>
            <a:r>
              <a:rPr lang="en-US" sz="3100" dirty="0" smtClean="0"/>
              <a:t>Propose to set the current index to </a:t>
            </a:r>
            <a:r>
              <a:rPr lang="en-US" sz="3100" dirty="0" smtClean="0"/>
              <a:t>escape index and copy the escape value of 3-component for current </a:t>
            </a:r>
            <a:r>
              <a:rPr lang="en-US" sz="3100" dirty="0" smtClean="0"/>
              <a:t>pixel</a:t>
            </a:r>
          </a:p>
          <a:p>
            <a:pPr lvl="1"/>
            <a:r>
              <a:rPr lang="en-US" dirty="0" smtClean="0"/>
              <a:t>Just add couples of lines in spec </a:t>
            </a:r>
          </a:p>
          <a:p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475656" y="4149080"/>
          <a:ext cx="6624736" cy="2133600"/>
        </p:xfrm>
        <a:graphic>
          <a:graphicData uri="http://schemas.openxmlformats.org/drawingml/2006/table">
            <a:tbl>
              <a:tblPr/>
              <a:tblGrid>
                <a:gridCol w="6624736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	} 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else {</a:t>
                      </a:r>
                      <a:endParaRPr lang="zh-TW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		palette_mode</a:t>
                      </a:r>
                      <a:r>
                        <a:rPr lang="fr-FR" sz="140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xC ][ yC ]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= COPY_ABOVE</a:t>
                      </a:r>
                      <a:endParaRPr lang="zh-TW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fr-FR" sz="140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paletteMap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fr-FR" sz="140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xC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 ][ </a:t>
                      </a:r>
                      <a:r>
                        <a:rPr lang="fr-FR" sz="140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yC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 ] = </a:t>
                      </a:r>
                      <a:r>
                        <a:rPr lang="fr-FR" sz="140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paletteMap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fr-FR" sz="140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xC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 ][ y − 1 ]</a:t>
                      </a:r>
                      <a:endParaRPr lang="zh-TW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69850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新細明體"/>
                          <a:cs typeface="Times New Roman"/>
                        </a:rPr>
                        <a:t>if (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palette_mode</a:t>
                      </a:r>
                      <a:r>
                        <a:rPr lang="fr-FR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xC ][ yC ]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=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新細明體"/>
                          <a:cs typeface="Times New Roman"/>
                        </a:rPr>
                        <a:t>=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fr-FR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ESCAPE</a:t>
                      </a:r>
                      <a:r>
                        <a:rPr lang="fr-FR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新細明體"/>
                          <a:cs typeface="Times New Roman"/>
                        </a:rPr>
                        <a:t>) {</a:t>
                      </a:r>
                      <a:endParaRPr lang="zh-TW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88900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palette_mode</a:t>
                      </a:r>
                      <a:r>
                        <a:rPr lang="fr-FR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xC ][ yC ]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= </a:t>
                      </a:r>
                      <a:r>
                        <a:rPr lang="fr-FR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ESCAPE</a:t>
                      </a:r>
                      <a:endParaRPr lang="zh-TW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88900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15975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for( cIdx = 0; cIdx &lt; 3; cIdx++ ) {</a:t>
                      </a:r>
                      <a:endParaRPr lang="zh-TW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95250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49325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paletteEscapeVal</a:t>
                      </a:r>
                      <a:r>
                        <a:rPr lang="en-CA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 cIdx </a:t>
                      </a:r>
                      <a:r>
                        <a:rPr lang="en-CA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]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xC ][ yC ] = paletteEscapeVal</a:t>
                      </a:r>
                      <a:r>
                        <a:rPr lang="en-CA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 cIdx </a:t>
                      </a:r>
                      <a:r>
                        <a:rPr lang="en-CA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]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xC ][ yC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新細明體"/>
                          <a:cs typeface="Times New Roman"/>
                        </a:rPr>
                        <a:t>-1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endParaRPr lang="zh-TW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88900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325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zh-TW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69850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新細明體"/>
                          <a:cs typeface="Times New Roman"/>
                        </a:rPr>
                        <a:t>}</a:t>
                      </a:r>
                      <a:endParaRPr lang="zh-TW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	}</a:t>
                      </a:r>
                      <a:endParaRPr lang="zh-TW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Lossy</a:t>
            </a:r>
            <a:r>
              <a:rPr lang="en-US" dirty="0" smtClean="0"/>
              <a:t> Coding Result of </a:t>
            </a:r>
            <a:r>
              <a:rPr lang="en-US" altLang="zh-TW" dirty="0" smtClean="0"/>
              <a:t>Method-2</a:t>
            </a:r>
            <a:endParaRPr 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7</a:t>
            </a:fld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4294967295"/>
          </p:nvPr>
        </p:nvSpPr>
        <p:spPr>
          <a:xfrm>
            <a:off x="457200" y="1866900"/>
            <a:ext cx="8229600" cy="2210172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r>
              <a:rPr lang="en-US" altLang="zh-TW" dirty="0" smtClean="0"/>
              <a:t>No </a:t>
            </a:r>
            <a:r>
              <a:rPr lang="en-US" altLang="zh-TW" dirty="0" smtClean="0"/>
              <a:t>BD-rate change if we only change the decoder and don’t change the encoder RDO</a:t>
            </a:r>
          </a:p>
          <a:p>
            <a:r>
              <a:rPr lang="en-US" altLang="zh-TW" dirty="0" smtClean="0"/>
              <a:t>Change the encoder </a:t>
            </a:r>
            <a:r>
              <a:rPr lang="en-US" altLang="zh-TW" dirty="0" smtClean="0"/>
              <a:t>for </a:t>
            </a:r>
            <a:r>
              <a:rPr lang="en-US" dirty="0" smtClean="0"/>
              <a:t>allowing </a:t>
            </a:r>
            <a:r>
              <a:rPr lang="en-US" dirty="0" smtClean="0"/>
              <a:t>an escape index to be a reference </a:t>
            </a:r>
            <a:r>
              <a:rPr lang="en-US" dirty="0" smtClean="0"/>
              <a:t>index in RDO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Anchor: SCM-2.0</a:t>
            </a:r>
          </a:p>
          <a:p>
            <a:pPr lvl="1"/>
            <a:r>
              <a:rPr lang="en-US" altLang="zh-TW" dirty="0" smtClean="0"/>
              <a:t>No </a:t>
            </a:r>
            <a:r>
              <a:rPr lang="en-US" altLang="zh-TW" dirty="0" smtClean="0"/>
              <a:t>significant changes</a:t>
            </a: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77072"/>
            <a:ext cx="82772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4000" dirty="0" smtClean="0"/>
              <a:t>Conclusions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620838"/>
          </a:xfrm>
        </p:spPr>
        <p:txBody>
          <a:bodyPr>
            <a:normAutofit fontScale="92500" lnSpcReduction="20000"/>
          </a:bodyPr>
          <a:lstStyle/>
          <a:p>
            <a:r>
              <a:rPr lang="en-US" altLang="zh-TW" sz="2800" dirty="0" smtClean="0"/>
              <a:t>Two methods are proposed to clarify undefined </a:t>
            </a:r>
            <a:r>
              <a:rPr lang="en-US" altLang="zh-TW" sz="2800" dirty="0" err="1" smtClean="0"/>
              <a:t>behaviour</a:t>
            </a:r>
            <a:r>
              <a:rPr lang="en-US" altLang="zh-TW" sz="2800" dirty="0" smtClean="0"/>
              <a:t> of the decoder related to referring ESCAPE in index prediction</a:t>
            </a:r>
          </a:p>
          <a:p>
            <a:r>
              <a:rPr lang="en-US" altLang="zh-TW" sz="2800" dirty="0" smtClean="0"/>
              <a:t>Method 1 prevents ESCAPE from being reference index as encoder</a:t>
            </a:r>
          </a:p>
          <a:p>
            <a:pPr lvl="1"/>
            <a:r>
              <a:rPr lang="en-US" altLang="zh-TW" sz="2200" dirty="0" smtClean="0"/>
              <a:t>Prediction mode of the pixel below ESCAPE index is derived as INDEX </a:t>
            </a:r>
            <a:r>
              <a:rPr lang="en-US" altLang="zh-TW" sz="2200" dirty="0" smtClean="0"/>
              <a:t>mode</a:t>
            </a:r>
            <a:endParaRPr lang="en-US" altLang="zh-TW" sz="2200" dirty="0" smtClean="0"/>
          </a:p>
          <a:p>
            <a:pPr lvl="1"/>
            <a:r>
              <a:rPr lang="en-US" altLang="zh-TW" sz="2200" dirty="0" smtClean="0"/>
              <a:t>Run of COPY_ABOVE mode follows ESCAPE index is limited not to include ESCAPE as a reference </a:t>
            </a:r>
            <a:r>
              <a:rPr lang="en-US" altLang="zh-TW" sz="2200" dirty="0" smtClean="0"/>
              <a:t>index</a:t>
            </a:r>
            <a:endParaRPr lang="en-US" altLang="zh-TW" sz="2200" dirty="0" smtClean="0"/>
          </a:p>
          <a:p>
            <a:pPr lvl="1"/>
            <a:r>
              <a:rPr lang="en-US" altLang="zh-TW" sz="2200" dirty="0" smtClean="0"/>
              <a:t>The Run of COPY_ABOVE mode is truncated </a:t>
            </a:r>
            <a:r>
              <a:rPr lang="en-US" altLang="zh-TW" sz="2200" dirty="0" err="1" smtClean="0"/>
              <a:t>binarized</a:t>
            </a:r>
            <a:r>
              <a:rPr lang="en-US" altLang="zh-TW" sz="2200" dirty="0" smtClean="0"/>
              <a:t> with the restriction</a:t>
            </a:r>
          </a:p>
          <a:p>
            <a:r>
              <a:rPr lang="en-US" altLang="zh-TW" sz="2800" dirty="0" smtClean="0"/>
              <a:t>Method </a:t>
            </a:r>
            <a:r>
              <a:rPr lang="en-US" altLang="zh-TW" sz="2800" dirty="0" smtClean="0"/>
              <a:t>2 allows ESCAPE being reference index for COPY_ABOVE mode as other indices</a:t>
            </a:r>
          </a:p>
          <a:p>
            <a:pPr lvl="1"/>
            <a:r>
              <a:rPr lang="en-US" altLang="zh-TW" sz="2200" dirty="0" smtClean="0"/>
              <a:t>Copy the escape values of the above escape pixel</a:t>
            </a:r>
            <a:endParaRPr lang="en-US" altLang="zh-TW" sz="1800" dirty="0" smtClean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2_MediaTek">
  <a:themeElements>
    <a:clrScheme name="Custom 7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416</TotalTime>
  <Words>530</Words>
  <Application>Microsoft Office PowerPoint</Application>
  <PresentationFormat>如螢幕大小 (4:3)</PresentationFormat>
  <Paragraphs>113</Paragraphs>
  <Slides>8</Slides>
  <Notes>2</Notes>
  <HiddenSlides>0</HiddenSlides>
  <MMClips>0</MMClips>
  <ScaleCrop>false</ScaleCrop>
  <HeadingPairs>
    <vt:vector size="4" baseType="variant">
      <vt:variant>
        <vt:lpstr>佈景主題</vt:lpstr>
      </vt:variant>
      <vt:variant>
        <vt:i4>9</vt:i4>
      </vt:variant>
      <vt:variant>
        <vt:lpstr>投影片標題</vt:lpstr>
      </vt:variant>
      <vt:variant>
        <vt:i4>8</vt:i4>
      </vt:variant>
    </vt:vector>
  </HeadingPairs>
  <TitlesOfParts>
    <vt:vector size="17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2_MediaTek</vt:lpstr>
      <vt:lpstr>CE6-related : Clarifying decoder’s ambiguous behaviour for escape index in palette mode</vt:lpstr>
      <vt:lpstr>Overview Summary</vt:lpstr>
      <vt:lpstr>Introduction – Escape Coding</vt:lpstr>
      <vt:lpstr>Method 1: Preventing ESCAPE from reference index</vt:lpstr>
      <vt:lpstr>Lossy Coding Result of Method-1</vt:lpstr>
      <vt:lpstr>Method 2: Allowing an escape index to be a reference index</vt:lpstr>
      <vt:lpstr>Lossy Coding Result of Method-2</vt:lpstr>
      <vt:lpstr>Conclusions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Peter</cp:lastModifiedBy>
  <cp:revision>111</cp:revision>
  <dcterms:created xsi:type="dcterms:W3CDTF">2014-03-11T04:25:26Z</dcterms:created>
  <dcterms:modified xsi:type="dcterms:W3CDTF">2014-10-17T12:58:55Z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407466598</vt:i4>
  </property>
  <property fmtid="{D5CDD505-2E9C-101B-9397-08002B2CF9AE}" pid="3" name="_NewReviewCycle">
    <vt:lpwstr/>
  </property>
  <property fmtid="{D5CDD505-2E9C-101B-9397-08002B2CF9AE}" pid="4" name="_EmailSubject">
    <vt:lpwstr>slide of S0115</vt:lpwstr>
  </property>
  <property fmtid="{D5CDD505-2E9C-101B-9397-08002B2CF9AE}" pid="5" name="_AuthorEmail">
    <vt:lpwstr>Peter.Chuang@mediatek.com</vt:lpwstr>
  </property>
  <property fmtid="{D5CDD505-2E9C-101B-9397-08002B2CF9AE}" pid="6" name="_AuthorEmailDisplayName">
    <vt:lpwstr>Peter Chuang (莊子德)</vt:lpwstr>
  </property>
  <property fmtid="{D5CDD505-2E9C-101B-9397-08002B2CF9AE}" pid="7" name="_PreviousAdHocReviewCycleID">
    <vt:i4>-1701226681</vt:i4>
  </property>
</Properties>
</file>