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11"/>
  </p:notesMasterIdLst>
  <p:sldIdLst>
    <p:sldId id="256" r:id="rId2"/>
    <p:sldId id="258" r:id="rId3"/>
    <p:sldId id="264" r:id="rId4"/>
    <p:sldId id="265" r:id="rId5"/>
    <p:sldId id="270" r:id="rId6"/>
    <p:sldId id="271" r:id="rId7"/>
    <p:sldId id="272" r:id="rId8"/>
    <p:sldId id="273" r:id="rId9"/>
    <p:sldId id="27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58"/>
            <p14:sldId id="264"/>
            <p14:sldId id="265"/>
            <p14:sldId id="270"/>
            <p14:sldId id="271"/>
            <p14:sldId id="272"/>
            <p14:sldId id="273"/>
            <p14:sldId id="27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10/17/2014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038600"/>
            <a:ext cx="9105900" cy="1470025"/>
          </a:xfrm>
        </p:spPr>
        <p:txBody>
          <a:bodyPr/>
          <a:lstStyle/>
          <a:p>
            <a:pPr algn="ctr"/>
            <a:r>
              <a:rPr lang="en-US" sz="2400" b="1" dirty="0"/>
              <a:t>Non-CE2: On Intra block copy</a:t>
            </a:r>
            <a:r>
              <a:rPr lang="en-CA" sz="2400" b="1" dirty="0" smtClean="0"/>
              <a:t/>
            </a:r>
            <a:br>
              <a:rPr lang="en-CA" sz="2400" b="1" dirty="0" smtClean="0"/>
            </a:br>
            <a:r>
              <a:rPr lang="en-CA" b="1" dirty="0" smtClean="0"/>
              <a:t/>
            </a:r>
            <a:br>
              <a:rPr lang="en-CA" b="1" dirty="0" smtClean="0"/>
            </a:br>
            <a:r>
              <a:rPr lang="en-CA" b="1" dirty="0" smtClean="0"/>
              <a:t>JCTVC-S0112</a:t>
            </a:r>
            <a:endParaRPr lang="en-US" b="1" dirty="0"/>
          </a:p>
        </p:txBody>
      </p:sp>
      <p:sp>
        <p:nvSpPr>
          <p:cNvPr id="3" name="Subtitle 2"/>
          <p:cNvSpPr>
            <a:spLocks noGrp="1"/>
          </p:cNvSpPr>
          <p:nvPr>
            <p:ph type="subTitle" idx="1"/>
          </p:nvPr>
        </p:nvSpPr>
        <p:spPr>
          <a:xfrm>
            <a:off x="1143000" y="5715000"/>
            <a:ext cx="7162800" cy="364390"/>
          </a:xfrm>
        </p:spPr>
        <p:txBody>
          <a:bodyPr/>
          <a:lstStyle/>
          <a:p>
            <a:pPr algn="ctr"/>
            <a:r>
              <a:rPr lang="en-US" sz="1800" u="sng" dirty="0"/>
              <a:t>Chao Pang</a:t>
            </a:r>
            <a:r>
              <a:rPr lang="en-US" sz="1800" dirty="0"/>
              <a:t>, Vadim Seregin, Marta Karczewicz</a:t>
            </a:r>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a:t>Current</a:t>
            </a:r>
            <a:r>
              <a:rPr lang="fr-FR" dirty="0"/>
              <a:t> Intra block copy (Intra BC</a:t>
            </a:r>
            <a:r>
              <a:rPr lang="fr-FR" dirty="0" smtClean="0"/>
              <a:t>)</a:t>
            </a:r>
            <a:endParaRPr lang="en-US" dirty="0"/>
          </a:p>
        </p:txBody>
      </p:sp>
      <p:sp>
        <p:nvSpPr>
          <p:cNvPr id="3" name="Content Placeholder 2"/>
          <p:cNvSpPr>
            <a:spLocks noGrp="1"/>
          </p:cNvSpPr>
          <p:nvPr>
            <p:ph idx="1"/>
          </p:nvPr>
        </p:nvSpPr>
        <p:spPr/>
        <p:txBody>
          <a:bodyPr/>
          <a:lstStyle/>
          <a:p>
            <a:pPr marL="257175" lvl="0" indent="-257175" defTabSz="685800">
              <a:buBlip>
                <a:blip r:embed="rId2"/>
              </a:buBlip>
            </a:pPr>
            <a:r>
              <a:rPr lang="en-CA" dirty="0" smtClean="0">
                <a:solidFill>
                  <a:prstClr val="black">
                    <a:lumMod val="75000"/>
                    <a:lumOff val="25000"/>
                  </a:prstClr>
                </a:solidFill>
              </a:rPr>
              <a:t>Above </a:t>
            </a:r>
            <a:r>
              <a:rPr lang="en-CA" dirty="0">
                <a:solidFill>
                  <a:prstClr val="black">
                    <a:lumMod val="75000"/>
                    <a:lumOff val="25000"/>
                  </a:prstClr>
                </a:solidFill>
              </a:rPr>
              <a:t>spatial neighbors outside the current CTU are considered unavailable in BV predictor derivation</a:t>
            </a:r>
            <a:r>
              <a:rPr lang="en-CA" dirty="0" smtClean="0">
                <a:solidFill>
                  <a:prstClr val="black">
                    <a:lumMod val="75000"/>
                    <a:lumOff val="25000"/>
                  </a:prstClr>
                </a:solidFill>
              </a:rPr>
              <a:t>.</a:t>
            </a:r>
            <a:r>
              <a:rPr lang="en-US" dirty="0">
                <a:solidFill>
                  <a:prstClr val="black">
                    <a:lumMod val="75000"/>
                    <a:lumOff val="25000"/>
                  </a:prstClr>
                </a:solidFill>
              </a:rPr>
              <a:t> </a:t>
            </a:r>
            <a:endParaRPr lang="en-US" dirty="0" smtClean="0">
              <a:solidFill>
                <a:prstClr val="black">
                  <a:lumMod val="75000"/>
                  <a:lumOff val="25000"/>
                </a:prstClr>
              </a:solidFill>
            </a:endParaRPr>
          </a:p>
          <a:p>
            <a:pPr marL="257175" lvl="0" indent="-257175" defTabSz="685800">
              <a:buBlip>
                <a:blip r:embed="rId2"/>
              </a:buBlip>
            </a:pPr>
            <a:r>
              <a:rPr lang="en-US" dirty="0" err="1" smtClean="0">
                <a:solidFill>
                  <a:prstClr val="black">
                    <a:lumMod val="75000"/>
                    <a:lumOff val="25000"/>
                  </a:prstClr>
                </a:solidFill>
              </a:rPr>
              <a:t>Deblocking</a:t>
            </a:r>
            <a:r>
              <a:rPr lang="en-US" dirty="0" smtClean="0">
                <a:solidFill>
                  <a:prstClr val="black">
                    <a:lumMod val="75000"/>
                    <a:lumOff val="25000"/>
                  </a:prstClr>
                </a:solidFill>
              </a:rPr>
              <a:t> </a:t>
            </a:r>
            <a:r>
              <a:rPr lang="en-US" dirty="0">
                <a:solidFill>
                  <a:prstClr val="black">
                    <a:lumMod val="75000"/>
                    <a:lumOff val="25000"/>
                  </a:prstClr>
                </a:solidFill>
              </a:rPr>
              <a:t>as Intra with </a:t>
            </a:r>
            <a:r>
              <a:rPr lang="en-US" dirty="0" err="1">
                <a:solidFill>
                  <a:prstClr val="black">
                    <a:lumMod val="75000"/>
                    <a:lumOff val="25000"/>
                  </a:prstClr>
                </a:solidFill>
              </a:rPr>
              <a:t>Bs</a:t>
            </a:r>
            <a:r>
              <a:rPr lang="en-US" dirty="0">
                <a:solidFill>
                  <a:prstClr val="black">
                    <a:lumMod val="75000"/>
                    <a:lumOff val="25000"/>
                  </a:prstClr>
                </a:solidFill>
              </a:rPr>
              <a:t> value set equal to 2.</a:t>
            </a:r>
          </a:p>
          <a:p>
            <a:pPr marL="257175" lvl="0" indent="-257175" defTabSz="685800">
              <a:buBlip>
                <a:blip r:embed="rId2"/>
              </a:buBlip>
            </a:pPr>
            <a:r>
              <a:rPr lang="en-US" dirty="0">
                <a:solidFill>
                  <a:prstClr val="black">
                    <a:lumMod val="75000"/>
                    <a:lumOff val="25000"/>
                  </a:prstClr>
                </a:solidFill>
              </a:rPr>
              <a:t>Use DST for 4x4 </a:t>
            </a:r>
            <a:r>
              <a:rPr lang="en-US" dirty="0" err="1">
                <a:solidFill>
                  <a:prstClr val="black">
                    <a:lumMod val="75000"/>
                    <a:lumOff val="25000"/>
                  </a:prstClr>
                </a:solidFill>
              </a:rPr>
              <a:t>luma</a:t>
            </a:r>
            <a:r>
              <a:rPr lang="en-US" dirty="0">
                <a:solidFill>
                  <a:prstClr val="black">
                    <a:lumMod val="75000"/>
                    <a:lumOff val="25000"/>
                  </a:prstClr>
                </a:solidFill>
              </a:rPr>
              <a:t> block. </a:t>
            </a:r>
          </a:p>
        </p:txBody>
      </p:sp>
      <p:pic>
        <p:nvPicPr>
          <p:cNvPr id="4" name="Picture 3"/>
          <p:cNvPicPr>
            <a:picLocks noChangeAspect="1"/>
          </p:cNvPicPr>
          <p:nvPr/>
        </p:nvPicPr>
        <p:blipFill>
          <a:blip r:embed="rId3"/>
          <a:stretch>
            <a:fillRect/>
          </a:stretch>
        </p:blipFill>
        <p:spPr>
          <a:xfrm>
            <a:off x="2980616" y="3380097"/>
            <a:ext cx="5925826" cy="2908044"/>
          </a:xfrm>
          <a:prstGeom prst="rect">
            <a:avLst/>
          </a:prstGeom>
        </p:spPr>
      </p:pic>
    </p:spTree>
    <p:extLst>
      <p:ext uri="{BB962C8B-B14F-4D97-AF65-F5344CB8AC3E}">
        <p14:creationId xmlns:p14="http://schemas.microsoft.com/office/powerpoint/2010/main" val="565793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a:t>Proposed</a:t>
            </a:r>
            <a:r>
              <a:rPr lang="fr-FR" dirty="0"/>
              <a:t> changes to Intra BC</a:t>
            </a:r>
          </a:p>
        </p:txBody>
      </p:sp>
      <p:sp>
        <p:nvSpPr>
          <p:cNvPr id="3" name="Content Placeholder 2"/>
          <p:cNvSpPr>
            <a:spLocks noGrp="1"/>
          </p:cNvSpPr>
          <p:nvPr>
            <p:ph idx="1"/>
          </p:nvPr>
        </p:nvSpPr>
        <p:spPr/>
        <p:txBody>
          <a:bodyPr/>
          <a:lstStyle/>
          <a:p>
            <a:pPr marL="257175" lvl="0" indent="-257175" defTabSz="685800">
              <a:buBlip>
                <a:blip r:embed="rId2"/>
              </a:buBlip>
            </a:pPr>
            <a:r>
              <a:rPr lang="en-CA" dirty="0" smtClean="0">
                <a:solidFill>
                  <a:prstClr val="black">
                    <a:lumMod val="75000"/>
                    <a:lumOff val="25000"/>
                  </a:prstClr>
                </a:solidFill>
              </a:rPr>
              <a:t>Improved </a:t>
            </a:r>
            <a:r>
              <a:rPr lang="en-CA" dirty="0">
                <a:solidFill>
                  <a:prstClr val="black">
                    <a:lumMod val="75000"/>
                    <a:lumOff val="25000"/>
                  </a:prstClr>
                </a:solidFill>
              </a:rPr>
              <a:t>BV prediction</a:t>
            </a:r>
          </a:p>
          <a:p>
            <a:pPr marL="628650" lvl="1" indent="-285750">
              <a:buFont typeface="Wingdings" panose="05000000000000000000" pitchFamily="2" charset="2"/>
              <a:buChar char="Ø"/>
            </a:pPr>
            <a:r>
              <a:rPr lang="en-CA" sz="1600" dirty="0"/>
              <a:t>Enable BV prediction with spatial neighbors outside the current CTU</a:t>
            </a:r>
            <a:endParaRPr lang="en-US" sz="1600" dirty="0"/>
          </a:p>
          <a:p>
            <a:pPr marL="628650" lvl="1" indent="-285750">
              <a:buFont typeface="Wingdings" panose="05000000000000000000" pitchFamily="2" charset="2"/>
              <a:buChar char="Ø"/>
            </a:pPr>
            <a:r>
              <a:rPr lang="en-US" sz="1600" dirty="0"/>
              <a:t>Share with the MV line buffer for AMVP or merge</a:t>
            </a:r>
          </a:p>
          <a:p>
            <a:pPr marL="628650" lvl="1" indent="-285750">
              <a:buFont typeface="Wingdings" panose="05000000000000000000" pitchFamily="2" charset="2"/>
              <a:buChar char="Ø"/>
            </a:pPr>
            <a:endParaRPr lang="en-US" sz="1600" dirty="0"/>
          </a:p>
          <a:p>
            <a:pPr marL="257175" lvl="0" indent="-257175" defTabSz="685800">
              <a:buBlip>
                <a:blip r:embed="rId2"/>
              </a:buBlip>
            </a:pPr>
            <a:r>
              <a:rPr lang="en-US" dirty="0">
                <a:solidFill>
                  <a:prstClr val="black">
                    <a:lumMod val="75000"/>
                    <a:lumOff val="25000"/>
                  </a:prstClr>
                </a:solidFill>
              </a:rPr>
              <a:t>Use Inter-like </a:t>
            </a:r>
            <a:r>
              <a:rPr lang="en-US" dirty="0" err="1">
                <a:solidFill>
                  <a:prstClr val="black">
                    <a:lumMod val="75000"/>
                    <a:lumOff val="25000"/>
                  </a:prstClr>
                </a:solidFill>
              </a:rPr>
              <a:t>deblocking</a:t>
            </a:r>
            <a:r>
              <a:rPr lang="en-US" dirty="0">
                <a:solidFill>
                  <a:prstClr val="black">
                    <a:lumMod val="75000"/>
                    <a:lumOff val="25000"/>
                  </a:prstClr>
                </a:solidFill>
              </a:rPr>
              <a:t> process</a:t>
            </a:r>
          </a:p>
          <a:p>
            <a:pPr marL="628650" lvl="1" indent="-285750">
              <a:buFont typeface="Wingdings" panose="05000000000000000000" pitchFamily="2" charset="2"/>
              <a:buChar char="Ø"/>
            </a:pPr>
            <a:r>
              <a:rPr lang="en-US" sz="1600" dirty="0" err="1">
                <a:solidFill>
                  <a:prstClr val="black">
                    <a:lumMod val="75000"/>
                    <a:lumOff val="25000"/>
                  </a:prstClr>
                </a:solidFill>
              </a:rPr>
              <a:t>Bs</a:t>
            </a:r>
            <a:r>
              <a:rPr lang="en-US" sz="1600" dirty="0">
                <a:solidFill>
                  <a:prstClr val="black">
                    <a:lumMod val="75000"/>
                    <a:lumOff val="25000"/>
                  </a:prstClr>
                </a:solidFill>
              </a:rPr>
              <a:t> value is set equal to 1 or 0</a:t>
            </a:r>
          </a:p>
          <a:p>
            <a:pPr marL="628650" lvl="1" indent="-285750">
              <a:buFont typeface="Wingdings" panose="05000000000000000000" pitchFamily="2" charset="2"/>
              <a:buChar char="Ø"/>
            </a:pPr>
            <a:r>
              <a:rPr lang="en-US" sz="1600" dirty="0"/>
              <a:t>Treat Intra BC block as </a:t>
            </a:r>
            <a:r>
              <a:rPr lang="en-US" sz="1600" dirty="0" err="1"/>
              <a:t>uni</a:t>
            </a:r>
            <a:r>
              <a:rPr lang="en-US" sz="1600" dirty="0"/>
              <a:t>-predicted Inter block with MV being BV and the reference picture being the current picture</a:t>
            </a:r>
            <a:endParaRPr lang="en-US" sz="1600" dirty="0">
              <a:solidFill>
                <a:prstClr val="black">
                  <a:lumMod val="75000"/>
                  <a:lumOff val="25000"/>
                </a:prstClr>
              </a:solidFill>
            </a:endParaRPr>
          </a:p>
          <a:p>
            <a:pPr marL="628650" lvl="1" indent="-285750">
              <a:buFont typeface="Wingdings" panose="05000000000000000000" pitchFamily="2" charset="2"/>
              <a:buChar char="Ø"/>
            </a:pPr>
            <a:r>
              <a:rPr lang="en-US" sz="1600" dirty="0">
                <a:solidFill>
                  <a:prstClr val="black">
                    <a:lumMod val="75000"/>
                    <a:lumOff val="25000"/>
                  </a:prstClr>
                </a:solidFill>
              </a:rPr>
              <a:t>Reuse HEVC blocking module without changes</a:t>
            </a:r>
          </a:p>
          <a:p>
            <a:pPr marL="0" lvl="0" indent="0" defTabSz="685800">
              <a:buNone/>
            </a:pPr>
            <a:endParaRPr lang="en-US" sz="1800" dirty="0">
              <a:solidFill>
                <a:prstClr val="black">
                  <a:lumMod val="75000"/>
                  <a:lumOff val="25000"/>
                </a:prstClr>
              </a:solidFill>
            </a:endParaRPr>
          </a:p>
          <a:p>
            <a:pPr marL="257175" lvl="0" indent="-257175" defTabSz="685800">
              <a:buBlip>
                <a:blip r:embed="rId2"/>
              </a:buBlip>
            </a:pPr>
            <a:r>
              <a:rPr lang="en-US" dirty="0">
                <a:solidFill>
                  <a:prstClr val="black">
                    <a:lumMod val="75000"/>
                    <a:lumOff val="25000"/>
                  </a:prstClr>
                </a:solidFill>
              </a:rPr>
              <a:t>Use DCT for Intra BC 4x4 </a:t>
            </a:r>
            <a:r>
              <a:rPr lang="en-US" dirty="0" err="1">
                <a:solidFill>
                  <a:prstClr val="black">
                    <a:lumMod val="75000"/>
                    <a:lumOff val="25000"/>
                  </a:prstClr>
                </a:solidFill>
              </a:rPr>
              <a:t>luma</a:t>
            </a:r>
            <a:r>
              <a:rPr lang="en-US" dirty="0">
                <a:solidFill>
                  <a:prstClr val="black">
                    <a:lumMod val="75000"/>
                    <a:lumOff val="25000"/>
                  </a:prstClr>
                </a:solidFill>
              </a:rPr>
              <a:t> block</a:t>
            </a:r>
          </a:p>
          <a:p>
            <a:pPr marL="600075" lvl="1" indent="-257175">
              <a:buFont typeface="Wingdings" panose="05000000000000000000" pitchFamily="2" charset="2"/>
              <a:buChar char="Ø"/>
            </a:pPr>
            <a:r>
              <a:rPr lang="en-US" sz="1600" dirty="0"/>
              <a:t>The Intra BC prediction is similar to Inter prediction</a:t>
            </a:r>
            <a:endParaRPr lang="en-US" sz="1600" dirty="0">
              <a:solidFill>
                <a:prstClr val="black">
                  <a:lumMod val="75000"/>
                  <a:lumOff val="25000"/>
                </a:prstClr>
              </a:solidFill>
            </a:endParaRPr>
          </a:p>
        </p:txBody>
      </p:sp>
    </p:spTree>
    <p:extLst>
      <p:ext uri="{BB962C8B-B14F-4D97-AF65-F5344CB8AC3E}">
        <p14:creationId xmlns:p14="http://schemas.microsoft.com/office/powerpoint/2010/main" val="2743291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Encoder </a:t>
            </a:r>
            <a:r>
              <a:rPr lang="fr-FR" dirty="0" err="1"/>
              <a:t>improvements</a:t>
            </a:r>
            <a:endParaRPr lang="fr-FR" dirty="0"/>
          </a:p>
        </p:txBody>
      </p:sp>
      <p:sp>
        <p:nvSpPr>
          <p:cNvPr id="4" name="Content Placeholder 2"/>
          <p:cNvSpPr>
            <a:spLocks noGrp="1"/>
          </p:cNvSpPr>
          <p:nvPr>
            <p:ph idx="1"/>
          </p:nvPr>
        </p:nvSpPr>
        <p:spPr>
          <a:xfrm>
            <a:off x="163513" y="904108"/>
            <a:ext cx="8712200" cy="5314950"/>
          </a:xfrm>
        </p:spPr>
        <p:txBody>
          <a:bodyPr/>
          <a:lstStyle/>
          <a:p>
            <a:pPr marL="0" indent="0">
              <a:buNone/>
            </a:pPr>
            <a:r>
              <a:rPr lang="en-CA" dirty="0">
                <a:solidFill>
                  <a:prstClr val="black">
                    <a:lumMod val="75000"/>
                    <a:lumOff val="25000"/>
                  </a:prstClr>
                </a:solidFill>
              </a:rPr>
              <a:t>To align with CE2 tests, encoder is improved as follows</a:t>
            </a:r>
            <a:r>
              <a:rPr lang="en-CA" dirty="0" smtClean="0">
                <a:solidFill>
                  <a:prstClr val="black">
                    <a:lumMod val="75000"/>
                    <a:lumOff val="25000"/>
                  </a:prstClr>
                </a:solidFill>
              </a:rPr>
              <a:t>:</a:t>
            </a:r>
          </a:p>
          <a:p>
            <a:pPr marL="0" indent="0">
              <a:buNone/>
            </a:pPr>
            <a:endParaRPr lang="en-CA" sz="1800" dirty="0">
              <a:solidFill>
                <a:prstClr val="black">
                  <a:lumMod val="75000"/>
                  <a:lumOff val="25000"/>
                </a:prstClr>
              </a:solidFill>
            </a:endParaRPr>
          </a:p>
          <a:p>
            <a:pPr marL="257175" lvl="0" indent="-257175" defTabSz="685800">
              <a:buBlip>
                <a:blip r:embed="rId2"/>
              </a:buBlip>
            </a:pPr>
            <a:r>
              <a:rPr lang="en-CA" dirty="0">
                <a:solidFill>
                  <a:schemeClr val="tx1"/>
                </a:solidFill>
              </a:rPr>
              <a:t>Method 1</a:t>
            </a:r>
          </a:p>
          <a:p>
            <a:pPr marL="628650" lvl="1" indent="-285750">
              <a:buFont typeface="Wingdings" panose="05000000000000000000" pitchFamily="2" charset="2"/>
              <a:buChar char="Ø"/>
            </a:pPr>
            <a:r>
              <a:rPr lang="en-CA" sz="1600" dirty="0"/>
              <a:t>Full RD check for 2Nx2N partition mode with BV being one of the spatial merge candidates in HEVC (merge mode is not used).</a:t>
            </a:r>
          </a:p>
          <a:p>
            <a:pPr marL="628650" lvl="1" indent="-285750">
              <a:buFont typeface="Wingdings" panose="05000000000000000000" pitchFamily="2" charset="2"/>
              <a:buChar char="Ø"/>
            </a:pPr>
            <a:r>
              <a:rPr lang="en-US" sz="1600" dirty="0"/>
              <a:t>For all the CU sizes, including 64x64 and 32x32.</a:t>
            </a:r>
          </a:p>
          <a:p>
            <a:pPr marL="628650" lvl="1" indent="-285750">
              <a:buFont typeface="Wingdings" panose="05000000000000000000" pitchFamily="2" charset="2"/>
              <a:buChar char="Ø"/>
            </a:pPr>
            <a:endParaRPr lang="en-US" sz="1600" dirty="0"/>
          </a:p>
          <a:p>
            <a:pPr marL="257175" lvl="0" indent="-257175" defTabSz="685800">
              <a:buBlip>
                <a:blip r:embed="rId2"/>
              </a:buBlip>
            </a:pPr>
            <a:r>
              <a:rPr lang="en-US" dirty="0">
                <a:solidFill>
                  <a:prstClr val="black">
                    <a:lumMod val="75000"/>
                    <a:lumOff val="25000"/>
                  </a:prstClr>
                </a:solidFill>
              </a:rPr>
              <a:t>Method 2</a:t>
            </a:r>
          </a:p>
          <a:p>
            <a:pPr marL="628650" lvl="1" indent="-285750">
              <a:buFont typeface="Wingdings" panose="05000000000000000000" pitchFamily="2" charset="2"/>
              <a:buChar char="Ø"/>
            </a:pPr>
            <a:r>
              <a:rPr lang="en-US" sz="1600" dirty="0">
                <a:solidFill>
                  <a:prstClr val="black">
                    <a:lumMod val="75000"/>
                    <a:lumOff val="25000"/>
                  </a:prstClr>
                </a:solidFill>
              </a:rPr>
              <a:t>Enable RD check for 2NxN and Nx2N partition modes for 16x16 CU. </a:t>
            </a:r>
            <a:endParaRPr lang="en-US" sz="900" dirty="0">
              <a:solidFill>
                <a:prstClr val="black">
                  <a:lumMod val="75000"/>
                  <a:lumOff val="25000"/>
                </a:prstClr>
              </a:solidFill>
            </a:endParaRPr>
          </a:p>
        </p:txBody>
      </p:sp>
    </p:spTree>
    <p:extLst>
      <p:ext uri="{BB962C8B-B14F-4D97-AF65-F5344CB8AC3E}">
        <p14:creationId xmlns:p14="http://schemas.microsoft.com/office/powerpoint/2010/main" val="3796208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818" y="0"/>
            <a:ext cx="8729663" cy="561975"/>
          </a:xfrm>
        </p:spPr>
        <p:txBody>
          <a:bodyPr/>
          <a:lstStyle/>
          <a:p>
            <a:r>
              <a:rPr lang="fr-FR" dirty="0" err="1"/>
              <a:t>Results</a:t>
            </a:r>
            <a:endParaRPr lang="en-US" dirty="0"/>
          </a:p>
        </p:txBody>
      </p:sp>
      <p:sp>
        <p:nvSpPr>
          <p:cNvPr id="4" name="Text Placeholder 3"/>
          <p:cNvSpPr txBox="1">
            <a:spLocks/>
          </p:cNvSpPr>
          <p:nvPr/>
        </p:nvSpPr>
        <p:spPr>
          <a:xfrm>
            <a:off x="230282" y="451475"/>
            <a:ext cx="8574733" cy="263149"/>
          </a:xfrm>
          <a:prstGeom prst="rect">
            <a:avLst/>
          </a:prstGeom>
        </p:spPr>
        <p:txBody>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marL="0" indent="0">
              <a:buNone/>
            </a:pPr>
            <a:r>
              <a:rPr lang="en-US" sz="1800" kern="0" dirty="0" smtClean="0"/>
              <a:t>Improved BV prediction</a:t>
            </a:r>
            <a:endParaRPr lang="en-US" sz="1800" kern="0" dirty="0"/>
          </a:p>
        </p:txBody>
      </p:sp>
      <p:sp>
        <p:nvSpPr>
          <p:cNvPr id="5" name="Text Placeholder 3"/>
          <p:cNvSpPr txBox="1">
            <a:spLocks/>
          </p:cNvSpPr>
          <p:nvPr/>
        </p:nvSpPr>
        <p:spPr>
          <a:xfrm>
            <a:off x="216795" y="3483895"/>
            <a:ext cx="8574733" cy="263149"/>
          </a:xfrm>
          <a:prstGeom prst="rect">
            <a:avLst/>
          </a:prstGeom>
        </p:spPr>
        <p:txBody>
          <a:bodyPr vert="horz" wrap="square" lIns="68580" tIns="0" rIns="68580" bIns="0" rtlCol="0" anchor="t">
            <a:spAutoFit/>
          </a:bodyPr>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lgn="l" defTabSz="685800" rtl="0" eaLnBrk="1" latinLnBrk="0" hangingPunct="1">
              <a:lnSpc>
                <a:spcPct val="95000"/>
              </a:lnSpc>
              <a:spcBef>
                <a:spcPct val="20000"/>
              </a:spcBef>
              <a:buClr>
                <a:schemeClr val="accent5"/>
              </a:buClr>
              <a:buFont typeface="Calibre Regular" pitchFamily="34" charset="0"/>
              <a:buNone/>
              <a:defRPr lang="en-US" sz="1500" b="1" kern="1200">
                <a:solidFill>
                  <a:prstClr val="black">
                    <a:lumMod val="75000"/>
                    <a:lumOff val="25000"/>
                  </a:prstClr>
                </a:solidFill>
                <a:latin typeface="Qualcomm Office Regular" pitchFamily="34" charset="0"/>
                <a:ea typeface="+mn-ea"/>
                <a:cs typeface="Arial" pitchFamily="34" charset="0"/>
              </a:defRPr>
            </a:lvl2pPr>
            <a:lvl3pPr marL="685800" indent="0" algn="l" defTabSz="685800" rtl="0" eaLnBrk="1" latinLnBrk="0" hangingPunct="1">
              <a:lnSpc>
                <a:spcPct val="95000"/>
              </a:lnSpc>
              <a:spcBef>
                <a:spcPct val="20000"/>
              </a:spcBef>
              <a:buClr>
                <a:schemeClr val="accent5"/>
              </a:buClr>
              <a:buFont typeface="Calibre Regular" pitchFamily="34" charset="0"/>
              <a:buNone/>
              <a:defRPr lang="en-US" sz="1400" b="1" kern="1200">
                <a:solidFill>
                  <a:prstClr val="black">
                    <a:lumMod val="75000"/>
                    <a:lumOff val="25000"/>
                  </a:prstClr>
                </a:solidFill>
                <a:latin typeface="Qualcomm Office Regular" pitchFamily="34" charset="0"/>
                <a:ea typeface="+mn-ea"/>
                <a:cs typeface="Arial" pitchFamily="34" charset="0"/>
              </a:defRPr>
            </a:lvl3pPr>
            <a:lvl4pPr marL="1028700" indent="0" algn="l" defTabSz="685800" rtl="0" eaLnBrk="1" latinLnBrk="0" hangingPunct="1">
              <a:lnSpc>
                <a:spcPct val="95000"/>
              </a:lnSpc>
              <a:spcBef>
                <a:spcPct val="20000"/>
              </a:spcBef>
              <a:buClr>
                <a:schemeClr val="accent5"/>
              </a:buClr>
              <a:buFont typeface="Calibre Regular" pitchFamily="34" charset="0"/>
              <a:buNone/>
              <a:defRPr lang="en-US" sz="1200" b="1" kern="1200">
                <a:solidFill>
                  <a:prstClr val="black">
                    <a:lumMod val="75000"/>
                    <a:lumOff val="25000"/>
                  </a:prstClr>
                </a:solidFill>
                <a:latin typeface="Qualcomm Office Regular" pitchFamily="34" charset="0"/>
                <a:ea typeface="+mn-ea"/>
                <a:cs typeface="Arial" pitchFamily="34" charset="0"/>
              </a:defRPr>
            </a:lvl4pPr>
            <a:lvl5pPr marL="1371600" indent="0" algn="l" defTabSz="685800" rtl="0" eaLnBrk="1" latinLnBrk="0" hangingPunct="1">
              <a:lnSpc>
                <a:spcPct val="95000"/>
              </a:lnSpc>
              <a:spcBef>
                <a:spcPct val="20000"/>
              </a:spcBef>
              <a:buClr>
                <a:schemeClr val="accent5"/>
              </a:buClr>
              <a:buFont typeface="Calibre Regular" pitchFamily="34" charset="0"/>
              <a:buNone/>
              <a:defRPr lang="en-US" sz="1200" b="1" kern="1200" baseline="0">
                <a:solidFill>
                  <a:prstClr val="black">
                    <a:lumMod val="75000"/>
                    <a:lumOff val="25000"/>
                  </a:prstClr>
                </a:solidFill>
                <a:latin typeface="Qualcomm Regular" pitchFamily="34" charset="0"/>
                <a:ea typeface="+mn-ea"/>
                <a:cs typeface="Arial" pitchFamily="34" charset="0"/>
              </a:defRPr>
            </a:lvl5pPr>
            <a:lvl6pPr marL="1714500" indent="0" algn="l" defTabSz="685800" rtl="0" eaLnBrk="1" latinLnBrk="0" hangingPunct="1">
              <a:spcBef>
                <a:spcPct val="20000"/>
              </a:spcBef>
              <a:buFont typeface="Arial" pitchFamily="34" charset="0"/>
              <a:buNone/>
              <a:defRPr sz="1200" b="1" kern="1200">
                <a:solidFill>
                  <a:schemeClr val="tx1"/>
                </a:solidFill>
                <a:latin typeface="+mn-lt"/>
                <a:ea typeface="+mn-ea"/>
                <a:cs typeface="+mn-cs"/>
              </a:defRPr>
            </a:lvl6pPr>
            <a:lvl7pPr marL="2057400" indent="0" algn="l" defTabSz="685800" rtl="0" eaLnBrk="1" latinLnBrk="0" hangingPunct="1">
              <a:spcBef>
                <a:spcPct val="20000"/>
              </a:spcBef>
              <a:buFont typeface="Arial" pitchFamily="34" charset="0"/>
              <a:buNone/>
              <a:defRPr sz="1200" b="1" kern="1200">
                <a:solidFill>
                  <a:schemeClr val="tx1"/>
                </a:solidFill>
                <a:latin typeface="+mn-lt"/>
                <a:ea typeface="+mn-ea"/>
                <a:cs typeface="+mn-cs"/>
              </a:defRPr>
            </a:lvl7pPr>
            <a:lvl8pPr marL="2400300" indent="0" algn="l" defTabSz="685800" rtl="0" eaLnBrk="1" latinLnBrk="0" hangingPunct="1">
              <a:spcBef>
                <a:spcPct val="20000"/>
              </a:spcBef>
              <a:buFont typeface="Arial" pitchFamily="34" charset="0"/>
              <a:buNone/>
              <a:defRPr sz="1200" b="1" kern="1200">
                <a:solidFill>
                  <a:schemeClr val="tx1"/>
                </a:solidFill>
                <a:latin typeface="+mn-lt"/>
                <a:ea typeface="+mn-ea"/>
                <a:cs typeface="+mn-cs"/>
              </a:defRPr>
            </a:lvl8pPr>
            <a:lvl9pPr marL="2743200" indent="0" algn="l" defTabSz="685800" rtl="0" eaLnBrk="1" latinLnBrk="0" hangingPunct="1">
              <a:spcBef>
                <a:spcPct val="20000"/>
              </a:spcBef>
              <a:buFont typeface="Arial" pitchFamily="34" charset="0"/>
              <a:buNone/>
              <a:defRPr sz="1200" b="1" kern="1200">
                <a:solidFill>
                  <a:schemeClr val="tx1"/>
                </a:solidFill>
                <a:latin typeface="+mn-lt"/>
                <a:ea typeface="+mn-ea"/>
                <a:cs typeface="+mn-cs"/>
              </a:defRPr>
            </a:lvl9pPr>
          </a:lstStyle>
          <a:p>
            <a:r>
              <a:rPr lang="en-US" sz="1800" kern="0" dirty="0">
                <a:solidFill>
                  <a:srgbClr val="333333"/>
                </a:solidFill>
                <a:latin typeface="+mn-lt"/>
                <a:cs typeface="+mn-cs"/>
              </a:rPr>
              <a:t>Improved BV prediction with encoder method 1 </a:t>
            </a:r>
            <a:r>
              <a:rPr lang="en-US" sz="1800" dirty="0" smtClean="0"/>
              <a:t>(</a:t>
            </a:r>
            <a:r>
              <a:rPr lang="en-US" sz="1800" dirty="0" smtClean="0">
                <a:solidFill>
                  <a:srgbClr val="FF0000"/>
                </a:solidFill>
              </a:rPr>
              <a:t>20% complexity increase for AI</a:t>
            </a:r>
            <a:r>
              <a:rPr lang="en-US" sz="1800" dirty="0" smtClean="0"/>
              <a:t>)</a:t>
            </a:r>
            <a:endParaRPr lang="en-US" sz="1800" dirty="0"/>
          </a:p>
        </p:txBody>
      </p:sp>
      <p:pic>
        <p:nvPicPr>
          <p:cNvPr id="6" name="Picture 5"/>
          <p:cNvPicPr>
            <a:picLocks noChangeAspect="1"/>
          </p:cNvPicPr>
          <p:nvPr/>
        </p:nvPicPr>
        <p:blipFill>
          <a:blip r:embed="rId2"/>
          <a:stretch>
            <a:fillRect/>
          </a:stretch>
        </p:blipFill>
        <p:spPr>
          <a:xfrm>
            <a:off x="243776" y="762035"/>
            <a:ext cx="8547752" cy="2674449"/>
          </a:xfrm>
          <a:prstGeom prst="rect">
            <a:avLst/>
          </a:prstGeom>
        </p:spPr>
      </p:pic>
      <p:pic>
        <p:nvPicPr>
          <p:cNvPr id="7" name="Picture 6"/>
          <p:cNvPicPr>
            <a:picLocks noChangeAspect="1"/>
          </p:cNvPicPr>
          <p:nvPr/>
        </p:nvPicPr>
        <p:blipFill>
          <a:blip r:embed="rId3"/>
          <a:stretch>
            <a:fillRect/>
          </a:stretch>
        </p:blipFill>
        <p:spPr>
          <a:xfrm>
            <a:off x="257263" y="3733800"/>
            <a:ext cx="8547752" cy="2674448"/>
          </a:xfrm>
          <a:prstGeom prst="rect">
            <a:avLst/>
          </a:prstGeom>
        </p:spPr>
      </p:pic>
    </p:spTree>
    <p:extLst>
      <p:ext uri="{BB962C8B-B14F-4D97-AF65-F5344CB8AC3E}">
        <p14:creationId xmlns:p14="http://schemas.microsoft.com/office/powerpoint/2010/main" val="3186393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818" y="-4739"/>
            <a:ext cx="8729663" cy="561975"/>
          </a:xfrm>
        </p:spPr>
        <p:txBody>
          <a:bodyPr/>
          <a:lstStyle/>
          <a:p>
            <a:r>
              <a:rPr lang="fr-FR" dirty="0" err="1"/>
              <a:t>Results</a:t>
            </a:r>
            <a:endParaRPr lang="en-US" dirty="0"/>
          </a:p>
        </p:txBody>
      </p:sp>
      <p:sp>
        <p:nvSpPr>
          <p:cNvPr id="4" name="Text Placeholder 3"/>
          <p:cNvSpPr txBox="1">
            <a:spLocks/>
          </p:cNvSpPr>
          <p:nvPr/>
        </p:nvSpPr>
        <p:spPr>
          <a:xfrm>
            <a:off x="230284" y="454321"/>
            <a:ext cx="8574733" cy="263149"/>
          </a:xfrm>
          <a:prstGeom prst="rect">
            <a:avLst/>
          </a:prstGeom>
        </p:spPr>
        <p:txBody>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marL="0" indent="0">
              <a:buNone/>
            </a:pPr>
            <a:r>
              <a:rPr lang="en-US" sz="1800" dirty="0"/>
              <a:t>Inter-like </a:t>
            </a:r>
            <a:r>
              <a:rPr lang="en-US" sz="1800" dirty="0" err="1"/>
              <a:t>deblocking</a:t>
            </a:r>
            <a:endParaRPr lang="en-US" sz="1800" dirty="0"/>
          </a:p>
        </p:txBody>
      </p:sp>
      <p:sp>
        <p:nvSpPr>
          <p:cNvPr id="5" name="Text Placeholder 3"/>
          <p:cNvSpPr txBox="1">
            <a:spLocks/>
          </p:cNvSpPr>
          <p:nvPr/>
        </p:nvSpPr>
        <p:spPr>
          <a:xfrm>
            <a:off x="243776" y="3431504"/>
            <a:ext cx="8574733" cy="263149"/>
          </a:xfrm>
          <a:prstGeom prst="rect">
            <a:avLst/>
          </a:prstGeom>
        </p:spPr>
        <p:txBody>
          <a:bodyPr vert="horz" wrap="square" lIns="68580" tIns="0" rIns="68580" bIns="0" rtlCol="0" anchor="t">
            <a:spAutoFit/>
          </a:bodyPr>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lgn="l" defTabSz="685800" rtl="0" eaLnBrk="1" latinLnBrk="0" hangingPunct="1">
              <a:lnSpc>
                <a:spcPct val="95000"/>
              </a:lnSpc>
              <a:spcBef>
                <a:spcPct val="20000"/>
              </a:spcBef>
              <a:buClr>
                <a:schemeClr val="accent5"/>
              </a:buClr>
              <a:buFont typeface="Calibre Regular" pitchFamily="34" charset="0"/>
              <a:buNone/>
              <a:defRPr lang="en-US" sz="1500" b="1" kern="1200">
                <a:solidFill>
                  <a:prstClr val="black">
                    <a:lumMod val="75000"/>
                    <a:lumOff val="25000"/>
                  </a:prstClr>
                </a:solidFill>
                <a:latin typeface="Qualcomm Office Regular" pitchFamily="34" charset="0"/>
                <a:ea typeface="+mn-ea"/>
                <a:cs typeface="Arial" pitchFamily="34" charset="0"/>
              </a:defRPr>
            </a:lvl2pPr>
            <a:lvl3pPr marL="685800" indent="0" algn="l" defTabSz="685800" rtl="0" eaLnBrk="1" latinLnBrk="0" hangingPunct="1">
              <a:lnSpc>
                <a:spcPct val="95000"/>
              </a:lnSpc>
              <a:spcBef>
                <a:spcPct val="20000"/>
              </a:spcBef>
              <a:buClr>
                <a:schemeClr val="accent5"/>
              </a:buClr>
              <a:buFont typeface="Calibre Regular" pitchFamily="34" charset="0"/>
              <a:buNone/>
              <a:defRPr lang="en-US" sz="1400" b="1" kern="1200">
                <a:solidFill>
                  <a:prstClr val="black">
                    <a:lumMod val="75000"/>
                    <a:lumOff val="25000"/>
                  </a:prstClr>
                </a:solidFill>
                <a:latin typeface="Qualcomm Office Regular" pitchFamily="34" charset="0"/>
                <a:ea typeface="+mn-ea"/>
                <a:cs typeface="Arial" pitchFamily="34" charset="0"/>
              </a:defRPr>
            </a:lvl3pPr>
            <a:lvl4pPr marL="1028700" indent="0" algn="l" defTabSz="685800" rtl="0" eaLnBrk="1" latinLnBrk="0" hangingPunct="1">
              <a:lnSpc>
                <a:spcPct val="95000"/>
              </a:lnSpc>
              <a:spcBef>
                <a:spcPct val="20000"/>
              </a:spcBef>
              <a:buClr>
                <a:schemeClr val="accent5"/>
              </a:buClr>
              <a:buFont typeface="Calibre Regular" pitchFamily="34" charset="0"/>
              <a:buNone/>
              <a:defRPr lang="en-US" sz="1200" b="1" kern="1200">
                <a:solidFill>
                  <a:prstClr val="black">
                    <a:lumMod val="75000"/>
                    <a:lumOff val="25000"/>
                  </a:prstClr>
                </a:solidFill>
                <a:latin typeface="Qualcomm Office Regular" pitchFamily="34" charset="0"/>
                <a:ea typeface="+mn-ea"/>
                <a:cs typeface="Arial" pitchFamily="34" charset="0"/>
              </a:defRPr>
            </a:lvl4pPr>
            <a:lvl5pPr marL="1371600" indent="0" algn="l" defTabSz="685800" rtl="0" eaLnBrk="1" latinLnBrk="0" hangingPunct="1">
              <a:lnSpc>
                <a:spcPct val="95000"/>
              </a:lnSpc>
              <a:spcBef>
                <a:spcPct val="20000"/>
              </a:spcBef>
              <a:buClr>
                <a:schemeClr val="accent5"/>
              </a:buClr>
              <a:buFont typeface="Calibre Regular" pitchFamily="34" charset="0"/>
              <a:buNone/>
              <a:defRPr lang="en-US" sz="1200" b="1" kern="1200" baseline="0">
                <a:solidFill>
                  <a:prstClr val="black">
                    <a:lumMod val="75000"/>
                    <a:lumOff val="25000"/>
                  </a:prstClr>
                </a:solidFill>
                <a:latin typeface="Qualcomm Regular" pitchFamily="34" charset="0"/>
                <a:ea typeface="+mn-ea"/>
                <a:cs typeface="Arial" pitchFamily="34" charset="0"/>
              </a:defRPr>
            </a:lvl5pPr>
            <a:lvl6pPr marL="1714500" indent="0" algn="l" defTabSz="685800" rtl="0" eaLnBrk="1" latinLnBrk="0" hangingPunct="1">
              <a:spcBef>
                <a:spcPct val="20000"/>
              </a:spcBef>
              <a:buFont typeface="Arial" pitchFamily="34" charset="0"/>
              <a:buNone/>
              <a:defRPr sz="1200" b="1" kern="1200">
                <a:solidFill>
                  <a:schemeClr val="tx1"/>
                </a:solidFill>
                <a:latin typeface="+mn-lt"/>
                <a:ea typeface="+mn-ea"/>
                <a:cs typeface="+mn-cs"/>
              </a:defRPr>
            </a:lvl6pPr>
            <a:lvl7pPr marL="2057400" indent="0" algn="l" defTabSz="685800" rtl="0" eaLnBrk="1" latinLnBrk="0" hangingPunct="1">
              <a:spcBef>
                <a:spcPct val="20000"/>
              </a:spcBef>
              <a:buFont typeface="Arial" pitchFamily="34" charset="0"/>
              <a:buNone/>
              <a:defRPr sz="1200" b="1" kern="1200">
                <a:solidFill>
                  <a:schemeClr val="tx1"/>
                </a:solidFill>
                <a:latin typeface="+mn-lt"/>
                <a:ea typeface="+mn-ea"/>
                <a:cs typeface="+mn-cs"/>
              </a:defRPr>
            </a:lvl7pPr>
            <a:lvl8pPr marL="2400300" indent="0" algn="l" defTabSz="685800" rtl="0" eaLnBrk="1" latinLnBrk="0" hangingPunct="1">
              <a:spcBef>
                <a:spcPct val="20000"/>
              </a:spcBef>
              <a:buFont typeface="Arial" pitchFamily="34" charset="0"/>
              <a:buNone/>
              <a:defRPr sz="1200" b="1" kern="1200">
                <a:solidFill>
                  <a:schemeClr val="tx1"/>
                </a:solidFill>
                <a:latin typeface="+mn-lt"/>
                <a:ea typeface="+mn-ea"/>
                <a:cs typeface="+mn-cs"/>
              </a:defRPr>
            </a:lvl8pPr>
            <a:lvl9pPr marL="2743200" indent="0" algn="l" defTabSz="685800" rtl="0" eaLnBrk="1" latinLnBrk="0" hangingPunct="1">
              <a:spcBef>
                <a:spcPct val="20000"/>
              </a:spcBef>
              <a:buFont typeface="Arial" pitchFamily="34" charset="0"/>
              <a:buNone/>
              <a:defRPr sz="1200" b="1" kern="1200">
                <a:solidFill>
                  <a:schemeClr val="tx1"/>
                </a:solidFill>
                <a:latin typeface="+mn-lt"/>
                <a:ea typeface="+mn-ea"/>
                <a:cs typeface="+mn-cs"/>
              </a:defRPr>
            </a:lvl9pPr>
          </a:lstStyle>
          <a:p>
            <a:r>
              <a:rPr lang="en-US" sz="1800" dirty="0">
                <a:solidFill>
                  <a:srgbClr val="333333"/>
                </a:solidFill>
                <a:latin typeface="+mn-lt"/>
                <a:cs typeface="+mn-cs"/>
              </a:rPr>
              <a:t>DCT for Intra BC4x4 </a:t>
            </a:r>
            <a:r>
              <a:rPr lang="en-US" sz="1800" dirty="0" err="1">
                <a:solidFill>
                  <a:srgbClr val="333333"/>
                </a:solidFill>
                <a:latin typeface="+mn-lt"/>
                <a:cs typeface="+mn-cs"/>
              </a:rPr>
              <a:t>luma</a:t>
            </a:r>
            <a:r>
              <a:rPr lang="en-US" sz="1800" dirty="0">
                <a:solidFill>
                  <a:srgbClr val="333333"/>
                </a:solidFill>
                <a:latin typeface="+mn-lt"/>
                <a:cs typeface="+mn-cs"/>
              </a:rPr>
              <a:t> block</a:t>
            </a:r>
          </a:p>
        </p:txBody>
      </p:sp>
      <p:pic>
        <p:nvPicPr>
          <p:cNvPr id="8" name="Picture 7"/>
          <p:cNvPicPr>
            <a:picLocks noChangeAspect="1"/>
          </p:cNvPicPr>
          <p:nvPr/>
        </p:nvPicPr>
        <p:blipFill>
          <a:blip r:embed="rId2"/>
          <a:stretch>
            <a:fillRect/>
          </a:stretch>
        </p:blipFill>
        <p:spPr>
          <a:xfrm>
            <a:off x="243776" y="757056"/>
            <a:ext cx="8547752" cy="2674448"/>
          </a:xfrm>
          <a:prstGeom prst="rect">
            <a:avLst/>
          </a:prstGeom>
        </p:spPr>
      </p:pic>
      <p:pic>
        <p:nvPicPr>
          <p:cNvPr id="9" name="Picture 8"/>
          <p:cNvPicPr>
            <a:picLocks noChangeAspect="1"/>
          </p:cNvPicPr>
          <p:nvPr/>
        </p:nvPicPr>
        <p:blipFill>
          <a:blip r:embed="rId3"/>
          <a:stretch>
            <a:fillRect/>
          </a:stretch>
        </p:blipFill>
        <p:spPr>
          <a:xfrm>
            <a:off x="243773" y="3726352"/>
            <a:ext cx="8547752" cy="2674448"/>
          </a:xfrm>
          <a:prstGeom prst="rect">
            <a:avLst/>
          </a:prstGeom>
        </p:spPr>
      </p:pic>
    </p:spTree>
    <p:extLst>
      <p:ext uri="{BB962C8B-B14F-4D97-AF65-F5344CB8AC3E}">
        <p14:creationId xmlns:p14="http://schemas.microsoft.com/office/powerpoint/2010/main" val="1818144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818" y="-4739"/>
            <a:ext cx="8729663" cy="561975"/>
          </a:xfrm>
        </p:spPr>
        <p:txBody>
          <a:bodyPr/>
          <a:lstStyle/>
          <a:p>
            <a:r>
              <a:rPr lang="fr-FR" dirty="0" err="1"/>
              <a:t>Results</a:t>
            </a:r>
            <a:endParaRPr lang="en-US" dirty="0"/>
          </a:p>
        </p:txBody>
      </p:sp>
      <p:sp>
        <p:nvSpPr>
          <p:cNvPr id="4" name="Text Placeholder 3"/>
          <p:cNvSpPr txBox="1">
            <a:spLocks/>
          </p:cNvSpPr>
          <p:nvPr/>
        </p:nvSpPr>
        <p:spPr>
          <a:xfrm>
            <a:off x="230284" y="454321"/>
            <a:ext cx="8574733" cy="263149"/>
          </a:xfrm>
          <a:prstGeom prst="rect">
            <a:avLst/>
          </a:prstGeom>
        </p:spPr>
        <p:txBody>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marL="0" indent="0">
              <a:buNone/>
            </a:pPr>
            <a:r>
              <a:rPr lang="en-US" sz="1800" dirty="0" smtClean="0"/>
              <a:t>Proposed </a:t>
            </a:r>
            <a:r>
              <a:rPr lang="en-US" sz="1800" dirty="0"/>
              <a:t>changes without encoder changes</a:t>
            </a:r>
          </a:p>
        </p:txBody>
      </p:sp>
      <p:sp>
        <p:nvSpPr>
          <p:cNvPr id="5" name="Text Placeholder 3"/>
          <p:cNvSpPr txBox="1">
            <a:spLocks/>
          </p:cNvSpPr>
          <p:nvPr/>
        </p:nvSpPr>
        <p:spPr>
          <a:xfrm>
            <a:off x="243776" y="3431504"/>
            <a:ext cx="8574733" cy="263149"/>
          </a:xfrm>
          <a:prstGeom prst="rect">
            <a:avLst/>
          </a:prstGeom>
        </p:spPr>
        <p:txBody>
          <a:bodyPr vert="horz" wrap="square" lIns="68580" tIns="0" rIns="68580" bIns="0" rtlCol="0" anchor="t">
            <a:spAutoFit/>
          </a:bodyPr>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lgn="l" defTabSz="685800" rtl="0" eaLnBrk="1" latinLnBrk="0" hangingPunct="1">
              <a:lnSpc>
                <a:spcPct val="95000"/>
              </a:lnSpc>
              <a:spcBef>
                <a:spcPct val="20000"/>
              </a:spcBef>
              <a:buClr>
                <a:schemeClr val="accent5"/>
              </a:buClr>
              <a:buFont typeface="Calibre Regular" pitchFamily="34" charset="0"/>
              <a:buNone/>
              <a:defRPr lang="en-US" sz="1500" b="1" kern="1200">
                <a:solidFill>
                  <a:prstClr val="black">
                    <a:lumMod val="75000"/>
                    <a:lumOff val="25000"/>
                  </a:prstClr>
                </a:solidFill>
                <a:latin typeface="Qualcomm Office Regular" pitchFamily="34" charset="0"/>
                <a:ea typeface="+mn-ea"/>
                <a:cs typeface="Arial" pitchFamily="34" charset="0"/>
              </a:defRPr>
            </a:lvl2pPr>
            <a:lvl3pPr marL="685800" indent="0" algn="l" defTabSz="685800" rtl="0" eaLnBrk="1" latinLnBrk="0" hangingPunct="1">
              <a:lnSpc>
                <a:spcPct val="95000"/>
              </a:lnSpc>
              <a:spcBef>
                <a:spcPct val="20000"/>
              </a:spcBef>
              <a:buClr>
                <a:schemeClr val="accent5"/>
              </a:buClr>
              <a:buFont typeface="Calibre Regular" pitchFamily="34" charset="0"/>
              <a:buNone/>
              <a:defRPr lang="en-US" sz="1400" b="1" kern="1200">
                <a:solidFill>
                  <a:prstClr val="black">
                    <a:lumMod val="75000"/>
                    <a:lumOff val="25000"/>
                  </a:prstClr>
                </a:solidFill>
                <a:latin typeface="Qualcomm Office Regular" pitchFamily="34" charset="0"/>
                <a:ea typeface="+mn-ea"/>
                <a:cs typeface="Arial" pitchFamily="34" charset="0"/>
              </a:defRPr>
            </a:lvl3pPr>
            <a:lvl4pPr marL="1028700" indent="0" algn="l" defTabSz="685800" rtl="0" eaLnBrk="1" latinLnBrk="0" hangingPunct="1">
              <a:lnSpc>
                <a:spcPct val="95000"/>
              </a:lnSpc>
              <a:spcBef>
                <a:spcPct val="20000"/>
              </a:spcBef>
              <a:buClr>
                <a:schemeClr val="accent5"/>
              </a:buClr>
              <a:buFont typeface="Calibre Regular" pitchFamily="34" charset="0"/>
              <a:buNone/>
              <a:defRPr lang="en-US" sz="1200" b="1" kern="1200">
                <a:solidFill>
                  <a:prstClr val="black">
                    <a:lumMod val="75000"/>
                    <a:lumOff val="25000"/>
                  </a:prstClr>
                </a:solidFill>
                <a:latin typeface="Qualcomm Office Regular" pitchFamily="34" charset="0"/>
                <a:ea typeface="+mn-ea"/>
                <a:cs typeface="Arial" pitchFamily="34" charset="0"/>
              </a:defRPr>
            </a:lvl4pPr>
            <a:lvl5pPr marL="1371600" indent="0" algn="l" defTabSz="685800" rtl="0" eaLnBrk="1" latinLnBrk="0" hangingPunct="1">
              <a:lnSpc>
                <a:spcPct val="95000"/>
              </a:lnSpc>
              <a:spcBef>
                <a:spcPct val="20000"/>
              </a:spcBef>
              <a:buClr>
                <a:schemeClr val="accent5"/>
              </a:buClr>
              <a:buFont typeface="Calibre Regular" pitchFamily="34" charset="0"/>
              <a:buNone/>
              <a:defRPr lang="en-US" sz="1200" b="1" kern="1200" baseline="0">
                <a:solidFill>
                  <a:prstClr val="black">
                    <a:lumMod val="75000"/>
                    <a:lumOff val="25000"/>
                  </a:prstClr>
                </a:solidFill>
                <a:latin typeface="Qualcomm Regular" pitchFamily="34" charset="0"/>
                <a:ea typeface="+mn-ea"/>
                <a:cs typeface="Arial" pitchFamily="34" charset="0"/>
              </a:defRPr>
            </a:lvl5pPr>
            <a:lvl6pPr marL="1714500" indent="0" algn="l" defTabSz="685800" rtl="0" eaLnBrk="1" latinLnBrk="0" hangingPunct="1">
              <a:spcBef>
                <a:spcPct val="20000"/>
              </a:spcBef>
              <a:buFont typeface="Arial" pitchFamily="34" charset="0"/>
              <a:buNone/>
              <a:defRPr sz="1200" b="1" kern="1200">
                <a:solidFill>
                  <a:schemeClr val="tx1"/>
                </a:solidFill>
                <a:latin typeface="+mn-lt"/>
                <a:ea typeface="+mn-ea"/>
                <a:cs typeface="+mn-cs"/>
              </a:defRPr>
            </a:lvl6pPr>
            <a:lvl7pPr marL="2057400" indent="0" algn="l" defTabSz="685800" rtl="0" eaLnBrk="1" latinLnBrk="0" hangingPunct="1">
              <a:spcBef>
                <a:spcPct val="20000"/>
              </a:spcBef>
              <a:buFont typeface="Arial" pitchFamily="34" charset="0"/>
              <a:buNone/>
              <a:defRPr sz="1200" b="1" kern="1200">
                <a:solidFill>
                  <a:schemeClr val="tx1"/>
                </a:solidFill>
                <a:latin typeface="+mn-lt"/>
                <a:ea typeface="+mn-ea"/>
                <a:cs typeface="+mn-cs"/>
              </a:defRPr>
            </a:lvl7pPr>
            <a:lvl8pPr marL="2400300" indent="0" algn="l" defTabSz="685800" rtl="0" eaLnBrk="1" latinLnBrk="0" hangingPunct="1">
              <a:spcBef>
                <a:spcPct val="20000"/>
              </a:spcBef>
              <a:buFont typeface="Arial" pitchFamily="34" charset="0"/>
              <a:buNone/>
              <a:defRPr sz="1200" b="1" kern="1200">
                <a:solidFill>
                  <a:schemeClr val="tx1"/>
                </a:solidFill>
                <a:latin typeface="+mn-lt"/>
                <a:ea typeface="+mn-ea"/>
                <a:cs typeface="+mn-cs"/>
              </a:defRPr>
            </a:lvl8pPr>
            <a:lvl9pPr marL="2743200" indent="0" algn="l" defTabSz="685800" rtl="0" eaLnBrk="1" latinLnBrk="0" hangingPunct="1">
              <a:spcBef>
                <a:spcPct val="20000"/>
              </a:spcBef>
              <a:buFont typeface="Arial" pitchFamily="34" charset="0"/>
              <a:buNone/>
              <a:defRPr sz="1200" b="1" kern="1200">
                <a:solidFill>
                  <a:schemeClr val="tx1"/>
                </a:solidFill>
                <a:latin typeface="+mn-lt"/>
                <a:ea typeface="+mn-ea"/>
                <a:cs typeface="+mn-cs"/>
              </a:defRPr>
            </a:lvl9pPr>
          </a:lstStyle>
          <a:p>
            <a:r>
              <a:rPr lang="en-US" sz="1800" dirty="0">
                <a:solidFill>
                  <a:srgbClr val="333333"/>
                </a:solidFill>
                <a:latin typeface="+mn-lt"/>
                <a:cs typeface="+mn-cs"/>
              </a:rPr>
              <a:t>Proposed changes with encoder method 1 &amp; 2 (</a:t>
            </a:r>
            <a:r>
              <a:rPr lang="en-US" sz="1800" dirty="0">
                <a:solidFill>
                  <a:srgbClr val="FF0000"/>
                </a:solidFill>
                <a:latin typeface="+mn-lt"/>
                <a:cs typeface="+mn-cs"/>
              </a:rPr>
              <a:t>20% complexity increase for AI</a:t>
            </a:r>
            <a:r>
              <a:rPr lang="en-US" sz="1800" dirty="0">
                <a:solidFill>
                  <a:srgbClr val="333333"/>
                </a:solidFill>
                <a:latin typeface="+mn-lt"/>
                <a:cs typeface="+mn-cs"/>
              </a:rPr>
              <a:t>)</a:t>
            </a:r>
          </a:p>
        </p:txBody>
      </p:sp>
      <p:pic>
        <p:nvPicPr>
          <p:cNvPr id="7" name="Picture 6"/>
          <p:cNvPicPr>
            <a:picLocks noChangeAspect="1"/>
          </p:cNvPicPr>
          <p:nvPr/>
        </p:nvPicPr>
        <p:blipFill>
          <a:blip r:embed="rId2"/>
          <a:stretch>
            <a:fillRect/>
          </a:stretch>
        </p:blipFill>
        <p:spPr>
          <a:xfrm>
            <a:off x="239077" y="768806"/>
            <a:ext cx="8557144" cy="2677387"/>
          </a:xfrm>
          <a:prstGeom prst="rect">
            <a:avLst/>
          </a:prstGeom>
        </p:spPr>
      </p:pic>
      <p:pic>
        <p:nvPicPr>
          <p:cNvPr id="10" name="Picture 9"/>
          <p:cNvPicPr>
            <a:picLocks noChangeAspect="1"/>
          </p:cNvPicPr>
          <p:nvPr/>
        </p:nvPicPr>
        <p:blipFill>
          <a:blip r:embed="rId3"/>
          <a:stretch>
            <a:fillRect/>
          </a:stretch>
        </p:blipFill>
        <p:spPr>
          <a:xfrm>
            <a:off x="252570" y="3731300"/>
            <a:ext cx="8557144" cy="2677387"/>
          </a:xfrm>
          <a:prstGeom prst="rect">
            <a:avLst/>
          </a:prstGeom>
        </p:spPr>
      </p:pic>
    </p:spTree>
    <p:extLst>
      <p:ext uri="{BB962C8B-B14F-4D97-AF65-F5344CB8AC3E}">
        <p14:creationId xmlns:p14="http://schemas.microsoft.com/office/powerpoint/2010/main" val="1556777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Conclusions</a:t>
            </a:r>
            <a:endParaRPr lang="en-US" dirty="0"/>
          </a:p>
        </p:txBody>
      </p:sp>
      <p:sp>
        <p:nvSpPr>
          <p:cNvPr id="3" name="Content Placeholder 2"/>
          <p:cNvSpPr>
            <a:spLocks noGrp="1"/>
          </p:cNvSpPr>
          <p:nvPr>
            <p:ph idx="1"/>
          </p:nvPr>
        </p:nvSpPr>
        <p:spPr/>
        <p:txBody>
          <a:bodyPr/>
          <a:lstStyle/>
          <a:p>
            <a:r>
              <a:rPr lang="en-US" dirty="0"/>
              <a:t>Proposed</a:t>
            </a:r>
            <a:r>
              <a:rPr lang="fr-FR" dirty="0"/>
              <a:t> changes to Intra BC</a:t>
            </a:r>
            <a:endParaRPr lang="en-CA" sz="1800" dirty="0">
              <a:solidFill>
                <a:prstClr val="black">
                  <a:lumMod val="75000"/>
                  <a:lumOff val="25000"/>
                </a:prstClr>
              </a:solidFill>
            </a:endParaRPr>
          </a:p>
          <a:p>
            <a:pPr marL="257175" lvl="0" indent="-257175" defTabSz="685800">
              <a:buBlip>
                <a:blip r:embed="rId2"/>
              </a:buBlip>
            </a:pPr>
            <a:r>
              <a:rPr lang="en-CA" sz="1800" dirty="0">
                <a:solidFill>
                  <a:prstClr val="black">
                    <a:lumMod val="75000"/>
                    <a:lumOff val="25000"/>
                  </a:prstClr>
                </a:solidFill>
              </a:rPr>
              <a:t>Improved BV prediction</a:t>
            </a:r>
            <a:endParaRPr lang="en-US" sz="1600" dirty="0"/>
          </a:p>
          <a:p>
            <a:pPr marL="257175" lvl="0" indent="-257175" defTabSz="685800">
              <a:buBlip>
                <a:blip r:embed="rId2"/>
              </a:buBlip>
            </a:pPr>
            <a:r>
              <a:rPr lang="en-US" sz="1800" dirty="0">
                <a:solidFill>
                  <a:prstClr val="black">
                    <a:lumMod val="75000"/>
                    <a:lumOff val="25000"/>
                  </a:prstClr>
                </a:solidFill>
              </a:rPr>
              <a:t>Use Inter-like </a:t>
            </a:r>
            <a:r>
              <a:rPr lang="en-US" sz="1800" dirty="0" err="1">
                <a:solidFill>
                  <a:prstClr val="black">
                    <a:lumMod val="75000"/>
                    <a:lumOff val="25000"/>
                  </a:prstClr>
                </a:solidFill>
              </a:rPr>
              <a:t>deblocking</a:t>
            </a:r>
            <a:r>
              <a:rPr lang="en-US" sz="1800" dirty="0">
                <a:solidFill>
                  <a:prstClr val="black">
                    <a:lumMod val="75000"/>
                    <a:lumOff val="25000"/>
                  </a:prstClr>
                </a:solidFill>
              </a:rPr>
              <a:t> process</a:t>
            </a:r>
          </a:p>
          <a:p>
            <a:pPr marL="257175" lvl="0" indent="-257175" defTabSz="685800">
              <a:buBlip>
                <a:blip r:embed="rId2"/>
              </a:buBlip>
            </a:pPr>
            <a:r>
              <a:rPr lang="en-US" sz="1800" dirty="0">
                <a:solidFill>
                  <a:prstClr val="black">
                    <a:lumMod val="75000"/>
                    <a:lumOff val="25000"/>
                  </a:prstClr>
                </a:solidFill>
              </a:rPr>
              <a:t>Use DCT for Intra BC 4x4 </a:t>
            </a:r>
            <a:r>
              <a:rPr lang="en-US" sz="1800" dirty="0" err="1">
                <a:solidFill>
                  <a:prstClr val="black">
                    <a:lumMod val="75000"/>
                    <a:lumOff val="25000"/>
                  </a:prstClr>
                </a:solidFill>
              </a:rPr>
              <a:t>luma</a:t>
            </a:r>
            <a:r>
              <a:rPr lang="en-US" sz="1800" dirty="0">
                <a:solidFill>
                  <a:prstClr val="black">
                    <a:lumMod val="75000"/>
                    <a:lumOff val="25000"/>
                  </a:prstClr>
                </a:solidFill>
              </a:rPr>
              <a:t> block</a:t>
            </a:r>
            <a:endParaRPr lang="en-US" sz="1600" dirty="0">
              <a:solidFill>
                <a:prstClr val="black">
                  <a:lumMod val="75000"/>
                  <a:lumOff val="25000"/>
                </a:prstClr>
              </a:solidFill>
            </a:endParaRPr>
          </a:p>
          <a:p>
            <a:pPr marL="600075" lvl="1" indent="-257175">
              <a:buBlip>
                <a:blip r:embed="rId2"/>
              </a:buBlip>
            </a:pPr>
            <a:endParaRPr lang="en-US" sz="900" dirty="0">
              <a:solidFill>
                <a:prstClr val="black">
                  <a:lumMod val="75000"/>
                  <a:lumOff val="25000"/>
                </a:prstClr>
              </a:solidFill>
            </a:endParaRPr>
          </a:p>
          <a:p>
            <a:r>
              <a:rPr lang="en-US" dirty="0"/>
              <a:t>Recommend</a:t>
            </a:r>
            <a:r>
              <a:rPr lang="fr-FR" dirty="0"/>
              <a:t> for adoption in SCM 2.0</a:t>
            </a:r>
          </a:p>
          <a:p>
            <a:endParaRPr lang="en-US" dirty="0"/>
          </a:p>
        </p:txBody>
      </p:sp>
    </p:spTree>
    <p:extLst>
      <p:ext uri="{BB962C8B-B14F-4D97-AF65-F5344CB8AC3E}">
        <p14:creationId xmlns:p14="http://schemas.microsoft.com/office/powerpoint/2010/main" val="1540683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038600"/>
            <a:ext cx="9105900" cy="1470025"/>
          </a:xfrm>
        </p:spPr>
        <p:txBody>
          <a:bodyPr/>
          <a:lstStyle/>
          <a:p>
            <a:pPr algn="ctr"/>
            <a:r>
              <a:rPr lang="en-US" sz="2400" b="1" dirty="0"/>
              <a:t>Non-CE2: On Intra block copy</a:t>
            </a:r>
            <a:r>
              <a:rPr lang="en-CA" sz="2400" b="1" dirty="0" smtClean="0"/>
              <a:t/>
            </a:r>
            <a:br>
              <a:rPr lang="en-CA" sz="2400" b="1" dirty="0" smtClean="0"/>
            </a:br>
            <a:r>
              <a:rPr lang="en-CA" b="1" dirty="0" smtClean="0"/>
              <a:t/>
            </a:r>
            <a:br>
              <a:rPr lang="en-CA" b="1" dirty="0" smtClean="0"/>
            </a:br>
            <a:r>
              <a:rPr lang="en-CA" b="1" dirty="0" smtClean="0"/>
              <a:t>JCTVC-S0112</a:t>
            </a:r>
            <a:endParaRPr lang="en-US" b="1" dirty="0"/>
          </a:p>
        </p:txBody>
      </p:sp>
      <p:sp>
        <p:nvSpPr>
          <p:cNvPr id="3" name="Subtitle 2"/>
          <p:cNvSpPr>
            <a:spLocks noGrp="1"/>
          </p:cNvSpPr>
          <p:nvPr>
            <p:ph type="subTitle" idx="1"/>
          </p:nvPr>
        </p:nvSpPr>
        <p:spPr>
          <a:xfrm>
            <a:off x="1143000" y="5715000"/>
            <a:ext cx="7162800" cy="364390"/>
          </a:xfrm>
        </p:spPr>
        <p:txBody>
          <a:bodyPr/>
          <a:lstStyle/>
          <a:p>
            <a:pPr algn="ctr"/>
            <a:r>
              <a:rPr lang="en-US" sz="1800" u="sng" dirty="0"/>
              <a:t>Chao Pang</a:t>
            </a:r>
            <a:r>
              <a:rPr lang="en-US" sz="1800" dirty="0"/>
              <a:t>, Vadim Seregin, Marta Karczewicz</a:t>
            </a:r>
          </a:p>
        </p:txBody>
      </p:sp>
    </p:spTree>
    <p:extLst>
      <p:ext uri="{BB962C8B-B14F-4D97-AF65-F5344CB8AC3E}">
        <p14:creationId xmlns:p14="http://schemas.microsoft.com/office/powerpoint/2010/main" val="701868547"/>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8129</TotalTime>
  <Words>297</Words>
  <Application>Microsoft Office PowerPoint</Application>
  <PresentationFormat>On-screen Show (4:3)</PresentationFormat>
  <Paragraphs>45</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Lucida Grande</vt:lpstr>
      <vt:lpstr>Qualcomm Office Regular</vt:lpstr>
      <vt:lpstr>Arial</vt:lpstr>
      <vt:lpstr>Calibri</vt:lpstr>
      <vt:lpstr>Wingdings</vt:lpstr>
      <vt:lpstr>JCTVC-D257</vt:lpstr>
      <vt:lpstr>Non-CE2: On Intra block copy  JCTVC-S0112</vt:lpstr>
      <vt:lpstr>Current Intra block copy (Intra BC)</vt:lpstr>
      <vt:lpstr>Proposed changes to Intra BC</vt:lpstr>
      <vt:lpstr>Encoder improvements</vt:lpstr>
      <vt:lpstr>Results</vt:lpstr>
      <vt:lpstr>Results</vt:lpstr>
      <vt:lpstr>Results</vt:lpstr>
      <vt:lpstr>Conclusions</vt:lpstr>
      <vt:lpstr>Non-CE2: On Intra block copy  JCTVC-S0112</vt:lpstr>
    </vt:vector>
  </TitlesOfParts>
  <Company>Qualcomm Incorporated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Pang, Chao</cp:lastModifiedBy>
  <cp:revision>613</cp:revision>
  <dcterms:created xsi:type="dcterms:W3CDTF">2011-12-07T01:29:30Z</dcterms:created>
  <dcterms:modified xsi:type="dcterms:W3CDTF">2014-10-17T09:01:24Z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861242673</vt:i4>
  </property>
  <property fmtid="{D5CDD505-2E9C-101B-9397-08002B2CF9AE}" pid="3" name="_NewReviewCycle">
    <vt:lpwstr/>
  </property>
  <property fmtid="{D5CDD505-2E9C-101B-9397-08002B2CF9AE}" pid="4" name="_EmailSubject">
    <vt:lpwstr>Intra BM simulations for forts contribution</vt:lpwstr>
  </property>
  <property fmtid="{D5CDD505-2E9C-101B-9397-08002B2CF9AE}" pid="5" name="_AuthorEmail">
    <vt:lpwstr>joels@qti.qualcomm.com</vt:lpwstr>
  </property>
  <property fmtid="{D5CDD505-2E9C-101B-9397-08002B2CF9AE}" pid="6" name="_AuthorEmailDisplayName">
    <vt:lpwstr>Sole Rojals, Joel</vt:lpwstr>
  </property>
  <property fmtid="{D5CDD505-2E9C-101B-9397-08002B2CF9AE}" pid="7" name="_PreviousAdHocReviewCycleID">
    <vt:i4>261219852</vt:i4>
  </property>
</Properties>
</file>