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6"/>
  </p:notesMasterIdLst>
  <p:handoutMasterIdLst>
    <p:handoutMasterId r:id="rId17"/>
  </p:handoutMasterIdLst>
  <p:sldIdLst>
    <p:sldId id="272" r:id="rId9"/>
    <p:sldId id="278" r:id="rId10"/>
    <p:sldId id="273" r:id="rId11"/>
    <p:sldId id="274" r:id="rId12"/>
    <p:sldId id="276" r:id="rId13"/>
    <p:sldId id="282" r:id="rId14"/>
    <p:sldId id="283" r:id="rId1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TextBox 5"/>
          <p:cNvSpPr txBox="1"/>
          <p:nvPr userDrawn="1"/>
        </p:nvSpPr>
        <p:spPr>
          <a:xfrm>
            <a:off x="7596336" y="25135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JCTVC-S0102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596336" y="25135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JCTVC-S0102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1043608" y="4214818"/>
            <a:ext cx="7272808" cy="1715717"/>
          </a:xfrm>
        </p:spPr>
        <p:txBody>
          <a:bodyPr>
            <a:normAutofit/>
          </a:bodyPr>
          <a:lstStyle/>
          <a:p>
            <a:pPr algn="ctr" fontAlgn="ctr">
              <a:spcBef>
                <a:spcPts val="600"/>
              </a:spcBef>
            </a:pPr>
            <a:r>
              <a:rPr lang="en-US" altLang="zh-TW" sz="2400" dirty="0" smtClean="0"/>
              <a:t>X. Zhang, K. Zhang, J. An, H. Huang, and S. Lei</a:t>
            </a:r>
          </a:p>
          <a:p>
            <a:pPr algn="ctr" fontAlgn="ctr">
              <a:spcBef>
                <a:spcPts val="600"/>
              </a:spcBef>
            </a:pPr>
            <a:r>
              <a:rPr lang="en-US" altLang="zh-TW" sz="2400" dirty="0" smtClean="0">
                <a:ea typeface="SimHei" pitchFamily="2" charset="-122"/>
              </a:rPr>
              <a:t>19</a:t>
            </a:r>
            <a:r>
              <a:rPr lang="en-US" altLang="zh-TW" sz="2400" baseline="30000" dirty="0" smtClean="0">
                <a:ea typeface="SimHei" pitchFamily="2" charset="-122"/>
              </a:rPr>
              <a:t>th</a:t>
            </a:r>
            <a:r>
              <a:rPr lang="en-US" altLang="zh-TW" sz="2400" dirty="0" smtClean="0">
                <a:ea typeface="SimHei" pitchFamily="2" charset="-122"/>
              </a:rPr>
              <a:t> JCT Meeting in </a:t>
            </a:r>
            <a:r>
              <a:rPr lang="en-CA" sz="2400" dirty="0" smtClean="0"/>
              <a:t>Strasbourg</a:t>
            </a:r>
            <a:endParaRPr lang="en-US" altLang="zh-TW" sz="2400" dirty="0" smtClean="0">
              <a:ea typeface="SimHei" pitchFamily="2" charset="-122"/>
            </a:endParaRPr>
          </a:p>
          <a:p>
            <a:pPr algn="ctr" fontAlgn="ctr">
              <a:spcBef>
                <a:spcPts val="600"/>
              </a:spcBef>
            </a:pPr>
            <a:r>
              <a:rPr lang="en-US" altLang="zh-TW" sz="2400" dirty="0" smtClean="0">
                <a:ea typeface="SimHei" pitchFamily="2" charset="-122"/>
              </a:rPr>
              <a:t>17 Oct. – 24 Oct., 2014</a:t>
            </a:r>
            <a:endParaRPr lang="en-US" sz="2400" dirty="0" smtClean="0">
              <a:ea typeface="SimHei" pitchFamily="2" charset="-122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827584" y="2428868"/>
            <a:ext cx="7560840" cy="2770497"/>
          </a:xfrm>
        </p:spPr>
        <p:txBody>
          <a:bodyPr>
            <a:normAutofit/>
          </a:bodyPr>
          <a:lstStyle/>
          <a:p>
            <a:pPr algn="ctr"/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Optionally </a:t>
            </a:r>
            <a:r>
              <a:rPr lang="en-US" altLang="zh-TW" dirty="0" smtClean="0"/>
              <a:t>D</a:t>
            </a:r>
            <a:r>
              <a:rPr lang="en-CA" dirty="0" err="1" smtClean="0"/>
              <a:t>isabling</a:t>
            </a:r>
            <a:r>
              <a:rPr lang="en-CA" dirty="0" smtClean="0"/>
              <a:t> the </a:t>
            </a:r>
            <a:r>
              <a:rPr lang="en-US" altLang="zh-TW" dirty="0" smtClean="0"/>
              <a:t>U</a:t>
            </a:r>
            <a:r>
              <a:rPr lang="en-CA" dirty="0" smtClean="0"/>
              <a:t>sage of </a:t>
            </a:r>
            <a:r>
              <a:rPr lang="en-US" altLang="zh-TW" dirty="0" smtClean="0"/>
              <a:t>I</a:t>
            </a:r>
            <a:r>
              <a:rPr lang="en-CA" dirty="0" err="1" smtClean="0"/>
              <a:t>ntra</a:t>
            </a:r>
            <a:r>
              <a:rPr lang="en-CA" dirty="0" smtClean="0"/>
              <a:t> </a:t>
            </a:r>
            <a:r>
              <a:rPr lang="en-US" altLang="zh-TW" dirty="0" smtClean="0"/>
              <a:t>B</a:t>
            </a:r>
            <a:r>
              <a:rPr lang="en-CA" dirty="0" err="1" smtClean="0"/>
              <a:t>oundary</a:t>
            </a:r>
            <a:r>
              <a:rPr lang="en-CA" dirty="0" smtClean="0"/>
              <a:t> </a:t>
            </a:r>
            <a:r>
              <a:rPr lang="en-US" altLang="zh-TW" dirty="0" smtClean="0"/>
              <a:t>F</a:t>
            </a:r>
            <a:r>
              <a:rPr lang="en-CA" dirty="0" err="1" smtClean="0"/>
              <a:t>ilters</a:t>
            </a:r>
            <a:r>
              <a:rPr lang="en-CA" dirty="0" smtClean="0"/>
              <a:t> 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366814" y="2295516"/>
            <a:ext cx="6858048" cy="27704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JCTVC-S</a:t>
            </a:r>
            <a:r>
              <a:rPr kumimoji="0" lang="en-US" altLang="zh-TW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0102</a:t>
            </a: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96752"/>
            <a:ext cx="8280920" cy="428948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Problem</a:t>
            </a:r>
          </a:p>
          <a:p>
            <a:pPr lvl="1"/>
            <a:r>
              <a:rPr lang="en-US" altLang="zh-TW" sz="2000" dirty="0" smtClean="0"/>
              <a:t>Intra-prediction boundary filtering (IBF), applied on the 1</a:t>
            </a:r>
            <a:r>
              <a:rPr lang="en-US" altLang="zh-TW" sz="2000" baseline="30000" dirty="0" smtClean="0"/>
              <a:t>st</a:t>
            </a:r>
            <a:r>
              <a:rPr lang="en-US" altLang="zh-TW" sz="2000" dirty="0" smtClean="0"/>
              <a:t> component, reduces the prediction efficiency for screen content with sharp edges.</a:t>
            </a:r>
          </a:p>
          <a:p>
            <a:r>
              <a:rPr lang="en-CA" sz="2000" dirty="0" smtClean="0"/>
              <a:t>Propose</a:t>
            </a:r>
          </a:p>
          <a:p>
            <a:pPr lvl="1"/>
            <a:r>
              <a:rPr lang="en-CA" sz="2000" dirty="0" smtClean="0"/>
              <a:t>SPS-level and slice-level control for the usage of all IBF</a:t>
            </a:r>
          </a:p>
          <a:p>
            <a:r>
              <a:rPr lang="en-CA" sz="2000" dirty="0" smtClean="0"/>
              <a:t>Results (with encoder slice-level on/off control), </a:t>
            </a:r>
            <a:r>
              <a:rPr lang="en-CA" sz="2000" dirty="0" err="1" smtClean="0"/>
              <a:t>Lossy</a:t>
            </a:r>
            <a:endParaRPr lang="en-CA" sz="20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400772"/>
            <a:ext cx="83820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267461"/>
            <a:ext cx="8147248" cy="51138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TW" sz="2000" dirty="0" smtClean="0"/>
              <a:t>Intra-</a:t>
            </a:r>
            <a:r>
              <a:rPr lang="en-US" altLang="zh-TW" sz="2000" dirty="0" err="1" smtClean="0"/>
              <a:t>pred</a:t>
            </a:r>
            <a:r>
              <a:rPr lang="en-US" altLang="zh-TW" sz="2000" dirty="0" smtClean="0"/>
              <a:t> Boundary Filtering (IBF), on the 1-st component</a:t>
            </a:r>
          </a:p>
          <a:p>
            <a:r>
              <a:rPr lang="en-US" altLang="zh-TW" sz="2000" dirty="0" smtClean="0"/>
              <a:t>Intra DC boundary filters</a:t>
            </a:r>
          </a:p>
          <a:p>
            <a:pPr lvl="1"/>
            <a:r>
              <a:rPr lang="en-US" altLang="zh-TW" sz="2000" dirty="0" smtClean="0"/>
              <a:t>Always enabled, no disabling mechanism</a:t>
            </a:r>
          </a:p>
          <a:p>
            <a:endParaRPr lang="en-US" altLang="zh-TW" sz="2000" dirty="0" smtClean="0"/>
          </a:p>
          <a:p>
            <a:endParaRPr lang="en-US" altLang="zh-TW" sz="2000" dirty="0" smtClean="0"/>
          </a:p>
          <a:p>
            <a:endParaRPr lang="en-US" altLang="zh-TW" sz="2000" dirty="0" smtClean="0"/>
          </a:p>
          <a:p>
            <a:pPr>
              <a:buNone/>
            </a:pPr>
            <a:endParaRPr lang="en-US" altLang="zh-TW" sz="2000" dirty="0" smtClean="0"/>
          </a:p>
          <a:p>
            <a:pPr>
              <a:buNone/>
            </a:pPr>
            <a:endParaRPr lang="en-US" altLang="zh-TW" sz="2000" dirty="0" smtClean="0"/>
          </a:p>
          <a:p>
            <a:pPr>
              <a:buNone/>
            </a:pPr>
            <a:endParaRPr lang="en-US" altLang="zh-TW" sz="2000" dirty="0" smtClean="0"/>
          </a:p>
          <a:p>
            <a:r>
              <a:rPr lang="en-US" altLang="zh-TW" sz="2000" dirty="0" smtClean="0"/>
              <a:t>Intra </a:t>
            </a:r>
            <a:r>
              <a:rPr lang="en-US" altLang="zh-TW" sz="2000" dirty="0" err="1" smtClean="0"/>
              <a:t>Hor</a:t>
            </a:r>
            <a:r>
              <a:rPr lang="en-US" altLang="zh-TW" sz="2000" dirty="0" smtClean="0"/>
              <a:t>/</a:t>
            </a:r>
            <a:r>
              <a:rPr lang="en-US" altLang="zh-TW" sz="2000" dirty="0" err="1" smtClean="0"/>
              <a:t>Ver</a:t>
            </a:r>
            <a:r>
              <a:rPr lang="en-US" altLang="zh-TW" sz="2000" dirty="0" smtClean="0"/>
              <a:t> gradient filters</a:t>
            </a:r>
          </a:p>
          <a:p>
            <a:pPr lvl="1"/>
            <a:r>
              <a:rPr lang="en-US" altLang="zh-TW" sz="2000" dirty="0" smtClean="0"/>
              <a:t>Disabled only if</a:t>
            </a:r>
          </a:p>
          <a:p>
            <a:pPr lvl="1">
              <a:buNone/>
            </a:pPr>
            <a:r>
              <a:rPr lang="en-US" sz="2000" dirty="0" smtClean="0"/>
              <a:t>	(</a:t>
            </a:r>
            <a:r>
              <a:rPr lang="en-US" sz="2000" dirty="0" err="1" smtClean="0"/>
              <a:t>implicit_rdpcm_enabled_flag</a:t>
            </a:r>
            <a:r>
              <a:rPr lang="en-US" sz="2000" dirty="0" smtClean="0"/>
              <a:t> &amp;&amp; </a:t>
            </a:r>
            <a:r>
              <a:rPr lang="en-US" sz="2000" dirty="0" err="1" smtClean="0"/>
              <a:t>cu_transquant_bypass_flag</a:t>
            </a:r>
            <a:r>
              <a:rPr lang="en-US" sz="2000" dirty="0" smtClean="0"/>
              <a:t>)</a:t>
            </a:r>
            <a:endParaRPr lang="en-US" altLang="zh-TW" sz="2000" dirty="0" smtClean="0"/>
          </a:p>
          <a:p>
            <a:pPr lvl="1"/>
            <a:r>
              <a:rPr lang="en-US" altLang="zh-TW" sz="2000" dirty="0" smtClean="0"/>
              <a:t>No disabling mechanism under current </a:t>
            </a:r>
            <a:r>
              <a:rPr lang="en-US" altLang="zh-TW" sz="2000" dirty="0" err="1" smtClean="0"/>
              <a:t>lossy</a:t>
            </a:r>
            <a:r>
              <a:rPr lang="en-US" altLang="zh-TW" sz="2000" dirty="0" smtClean="0"/>
              <a:t> conditions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0338" y="2301698"/>
            <a:ext cx="3745718" cy="1919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7976" y="3574453"/>
            <a:ext cx="1818440" cy="172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659161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CE9 A.1: Proposed Modifications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1744" y="1744133"/>
            <a:ext cx="7958688" cy="420336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SPS and slice level flags, to allow </a:t>
            </a:r>
            <a:r>
              <a:rPr lang="en-US" sz="2000" b="1" dirty="0" smtClean="0"/>
              <a:t>disabling all IBF </a:t>
            </a:r>
            <a:r>
              <a:rPr lang="en-US" sz="2000" dirty="0" smtClean="0"/>
              <a:t>(DC and </a:t>
            </a:r>
            <a:r>
              <a:rPr lang="en-US" sz="2000" dirty="0" err="1" smtClean="0"/>
              <a:t>hor</a:t>
            </a:r>
            <a:r>
              <a:rPr lang="en-US" sz="2000" dirty="0" smtClean="0"/>
              <a:t>/</a:t>
            </a:r>
            <a:r>
              <a:rPr lang="en-US" sz="2000" dirty="0" err="1" smtClean="0"/>
              <a:t>ver</a:t>
            </a:r>
            <a:r>
              <a:rPr lang="en-US" sz="2000" dirty="0" smtClean="0"/>
              <a:t>) for </a:t>
            </a:r>
            <a:br>
              <a:rPr lang="en-US" sz="2000" dirty="0" smtClean="0"/>
            </a:br>
            <a:r>
              <a:rPr lang="en-US" sz="2000" dirty="0" smtClean="0"/>
              <a:t>the 1-st component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27584" y="2722240"/>
          <a:ext cx="7453948" cy="1066800"/>
        </p:xfrm>
        <a:graphic>
          <a:graphicData uri="http://schemas.openxmlformats.org/drawingml/2006/table">
            <a:tbl>
              <a:tblPr/>
              <a:tblGrid>
                <a:gridCol w="6503830"/>
                <a:gridCol w="950118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0" dirty="0" err="1">
                          <a:latin typeface="Times New Roman"/>
                          <a:ea typeface="Malgun Gothic"/>
                          <a:cs typeface="Times New Roman"/>
                        </a:rPr>
                        <a:t>seq_parameter_set_rbsp</a:t>
                      </a:r>
                      <a:r>
                        <a:rPr lang="en-GB" sz="1400" b="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en-US" sz="1400" b="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latin typeface="Times New Roman"/>
                          <a:ea typeface="Malgun Gothic"/>
                          <a:cs typeface="Times New Roman"/>
                        </a:rPr>
                        <a:t>….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400" b="1" dirty="0" err="1">
                          <a:latin typeface="Times New Roman"/>
                          <a:ea typeface="Malgun Gothic"/>
                          <a:cs typeface="Times New Roman"/>
                        </a:rPr>
                        <a:t>cross_component_prediction_enabled_flag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400" b="1" dirty="0" err="1">
                          <a:latin typeface="Times New Roman"/>
                          <a:ea typeface="Malgun Gothic"/>
                          <a:cs typeface="Times New Roman"/>
                        </a:rPr>
                        <a:t>chroma_qp_adjustment_enabled_flag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Times New Roman"/>
                        </a:rPr>
                        <a:t>	   </a:t>
                      </a:r>
                      <a:r>
                        <a:rPr lang="en-GB" sz="1400" b="1" dirty="0" err="1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Times New Roman"/>
                        </a:rPr>
                        <a:t>intra_boundary_filter_pic_disable_flag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827584" y="4232486"/>
          <a:ext cx="7500990" cy="1428762"/>
        </p:xfrm>
        <a:graphic>
          <a:graphicData uri="http://schemas.openxmlformats.org/drawingml/2006/table">
            <a:tbl>
              <a:tblPr/>
              <a:tblGrid>
                <a:gridCol w="6533280"/>
                <a:gridCol w="967710"/>
              </a:tblGrid>
              <a:tr h="238127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 err="1">
                          <a:latin typeface="Times New Roman"/>
                          <a:ea typeface="PMingLiU"/>
                          <a:cs typeface="Times New Roman"/>
                        </a:rPr>
                        <a:t>slice_segment_header</a:t>
                      </a:r>
                      <a:r>
                        <a:rPr lang="en-GB" sz="1400" dirty="0">
                          <a:latin typeface="Times New Roman"/>
                          <a:ea typeface="PMingLiU"/>
                          <a:cs typeface="Times New Roman"/>
                        </a:rPr>
                        <a:t>( ) ( ) {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 b="0" dirty="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800" b="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7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PMingLiU"/>
                          <a:cs typeface="Times New Roman"/>
                        </a:rPr>
                        <a:t>…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7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PMingLiU"/>
                          <a:cs typeface="Times New Roman"/>
                        </a:rPr>
                        <a:t>     if( chroma_qp_adjustment_enabled_flag )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7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b="1">
                          <a:latin typeface="Times New Roman"/>
                          <a:ea typeface="PMingLiU"/>
                          <a:cs typeface="Times New Roman"/>
                        </a:rPr>
                        <a:t>       slice_chroma_qp_adjustment_enabled_flag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7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     if(!</a:t>
                      </a:r>
                      <a:r>
                        <a:rPr lang="en-US" sz="1400" dirty="0" err="1">
                          <a:latin typeface="Times New Roman"/>
                          <a:ea typeface="PMingLiU"/>
                          <a:cs typeface="Times New Roman"/>
                        </a:rPr>
                        <a:t>intra_boundary_filter_pic_disable_flag</a:t>
                      </a: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)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7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Times New Roman"/>
                        </a:rPr>
                        <a:t>       intra_boundary_filter_slice_disable_flag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CE9 A.1: Experimental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552" y="1338305"/>
            <a:ext cx="8390166" cy="4948215"/>
          </a:xfrm>
        </p:spPr>
        <p:txBody>
          <a:bodyPr>
            <a:normAutofit/>
          </a:bodyPr>
          <a:lstStyle/>
          <a:p>
            <a:r>
              <a:rPr lang="en-US" altLang="zh-TW" sz="2000" dirty="0" smtClean="0"/>
              <a:t>Test 1: Always disable IBF in SPS (slice-level </a:t>
            </a:r>
            <a:r>
              <a:rPr lang="en-US" altLang="zh-TW" sz="2000" dirty="0" err="1" smtClean="0"/>
              <a:t>Disable_flags</a:t>
            </a:r>
            <a:r>
              <a:rPr lang="en-US" altLang="zh-TW" sz="2000" dirty="0" smtClean="0"/>
              <a:t> ALL ON)</a:t>
            </a:r>
          </a:p>
          <a:p>
            <a:r>
              <a:rPr lang="en-US" altLang="zh-TW" sz="2000" dirty="0" smtClean="0"/>
              <a:t>Test 2:</a:t>
            </a:r>
            <a:r>
              <a:rPr lang="zh-TW" altLang="en-US" sz="2000" dirty="0" smtClean="0"/>
              <a:t> </a:t>
            </a:r>
            <a:r>
              <a:rPr lang="en-US" altLang="zh-TW" sz="2000" dirty="0" smtClean="0"/>
              <a:t>Encoder-side slice-level on/off control </a:t>
            </a:r>
          </a:p>
          <a:p>
            <a:pPr lvl="1"/>
            <a:r>
              <a:rPr lang="en-US" sz="2000" dirty="0" smtClean="0"/>
              <a:t>For the 2-nd and 3-rd components</a:t>
            </a:r>
          </a:p>
          <a:p>
            <a:pPr lvl="2"/>
            <a:r>
              <a:rPr lang="en-US" dirty="0" smtClean="0"/>
              <a:t>The sharp </a:t>
            </a:r>
            <a:r>
              <a:rPr lang="en-US" dirty="0" smtClean="0"/>
              <a:t>edge </a:t>
            </a:r>
            <a:r>
              <a:rPr lang="en-US" dirty="0" smtClean="0"/>
              <a:t>detection: Check whether there are neighboring pixels with larger than 1&lt;&lt;(bit_depth-2) </a:t>
            </a:r>
            <a:r>
              <a:rPr lang="en-US" dirty="0" smtClean="0"/>
              <a:t>differences on its </a:t>
            </a:r>
            <a:r>
              <a:rPr lang="en-US" dirty="0" smtClean="0"/>
              <a:t>row and left column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The arbitrary </a:t>
            </a:r>
            <a:r>
              <a:rPr lang="en-US" dirty="0" smtClean="0"/>
              <a:t>edge </a:t>
            </a:r>
            <a:r>
              <a:rPr lang="en-US" dirty="0" smtClean="0"/>
              <a:t>detection: Check whether there are neighboring pixels </a:t>
            </a:r>
            <a:r>
              <a:rPr lang="en-US" dirty="0" smtClean="0"/>
              <a:t>with </a:t>
            </a:r>
            <a:r>
              <a:rPr lang="en-US" dirty="0" smtClean="0"/>
              <a:t>differences on its </a:t>
            </a:r>
            <a:r>
              <a:rPr lang="en-US" dirty="0" smtClean="0"/>
              <a:t>first row and left column.</a:t>
            </a:r>
            <a:endParaRPr lang="en-US" dirty="0" smtClean="0"/>
          </a:p>
          <a:p>
            <a:pPr lvl="2"/>
            <a:r>
              <a:rPr lang="en-US" dirty="0" smtClean="0"/>
              <a:t>Count the number of 16x16 </a:t>
            </a:r>
            <a:r>
              <a:rPr lang="en-US" dirty="0" err="1" smtClean="0"/>
              <a:t>Chroma</a:t>
            </a:r>
            <a:r>
              <a:rPr lang="en-US" dirty="0" smtClean="0"/>
              <a:t> blocks “with sharp edges” </a:t>
            </a:r>
          </a:p>
          <a:p>
            <a:pPr lvl="2"/>
            <a:r>
              <a:rPr lang="en-US" dirty="0" smtClean="0"/>
              <a:t>Count the number of 16x16 </a:t>
            </a:r>
            <a:r>
              <a:rPr lang="en-US" dirty="0" err="1" smtClean="0"/>
              <a:t>Chroma</a:t>
            </a:r>
            <a:r>
              <a:rPr lang="en-US" dirty="0" smtClean="0"/>
              <a:t> blocks </a:t>
            </a:r>
            <a:r>
              <a:rPr lang="en-US" dirty="0" smtClean="0"/>
              <a:t> “</a:t>
            </a:r>
            <a:r>
              <a:rPr lang="en-US" dirty="0" smtClean="0"/>
              <a:t>with arbitrary edges”</a:t>
            </a:r>
            <a:endParaRPr lang="en-US" dirty="0" smtClean="0"/>
          </a:p>
          <a:p>
            <a:pPr lvl="1"/>
            <a:r>
              <a:rPr lang="en-US" sz="2000" dirty="0" smtClean="0"/>
              <a:t>If more than 1/9 of the </a:t>
            </a:r>
            <a:r>
              <a:rPr lang="en-US" sz="2000" dirty="0" smtClean="0"/>
              <a:t>“</a:t>
            </a:r>
            <a:r>
              <a:rPr lang="en-US" sz="2000" dirty="0" smtClean="0"/>
              <a:t>arbitrary-edge blocks” </a:t>
            </a:r>
            <a:r>
              <a:rPr lang="en-US" sz="2000" dirty="0" smtClean="0"/>
              <a:t>are “sharp-edge blocks”</a:t>
            </a:r>
          </a:p>
          <a:p>
            <a:pPr lvl="2"/>
            <a:r>
              <a:rPr lang="en-US" dirty="0" smtClean="0"/>
              <a:t>IBFs on the 1-st component are disabled.</a:t>
            </a:r>
            <a:r>
              <a:rPr lang="en-US" altLang="zh-TW" dirty="0" smtClean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56151" y="5872843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34535"/>
          </a:xfrm>
        </p:spPr>
        <p:txBody>
          <a:bodyPr>
            <a:normAutofit/>
          </a:bodyPr>
          <a:lstStyle/>
          <a:p>
            <a:r>
              <a:rPr lang="en-US" dirty="0" smtClean="0"/>
              <a:t>CE9 A.1: Experimental Results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726726" y="5786454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238" y="1149474"/>
            <a:ext cx="83915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832820"/>
            <a:ext cx="83820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91274" y="1115452"/>
            <a:ext cx="221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Test 1, IBF always OFF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91274" y="3789040"/>
            <a:ext cx="2293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Test 2, enc slice-on/off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3 (combine A.1 and A.2)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412776"/>
            <a:ext cx="8568952" cy="420336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SPS and slice </a:t>
            </a:r>
            <a:r>
              <a:rPr lang="en-US" sz="2000" dirty="0" err="1" smtClean="0"/>
              <a:t>leve</a:t>
            </a:r>
            <a:r>
              <a:rPr lang="en-US" sz="2000" dirty="0" smtClean="0"/>
              <a:t> flags, to </a:t>
            </a:r>
            <a:r>
              <a:rPr lang="en-US" sz="2000" b="1" dirty="0" smtClean="0"/>
              <a:t>disable / enable ALL IBF, on ALL components</a:t>
            </a:r>
          </a:p>
          <a:p>
            <a:pPr lvl="1"/>
            <a:r>
              <a:rPr lang="en-US" sz="2000" dirty="0" smtClean="0"/>
              <a:t>Encoder on/off decision based on number of “sharp-edge blocks”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Higher gains than CE9 A.1 and </a:t>
            </a:r>
            <a:r>
              <a:rPr lang="en-US" sz="2000" dirty="0" smtClean="0"/>
              <a:t>A.2</a:t>
            </a:r>
            <a:endParaRPr lang="en-US" sz="2000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92077"/>
            <a:ext cx="83820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1365</TotalTime>
  <Words>352</Words>
  <Application>Microsoft Office PowerPoint</Application>
  <PresentationFormat>On-screen Show (4:3)</PresentationFormat>
  <Paragraphs>76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 Optionally Disabling the Usage of Intra Boundary Filters </vt:lpstr>
      <vt:lpstr>Overview</vt:lpstr>
      <vt:lpstr>Background</vt:lpstr>
      <vt:lpstr>CE9 A.1: Proposed Modifications</vt:lpstr>
      <vt:lpstr>CE9 A.1: Experimental Results</vt:lpstr>
      <vt:lpstr>CE9 A.1: Experimental Results</vt:lpstr>
      <vt:lpstr>Test 3 (combine A.1 and A.2)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MTK05942 - Xianguo Zhang (张贤国)</cp:lastModifiedBy>
  <cp:revision>181</cp:revision>
  <dcterms:created xsi:type="dcterms:W3CDTF">2014-03-11T04:25:26Z</dcterms:created>
  <dcterms:modified xsi:type="dcterms:W3CDTF">2014-10-15T02:44:38Z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-305776078</vt:i4>
  </property>
  <property fmtid="{D5CDD505-2E9C-101B-9397-08002B2CF9AE}" pid="3" name="_NewReviewCycle">
    <vt:lpwstr/>
  </property>
  <property fmtid="{D5CDD505-2E9C-101B-9397-08002B2CF9AE}" pid="4" name="_EmailSubject">
    <vt:lpwstr>Updated proposal and PPT</vt:lpwstr>
  </property>
  <property fmtid="{D5CDD505-2E9C-101B-9397-08002B2CF9AE}" pid="5" name="_AuthorEmail">
    <vt:lpwstr>Xianguo.Zhang@mediatek.com</vt:lpwstr>
  </property>
  <property fmtid="{D5CDD505-2E9C-101B-9397-08002B2CF9AE}" pid="6" name="_AuthorEmailDisplayName">
    <vt:lpwstr>Xianguo Zhang (张贤国)</vt:lpwstr>
  </property>
  <property fmtid="{D5CDD505-2E9C-101B-9397-08002B2CF9AE}" pid="7" name="_PreviousAdHocReviewCycleID">
    <vt:i4>-1311274417</vt:i4>
  </property>
</Properties>
</file>