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6" r:id="rId6"/>
    <p:sldMasterId id="2147483739" r:id="rId7"/>
    <p:sldMasterId id="2147483752" r:id="rId8"/>
  </p:sldMasterIdLst>
  <p:notesMasterIdLst>
    <p:notesMasterId r:id="rId17"/>
  </p:notesMasterIdLst>
  <p:handoutMasterIdLst>
    <p:handoutMasterId r:id="rId18"/>
  </p:handoutMasterIdLst>
  <p:sldIdLst>
    <p:sldId id="272" r:id="rId9"/>
    <p:sldId id="279" r:id="rId10"/>
    <p:sldId id="273" r:id="rId11"/>
    <p:sldId id="276" r:id="rId12"/>
    <p:sldId id="281" r:id="rId13"/>
    <p:sldId id="277" r:id="rId14"/>
    <p:sldId id="283" r:id="rId15"/>
    <p:sldId id="282" r:id="rId16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5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9CC2A-CD3F-4BEC-9FC6-720DE53A1EC0}" type="datetimeFigureOut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5CC2D-AB4E-463B-B5D8-284C94EE19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0A7F2-352B-465D-A626-4CFD4F9921EA}" type="datetimeFigureOut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FF867-5013-4724-9852-CBE4FC2DAEA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780A71EF-C16F-4F70-B8E5-09AECD6F853A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2859A571-EA56-4605-B452-E0217566CD04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E8-89AD-49A5-A7DC-43EBAD9DDB71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DCBE830-67E0-41E1-9F7C-ADB91374D009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6BE683C-EFD2-4074-AAC5-7DA3DB92449E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2300D3-29B0-4F19-9067-A05602A2E2B1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D63CF2-02F8-4D9F-9CA9-04FD14BF9064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FE7C721-A938-4AF1-A80B-6639366CA36B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4F2F7C-2C5A-4DBC-AEEA-C9B6A849F82D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3C7409F-DACC-4F44-ACDC-A9E157341EF3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28B99F-22DD-4F1A-81F8-B13A64C45318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D876883-DCD7-42F9-90A3-38A5F436FDE0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6A7EFD-0C02-4099-8B2B-4F9B62EC2E96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715B196-64C8-45EB-9418-8608687DCC3D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0E20DFC-0F2F-4D5D-9F11-720BB968C0E9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35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F32E-D81A-4055-A0DC-0803F40980DA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85EE-231A-4B99-856A-B983CBC39F48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34D4-5C1C-4334-A4E8-FE8F7AC73820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30AC-8F94-43D8-906B-B24FE7DA780B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4EC1DA4-13ED-4B4A-8E35-A4A203CFAB74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259119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76E6-AF86-48DE-AD55-93EE82680CAE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7820-3C79-4A0A-8112-3A169CE28C2D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7AC6-A387-4C93-B98D-C6B927814ADC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7BEF9-C4E3-411D-8D42-88873B299218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CDE4-3797-4B02-88CA-908EB8CBABE8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B5FA-AA69-4E99-9D09-ABD34074E994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10D1AD-E29B-41D2-85EB-4568BC8EFB3D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09284EB-1F05-4B4C-9CFD-5F592947C481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96A9549-237D-4828-A5F0-40F5048E5DB8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8B9C4A62-93C8-4909-8890-BB0F105C3CA9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617151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8ECFFBA-EE49-44B8-B071-05535A8F0F1A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D27B543-FE87-43B3-AB54-D86814059445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A987A0-45B2-4CFC-92D1-1F827420E9A2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FD9E0DC-ADAB-4E09-9CE4-7BEA7BF0B068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346990-CB6A-404C-9A76-E78DCABD5009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64DCA1B-0938-4FEF-A23D-006CBBEEA6CA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AEAD318-0C60-4622-A8A8-F3668F52B901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6192AC7-9057-43B8-9D73-A90F0FC20E5F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E4BF-7341-4D0B-B52B-623FE816841F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94941DD0-8454-4652-9AF2-95CE7622CA58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504124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3BFB-9B42-4328-BA92-AB859B56291D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86BDC-3C9A-4B72-9D7C-D3CADEF6DC08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7EA8-832A-48EE-B11B-57A822843B66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5954A-5CEF-4BA0-AF0A-EC678C67C64F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BBFF-E0FC-4A5C-B107-5E71CFF37E13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2ACC-9153-441F-BABB-4EEF052C53E2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A794-AF62-4E21-B56C-D0FC8213F459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CE68-A4CF-4238-BFEB-3CE5D50E69BB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EFDB-5DCB-483C-BCFA-B4A7EBBAD7D5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F596494-DF14-4C0C-8C76-3AEFA555C0E2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C72A0CA-0C6C-4990-816F-3EE8B884A3C4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732258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D782BE7-A74C-433F-B35B-C8A307211D29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C810577-89E4-4F8B-BC00-D2552ACAD8A6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897155-A801-4DA2-A0DF-4BD5F7937029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3685B7-93A2-4413-8409-A9AFB06D70DB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FF2B869-F84A-476D-B8F7-2FA77BB3AF9B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4BE11AE-FF6A-4964-909F-FA51149CD36A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3365253-41A1-4F75-A203-30C6D53DD12D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3AE47E6-39F2-4D0D-9124-7FA17D542FDD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C900DD9-A9CB-403F-B4E3-E7552D63B41D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3D198EC6-F71C-4F9D-ACAD-C60898B3BC09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795566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38AA753-CAB5-418B-97A2-0F1C20047D03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38C2ECD-FB33-4F39-A5C3-78F0B92EC93F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D9E7-5FA8-4009-97A5-D7CDB11745BB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A7C8D-68F4-49E7-8565-7E6AEE89815E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084A-0F41-4E5B-AE7E-CEA58EBB13D2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73C9-57CE-42F7-91C8-E6A3B32799EF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07774-2282-41F1-B7B3-F171EFCF1399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7877B-730E-4E9B-A3A8-7F8800A27CBB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E9AE-47D3-497D-9915-71301790BA63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3CF27EF-9C1D-41E1-AD84-33DA77D6517E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6899208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AC65-D49D-405A-9A0D-5B16205C2668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BB2B-AFC4-46C3-B54B-82DF0F43BDEA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04B1-9A49-401B-8FAD-471EE9261004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64E490B-25CB-4AD0-96D5-57EDABFCC020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A6523E2-EA9C-4F0D-A8EF-7D0160313547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72AE10-4BAD-4942-A6E2-2DBD7207D7CC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76D07D1-D66C-412F-A080-52B540D2094D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80D8B4-1F39-4B67-B0E1-2CC53000F7D9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0739C4A-2524-4567-9499-C8F50F5ED16C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20CFE01-D1C3-4D66-995E-568A918CEA3C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10453482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1FEBDE-C918-458F-ABB6-83F2E25170FF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FB2C8AF-A2F0-4AA5-A3F8-B1197CDC608D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4B9121B-5B85-4D60-B9FB-9E331C50AA84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90854A4-E14E-4563-A6DE-20632667620E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73BAE07-431A-4A59-89B4-6F4680360F25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DCF3A45E-9351-4C32-ABBF-6FABFAF26B29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250EFF7A-9CA4-4DD4-8F4A-D9EC1C64F3BA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283A471-A6CB-45CD-BFF9-FE4FF0138548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F7243FA-8492-42FC-B6AE-EA764F5C837E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0308448-41C5-4BBB-B4D6-8DF160A42958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8A69FEA4-4FF4-4736-9769-9AF2F97F68B0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56FC7322-582D-4372-BF89-32A3DC2DEA17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7452320" y="260648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>
                <a:solidFill>
                  <a:schemeClr val="accent1"/>
                </a:solidFill>
              </a:rPr>
              <a:t>JCTVC-S0101</a:t>
            </a:r>
            <a:endParaRPr lang="en-US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3E3BB937-EAD1-4D87-8D0B-86AFC1E27A01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標題 1"/>
          <p:cNvSpPr>
            <a:spLocks noGrp="1"/>
          </p:cNvSpPr>
          <p:nvPr>
            <p:ph type="subTitle" idx="1"/>
          </p:nvPr>
        </p:nvSpPr>
        <p:spPr>
          <a:xfrm>
            <a:off x="899592" y="5013176"/>
            <a:ext cx="8064896" cy="1224136"/>
          </a:xfrm>
        </p:spPr>
        <p:txBody>
          <a:bodyPr>
            <a:normAutofit/>
          </a:bodyPr>
          <a:lstStyle/>
          <a:p>
            <a:r>
              <a:rPr lang="en-US" sz="2200" b="1" u="sng" dirty="0" smtClean="0"/>
              <a:t>PoLin Lai</a:t>
            </a:r>
            <a:r>
              <a:rPr lang="en-US" sz="2200" dirty="0" smtClean="0"/>
              <a:t>, </a:t>
            </a:r>
            <a:r>
              <a:rPr lang="en-US" altLang="zh-TW" sz="2200" dirty="0" smtClean="0"/>
              <a:t>Xiaozhong Xu</a:t>
            </a:r>
            <a:r>
              <a:rPr lang="en-US" sz="2200" dirty="0" smtClean="0"/>
              <a:t>, Shan Liu, Tzu-</a:t>
            </a:r>
            <a:r>
              <a:rPr lang="en-US" sz="2200" dirty="0" err="1" smtClean="0"/>
              <a:t>Der</a:t>
            </a:r>
            <a:r>
              <a:rPr lang="en-US" sz="2200" dirty="0" smtClean="0"/>
              <a:t> (Peter) Chuang and Shawmin Lei</a:t>
            </a:r>
          </a:p>
          <a:p>
            <a:r>
              <a:rPr lang="en-US" altLang="zh-TW" sz="2200" dirty="0" smtClean="0"/>
              <a:t>19</a:t>
            </a:r>
            <a:r>
              <a:rPr lang="en-US" altLang="zh-TW" sz="2200" baseline="30000" dirty="0" smtClean="0"/>
              <a:t>th</a:t>
            </a:r>
            <a:r>
              <a:rPr lang="en-US" altLang="zh-TW" sz="2200" dirty="0" smtClean="0"/>
              <a:t> JCTVC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Meeting, Strasbourg, FR, 17-24 Oct. 2014</a:t>
            </a:r>
            <a:endParaRPr lang="zh-TW" altLang="en-US" sz="2200" dirty="0"/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899592" y="2492896"/>
            <a:ext cx="7704856" cy="2304256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JCTVC-S0</a:t>
            </a:r>
            <a:r>
              <a:rPr lang="en-US" altLang="zh-TW" dirty="0" smtClean="0"/>
              <a:t>101</a:t>
            </a:r>
            <a:r>
              <a:rPr lang="en-CA" sz="3600" dirty="0" smtClean="0"/>
              <a:t/>
            </a:r>
            <a:br>
              <a:rPr lang="en-CA" sz="3600" dirty="0" smtClean="0"/>
            </a:br>
            <a:r>
              <a:rPr lang="en-CA" sz="2000" dirty="0" smtClean="0"/>
              <a:t>                    </a:t>
            </a:r>
            <a:r>
              <a:rPr lang="en-CA" sz="3600" dirty="0" smtClean="0"/>
              <a:t/>
            </a:r>
            <a:br>
              <a:rPr lang="en-CA" sz="3600" dirty="0" smtClean="0"/>
            </a:br>
            <a:r>
              <a:rPr lang="en-CA" dirty="0" smtClean="0"/>
              <a:t>AHG14: Intra Block Copy </a:t>
            </a:r>
            <a:r>
              <a:rPr lang="en-US" dirty="0" smtClean="0"/>
              <a:t>R</a:t>
            </a:r>
            <a:r>
              <a:rPr lang="en-CA" dirty="0" err="1" smtClean="0"/>
              <a:t>eference</a:t>
            </a:r>
            <a:r>
              <a:rPr lang="en-CA" dirty="0" smtClean="0"/>
              <a:t> </a:t>
            </a:r>
            <a:r>
              <a:rPr lang="en-US" dirty="0" smtClean="0"/>
              <a:t>Area</a:t>
            </a:r>
            <a:r>
              <a:rPr lang="en-CA" dirty="0" smtClean="0"/>
              <a:t> for </a:t>
            </a:r>
            <a:r>
              <a:rPr lang="en-CA" dirty="0" err="1" smtClean="0"/>
              <a:t>Wavefront</a:t>
            </a:r>
            <a:r>
              <a:rPr lang="en-CA" dirty="0" smtClean="0"/>
              <a:t> Parallel Processing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IBC Reference Area for WPP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289481"/>
          </a:xfrm>
        </p:spPr>
        <p:txBody>
          <a:bodyPr/>
          <a:lstStyle/>
          <a:p>
            <a:r>
              <a:rPr lang="en-US" altLang="zh-TW" sz="1800" dirty="0" smtClean="0"/>
              <a:t>Problem statement: WPP support for SCM2.0</a:t>
            </a:r>
            <a:endParaRPr lang="en-CA" sz="1800" dirty="0" smtClean="0"/>
          </a:p>
          <a:p>
            <a:pPr lvl="1"/>
            <a:r>
              <a:rPr lang="en-CA" sz="1800" dirty="0" smtClean="0"/>
              <a:t>IBC local search (Left N CTUs) </a:t>
            </a:r>
            <a:r>
              <a:rPr lang="en-CA" sz="1800" dirty="0" smtClean="0">
                <a:sym typeface="Wingdings" pitchFamily="2" charset="2"/>
              </a:rPr>
              <a:t> less coding efficiency</a:t>
            </a:r>
          </a:p>
          <a:p>
            <a:pPr lvl="1"/>
            <a:r>
              <a:rPr lang="en-CA" sz="1800" dirty="0" smtClean="0"/>
              <a:t>IBC full-frame search </a:t>
            </a:r>
            <a:r>
              <a:rPr lang="en-CA" sz="1800" dirty="0" smtClean="0">
                <a:sym typeface="Wingdings" pitchFamily="2" charset="2"/>
              </a:rPr>
              <a:t> Reference area </a:t>
            </a:r>
            <a:r>
              <a:rPr lang="en-CA" sz="1800" b="1" dirty="0" smtClean="0">
                <a:sym typeface="Wingdings" pitchFamily="2" charset="2"/>
              </a:rPr>
              <a:t>outside WPP thread heads</a:t>
            </a:r>
            <a:r>
              <a:rPr lang="en-CA" sz="1800" dirty="0" smtClean="0">
                <a:sym typeface="Wingdings" pitchFamily="2" charset="2"/>
              </a:rPr>
              <a:t>!</a:t>
            </a:r>
            <a:endParaRPr lang="en-CA" sz="1800" dirty="0" smtClean="0"/>
          </a:p>
          <a:p>
            <a:r>
              <a:rPr lang="en-CA" sz="1800" dirty="0" smtClean="0"/>
              <a:t>Propose IBC reference area, according to WPP threads</a:t>
            </a:r>
          </a:p>
          <a:p>
            <a:pPr lvl="1"/>
            <a:r>
              <a:rPr lang="en-CA" sz="1800" dirty="0" smtClean="0"/>
              <a:t>Rectangular-like reference area</a:t>
            </a:r>
            <a:endParaRPr lang="en-CA" sz="1800" i="1" dirty="0" smtClean="0"/>
          </a:p>
          <a:p>
            <a:pPr lvl="1"/>
            <a:r>
              <a:rPr lang="en-US" altLang="zh-TW" sz="1800" dirty="0" smtClean="0"/>
              <a:t>Ladder-shaped reference area</a:t>
            </a:r>
            <a:endParaRPr lang="en-CA" sz="1800" dirty="0" smtClean="0"/>
          </a:p>
          <a:p>
            <a:pPr lvl="1"/>
            <a:endParaRPr lang="en-CA" sz="1600" b="1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3" y="3284984"/>
            <a:ext cx="8258175" cy="340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Changes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299759"/>
            <a:ext cx="8507288" cy="4289481"/>
          </a:xfrm>
        </p:spPr>
        <p:txBody>
          <a:bodyPr/>
          <a:lstStyle/>
          <a:p>
            <a:r>
              <a:rPr lang="en-CA" sz="1800" dirty="0" smtClean="0"/>
              <a:t>SCM2.0: If WPP on (</a:t>
            </a:r>
            <a:r>
              <a:rPr lang="en-CA" sz="1800" dirty="0" err="1" smtClean="0"/>
              <a:t>WaveFrontSynchro</a:t>
            </a:r>
            <a:r>
              <a:rPr lang="en-CA" sz="1800" dirty="0" smtClean="0"/>
              <a:t> &gt; 0) </a:t>
            </a:r>
            <a:r>
              <a:rPr lang="en-CA" sz="1800" dirty="0" smtClean="0">
                <a:sym typeface="Wingdings" pitchFamily="2" charset="2"/>
              </a:rPr>
              <a:t> Decoder crash!</a:t>
            </a:r>
            <a:endParaRPr lang="en-CA" sz="1800" dirty="0" smtClean="0"/>
          </a:p>
          <a:p>
            <a:pPr>
              <a:buNone/>
            </a:pPr>
            <a:r>
              <a:rPr lang="en-CA" sz="1800" dirty="0" smtClean="0"/>
              <a:t>	Integrate macro </a:t>
            </a:r>
            <a:r>
              <a:rPr lang="en-US" sz="1800" dirty="0" smtClean="0"/>
              <a:t>RExt__R0128_HIGH_THROUGHPUT_PROFILE_FIX to resolve</a:t>
            </a:r>
            <a:r>
              <a:rPr lang="en-US" sz="1800" b="1" i="1" dirty="0" smtClean="0"/>
              <a:t> </a:t>
            </a:r>
            <a:endParaRPr lang="en-CA" sz="1800" dirty="0" smtClean="0"/>
          </a:p>
          <a:p>
            <a:endParaRPr lang="en-CA" sz="1800" dirty="0" smtClean="0"/>
          </a:p>
          <a:p>
            <a:r>
              <a:rPr lang="en-CA" sz="1800" dirty="0" smtClean="0"/>
              <a:t>Hash-based IBC search</a:t>
            </a:r>
            <a:r>
              <a:rPr lang="en-US" altLang="zh-TW" sz="1800" dirty="0" smtClean="0"/>
              <a:t>:</a:t>
            </a:r>
            <a:r>
              <a:rPr lang="zh-TW" altLang="en-US" sz="1800" dirty="0" smtClean="0"/>
              <a:t> </a:t>
            </a:r>
            <a:endParaRPr lang="en-US" altLang="zh-TW" sz="1800" dirty="0" smtClean="0"/>
          </a:p>
          <a:p>
            <a:pPr>
              <a:buNone/>
            </a:pPr>
            <a:r>
              <a:rPr lang="en-US" altLang="zh-TW" sz="1800" dirty="0" smtClean="0"/>
              <a:t>	Skip blocks that are outside the define reference area</a:t>
            </a:r>
            <a:endParaRPr lang="en-CA" sz="1800" dirty="0" smtClean="0"/>
          </a:p>
          <a:p>
            <a:endParaRPr lang="en-US" sz="1800" dirty="0" smtClean="0"/>
          </a:p>
          <a:p>
            <a:r>
              <a:rPr lang="en-US" sz="1800" dirty="0" smtClean="0"/>
              <a:t>IBC local search (left CTUs): </a:t>
            </a:r>
          </a:p>
          <a:p>
            <a:pPr>
              <a:buNone/>
            </a:pPr>
            <a:r>
              <a:rPr lang="en-US" sz="1800" dirty="0" smtClean="0"/>
              <a:t>	Test BV = BVP only when BVP is within the reference area</a:t>
            </a:r>
            <a:endParaRPr lang="en-CA" sz="1800" dirty="0" smtClean="0"/>
          </a:p>
          <a:p>
            <a:pPr lvl="1"/>
            <a:endParaRPr lang="en-CA" sz="1600" b="1" i="1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8241"/>
            <a:ext cx="8229600" cy="1134535"/>
          </a:xfrm>
        </p:spPr>
        <p:txBody>
          <a:bodyPr/>
          <a:lstStyle/>
          <a:p>
            <a:r>
              <a:rPr lang="en-US" dirty="0" smtClean="0"/>
              <a:t>Simulation Results (1/2)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507288" cy="4289481"/>
          </a:xfrm>
        </p:spPr>
        <p:txBody>
          <a:bodyPr/>
          <a:lstStyle/>
          <a:p>
            <a:pPr lvl="0" hangingPunct="0"/>
            <a:r>
              <a:rPr lang="x-none" sz="1800" smtClean="0"/>
              <a:t>Anchor:</a:t>
            </a:r>
            <a:r>
              <a:rPr lang="en-US" sz="1800" dirty="0" smtClean="0"/>
              <a:t>	</a:t>
            </a:r>
            <a:r>
              <a:rPr lang="x-none" sz="1800" smtClean="0"/>
              <a:t>SCM2.0</a:t>
            </a:r>
            <a:r>
              <a:rPr lang="en-US" sz="1800" dirty="0" smtClean="0"/>
              <a:t>, </a:t>
            </a:r>
            <a:r>
              <a:rPr lang="en-CA" sz="1800" dirty="0" err="1" smtClean="0"/>
              <a:t>WaveFrontSynchro</a:t>
            </a:r>
            <a:r>
              <a:rPr lang="en-CA" sz="1800" dirty="0" smtClean="0"/>
              <a:t> = 1, </a:t>
            </a:r>
            <a:r>
              <a:rPr lang="en-US" sz="1800" dirty="0" smtClean="0"/>
              <a:t>(IBC reference area full-frame)</a:t>
            </a:r>
          </a:p>
          <a:p>
            <a:pPr lvl="0" hangingPunct="0"/>
            <a:r>
              <a:rPr lang="en-US" sz="1800" dirty="0" smtClean="0"/>
              <a:t>Test:		</a:t>
            </a:r>
            <a:r>
              <a:rPr lang="x-none" sz="1800" smtClean="0"/>
              <a:t>SCM2.0</a:t>
            </a:r>
            <a:r>
              <a:rPr lang="en-US" sz="1800" dirty="0" smtClean="0"/>
              <a:t>, </a:t>
            </a:r>
            <a:r>
              <a:rPr lang="en-CA" sz="1800" dirty="0" err="1" smtClean="0"/>
              <a:t>WaveFrontSynchro</a:t>
            </a:r>
            <a:r>
              <a:rPr lang="en-CA" sz="1800" dirty="0" smtClean="0"/>
              <a:t> = 1, </a:t>
            </a:r>
            <a:r>
              <a:rPr lang="en-US" sz="1800" dirty="0" smtClean="0"/>
              <a:t>proposed rectangular-like IBC ref area</a:t>
            </a:r>
          </a:p>
          <a:p>
            <a:endParaRPr lang="en-CA" sz="2000" dirty="0" smtClean="0"/>
          </a:p>
          <a:p>
            <a:pPr lvl="1"/>
            <a:endParaRPr lang="en-CA" sz="1600" b="1" i="1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t="4225"/>
          <a:stretch>
            <a:fillRect/>
          </a:stretch>
        </p:blipFill>
        <p:spPr bwMode="auto">
          <a:xfrm>
            <a:off x="395535" y="1700808"/>
            <a:ext cx="8370483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868144" y="3707740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4"/>
                </a:solidFill>
              </a:rPr>
              <a:t>Thanks Canon for cross-check!</a:t>
            </a:r>
            <a:endParaRPr lang="en-US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8241"/>
            <a:ext cx="8229600" cy="1134535"/>
          </a:xfrm>
        </p:spPr>
        <p:txBody>
          <a:bodyPr/>
          <a:lstStyle/>
          <a:p>
            <a:r>
              <a:rPr lang="en-US" dirty="0" smtClean="0"/>
              <a:t>Simulation Results (1/2)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507288" cy="4289481"/>
          </a:xfrm>
        </p:spPr>
        <p:txBody>
          <a:bodyPr/>
          <a:lstStyle/>
          <a:p>
            <a:pPr lvl="0" hangingPunct="0"/>
            <a:r>
              <a:rPr lang="x-none" sz="1800" smtClean="0"/>
              <a:t>Anchor:</a:t>
            </a:r>
            <a:r>
              <a:rPr lang="en-US" sz="1800" dirty="0" smtClean="0"/>
              <a:t>	</a:t>
            </a:r>
            <a:r>
              <a:rPr lang="x-none" sz="1800" smtClean="0"/>
              <a:t>SCM2.0</a:t>
            </a:r>
            <a:r>
              <a:rPr lang="en-US" sz="1800" dirty="0" smtClean="0"/>
              <a:t>, </a:t>
            </a:r>
            <a:r>
              <a:rPr lang="en-CA" sz="1800" dirty="0" err="1" smtClean="0"/>
              <a:t>WaveFrontSynchro</a:t>
            </a:r>
            <a:r>
              <a:rPr lang="en-CA" sz="1800" dirty="0" smtClean="0"/>
              <a:t> = 1, </a:t>
            </a:r>
            <a:r>
              <a:rPr lang="en-US" sz="1800" dirty="0" smtClean="0"/>
              <a:t>(IBC reference area full-frame)</a:t>
            </a:r>
          </a:p>
          <a:p>
            <a:pPr lvl="0" hangingPunct="0"/>
            <a:r>
              <a:rPr lang="en-US" sz="1800" dirty="0" smtClean="0"/>
              <a:t>Test:		</a:t>
            </a:r>
            <a:r>
              <a:rPr lang="x-none" sz="1800" smtClean="0"/>
              <a:t>SCM2.0</a:t>
            </a:r>
            <a:r>
              <a:rPr lang="en-US" sz="1800" dirty="0" smtClean="0"/>
              <a:t>, </a:t>
            </a:r>
            <a:r>
              <a:rPr lang="en-CA" sz="1800" dirty="0" err="1" smtClean="0"/>
              <a:t>WaveFrontSynchro</a:t>
            </a:r>
            <a:r>
              <a:rPr lang="en-CA" sz="1800" dirty="0" smtClean="0"/>
              <a:t> = 1, </a:t>
            </a:r>
            <a:r>
              <a:rPr lang="en-US" sz="1800" dirty="0" smtClean="0"/>
              <a:t>proposed ladder-shaped IBC ref area</a:t>
            </a:r>
          </a:p>
          <a:p>
            <a:endParaRPr lang="en-CA" sz="2000" dirty="0" smtClean="0"/>
          </a:p>
          <a:p>
            <a:pPr lvl="1"/>
            <a:endParaRPr lang="en-CA" sz="1600" b="1" i="1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t="7633"/>
          <a:stretch>
            <a:fillRect/>
          </a:stretch>
        </p:blipFill>
        <p:spPr bwMode="auto">
          <a:xfrm>
            <a:off x="367596" y="1700808"/>
            <a:ext cx="8403696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796136" y="3707740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4"/>
                </a:solidFill>
              </a:rPr>
              <a:t>Thanks Canon for cross-check!</a:t>
            </a:r>
            <a:endParaRPr lang="en-US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1"/>
            <a:ext cx="8579296" cy="476485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zh-TW" sz="2000" b="1" dirty="0" smtClean="0"/>
              <a:t>Summary</a:t>
            </a:r>
            <a:endParaRPr lang="en-CA" sz="2000" b="1" dirty="0" smtClean="0"/>
          </a:p>
          <a:p>
            <a:r>
              <a:rPr lang="en-CA" sz="2000" dirty="0" smtClean="0"/>
              <a:t>Propose modified IBC reference area, according to WPP threads</a:t>
            </a:r>
          </a:p>
          <a:p>
            <a:pPr lvl="1"/>
            <a:r>
              <a:rPr lang="en-CA" sz="1800" dirty="0" smtClean="0"/>
              <a:t>Rectangular-like reference area</a:t>
            </a:r>
            <a:endParaRPr lang="en-CA" sz="1800" i="1" dirty="0" smtClean="0"/>
          </a:p>
          <a:p>
            <a:pPr lvl="1"/>
            <a:r>
              <a:rPr lang="en-US" altLang="zh-TW" sz="1800" dirty="0" smtClean="0"/>
              <a:t>Ladder-shaped reference area</a:t>
            </a:r>
            <a:endParaRPr lang="en-CA" sz="1800" dirty="0" smtClean="0"/>
          </a:p>
          <a:p>
            <a:pPr lvl="8"/>
            <a:endParaRPr lang="en-CA" dirty="0" smtClean="0"/>
          </a:p>
          <a:p>
            <a:pPr>
              <a:buNone/>
            </a:pPr>
            <a:r>
              <a:rPr lang="en-CA" sz="2000" b="1" dirty="0" smtClean="0"/>
              <a:t>Recommendations</a:t>
            </a:r>
          </a:p>
          <a:p>
            <a:r>
              <a:rPr lang="en-US" sz="2000" dirty="0" smtClean="0"/>
              <a:t>Include the proposed IBC reference area to SCC, so WPP can be utilized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1"/>
            <a:ext cx="8579296" cy="4764854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Results (2/2)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299759"/>
            <a:ext cx="8507288" cy="4289481"/>
          </a:xfrm>
        </p:spPr>
        <p:txBody>
          <a:bodyPr/>
          <a:lstStyle/>
          <a:p>
            <a:pPr lvl="0" hangingPunct="0"/>
            <a:r>
              <a:rPr lang="x-none" sz="1800" smtClean="0"/>
              <a:t>Anchor:</a:t>
            </a:r>
            <a:r>
              <a:rPr lang="en-US" sz="1800" dirty="0" smtClean="0"/>
              <a:t>	</a:t>
            </a:r>
            <a:r>
              <a:rPr lang="x-none" sz="1800" smtClean="0"/>
              <a:t>SCM2.0</a:t>
            </a:r>
            <a:r>
              <a:rPr lang="en-US" sz="1800" dirty="0" smtClean="0"/>
              <a:t>, </a:t>
            </a:r>
            <a:r>
              <a:rPr lang="en-CA" sz="1800" dirty="0" err="1" smtClean="0"/>
              <a:t>WaveFrontSynchro</a:t>
            </a:r>
            <a:r>
              <a:rPr lang="en-CA" sz="1800" dirty="0" smtClean="0"/>
              <a:t> = </a:t>
            </a:r>
            <a:r>
              <a:rPr lang="en-CA" sz="1800" b="1" dirty="0" smtClean="0">
                <a:solidFill>
                  <a:schemeClr val="accent1"/>
                </a:solidFill>
              </a:rPr>
              <a:t>2</a:t>
            </a:r>
            <a:r>
              <a:rPr lang="en-CA" sz="1800" dirty="0" smtClean="0"/>
              <a:t>, </a:t>
            </a:r>
            <a:r>
              <a:rPr lang="en-US" sz="1800" dirty="0" smtClean="0"/>
              <a:t>(IBC reference area full-frame)</a:t>
            </a:r>
          </a:p>
          <a:p>
            <a:pPr lvl="0" hangingPunct="0"/>
            <a:r>
              <a:rPr lang="en-US" sz="1800" dirty="0" smtClean="0"/>
              <a:t>Test:		</a:t>
            </a:r>
            <a:r>
              <a:rPr lang="x-none" sz="1800" smtClean="0"/>
              <a:t>SCM2.0</a:t>
            </a:r>
            <a:r>
              <a:rPr lang="en-US" sz="1800" dirty="0" smtClean="0"/>
              <a:t>, </a:t>
            </a:r>
            <a:r>
              <a:rPr lang="en-CA" sz="1800" dirty="0" err="1" smtClean="0"/>
              <a:t>WaveFrontSynchro</a:t>
            </a:r>
            <a:r>
              <a:rPr lang="en-CA" sz="1800" dirty="0" smtClean="0"/>
              <a:t> = </a:t>
            </a:r>
            <a:r>
              <a:rPr lang="en-CA" sz="1800" b="1" dirty="0" smtClean="0">
                <a:solidFill>
                  <a:schemeClr val="accent1"/>
                </a:solidFill>
              </a:rPr>
              <a:t>2</a:t>
            </a:r>
            <a:r>
              <a:rPr lang="en-CA" sz="1800" dirty="0" smtClean="0"/>
              <a:t>, </a:t>
            </a:r>
            <a:r>
              <a:rPr lang="en-US" sz="1800" dirty="0" smtClean="0"/>
              <a:t>proposed IBC reference area</a:t>
            </a:r>
          </a:p>
          <a:p>
            <a:endParaRPr lang="en-CA" sz="2000" dirty="0" smtClean="0"/>
          </a:p>
          <a:p>
            <a:pPr lvl="1"/>
            <a:endParaRPr lang="en-CA" sz="1600" b="1" i="1" dirty="0" smtClean="0"/>
          </a:p>
        </p:txBody>
      </p:sp>
      <p:pic>
        <p:nvPicPr>
          <p:cNvPr id="1126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060848"/>
            <a:ext cx="2872726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ediaTek-Confidential_B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</Template>
  <TotalTime>337</TotalTime>
  <Words>145</Words>
  <Application>Microsoft Office PowerPoint</Application>
  <PresentationFormat>On-screen Show (4:3)</PresentationFormat>
  <Paragraphs>45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MediaTek-Confidential_B</vt:lpstr>
      <vt:lpstr>Custom Design</vt:lpstr>
      <vt:lpstr>MediaTek</vt:lpstr>
      <vt:lpstr>1_Custom Design</vt:lpstr>
      <vt:lpstr>1_MediaTek</vt:lpstr>
      <vt:lpstr>2_Custom Design</vt:lpstr>
      <vt:lpstr>MediaTek-Confidential_A</vt:lpstr>
      <vt:lpstr>3_Custom Design</vt:lpstr>
      <vt:lpstr>JCTVC-S0101                      AHG14: Intra Block Copy Reference Area for Wavefront Parallel Processing</vt:lpstr>
      <vt:lpstr>IBC Reference Area for WPP</vt:lpstr>
      <vt:lpstr>Software Changes</vt:lpstr>
      <vt:lpstr>Simulation Results (1/2)</vt:lpstr>
      <vt:lpstr>Simulation Results (1/2)</vt:lpstr>
      <vt:lpstr>Conclusions</vt:lpstr>
      <vt:lpstr>Slide 7</vt:lpstr>
      <vt:lpstr>Simulation Results (2/2)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Title (Confidential A)</dc:title>
  <dc:creator>yuwen</dc:creator>
  <cp:lastModifiedBy>mtk30288</cp:lastModifiedBy>
  <cp:revision>129</cp:revision>
  <dcterms:created xsi:type="dcterms:W3CDTF">2014-03-11T04:25:26Z</dcterms:created>
  <dcterms:modified xsi:type="dcterms:W3CDTF">2014-10-17T23:10:55Z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190738882</vt:i4>
  </property>
  <property fmtid="{D5CDD505-2E9C-101B-9397-08002B2CF9AE}" pid="3" name="_NewReviewCycle">
    <vt:lpwstr/>
  </property>
  <property fmtid="{D5CDD505-2E9C-101B-9397-08002B2CF9AE}" pid="4" name="_EmailSubject">
    <vt:lpwstr>draft 1 for copy previous</vt:lpwstr>
  </property>
  <property fmtid="{D5CDD505-2E9C-101B-9397-08002B2CF9AE}" pid="5" name="_AuthorEmail">
    <vt:lpwstr>Jing.Ye@mediatek.com</vt:lpwstr>
  </property>
  <property fmtid="{D5CDD505-2E9C-101B-9397-08002B2CF9AE}" pid="6" name="_AuthorEmailDisplayName">
    <vt:lpwstr>Jing Ye</vt:lpwstr>
  </property>
  <property fmtid="{D5CDD505-2E9C-101B-9397-08002B2CF9AE}" pid="7" name="_PreviousAdHocReviewCycleID">
    <vt:i4>-1701226681</vt:i4>
  </property>
</Properties>
</file>