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2"/>
  </p:notesMasterIdLst>
  <p:handoutMasterIdLst>
    <p:handoutMasterId r:id="rId23"/>
  </p:handoutMasterIdLst>
  <p:sldIdLst>
    <p:sldId id="272" r:id="rId9"/>
    <p:sldId id="279" r:id="rId10"/>
    <p:sldId id="273" r:id="rId11"/>
    <p:sldId id="283" r:id="rId12"/>
    <p:sldId id="286" r:id="rId13"/>
    <p:sldId id="288" r:id="rId14"/>
    <p:sldId id="284" r:id="rId15"/>
    <p:sldId id="280" r:id="rId16"/>
    <p:sldId id="285" r:id="rId17"/>
    <p:sldId id="277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52320" y="260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JCTVC-S0100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8064896" cy="1224136"/>
          </a:xfrm>
        </p:spPr>
        <p:txBody>
          <a:bodyPr>
            <a:normAutofit/>
          </a:bodyPr>
          <a:lstStyle/>
          <a:p>
            <a:r>
              <a:rPr lang="en-US" sz="2200" b="1" u="sng" dirty="0" smtClean="0"/>
              <a:t>PoLin Lai</a:t>
            </a:r>
            <a:r>
              <a:rPr lang="en-US" sz="2200" dirty="0" smtClean="0"/>
              <a:t>, Shan Liu, and Shawmin Lei</a:t>
            </a:r>
          </a:p>
          <a:p>
            <a:r>
              <a:rPr lang="en-US" altLang="zh-TW" sz="2200" dirty="0" smtClean="0"/>
              <a:t>19</a:t>
            </a:r>
            <a:r>
              <a:rPr lang="en-US" altLang="zh-TW" sz="2200" baseline="30000" dirty="0" smtClean="0"/>
              <a:t>th</a:t>
            </a:r>
            <a:r>
              <a:rPr lang="en-US" altLang="zh-TW" sz="2200" dirty="0" smtClean="0"/>
              <a:t> JCTVC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Meeting, Strasbourg, FR, 17-24 Oct. 2014</a:t>
            </a:r>
            <a:endParaRPr lang="zh-TW" altLang="en-US" sz="22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27584" y="2492896"/>
            <a:ext cx="7992888" cy="2016224"/>
          </a:xfrm>
        </p:spPr>
        <p:txBody>
          <a:bodyPr>
            <a:normAutofit/>
          </a:bodyPr>
          <a:lstStyle/>
          <a:p>
            <a:r>
              <a:rPr lang="en-CA" sz="4000" dirty="0" smtClean="0"/>
              <a:t>JCTVC-S0</a:t>
            </a:r>
            <a:r>
              <a:rPr lang="en-US" altLang="zh-TW" sz="4000" dirty="0" smtClean="0"/>
              <a:t>100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2000" dirty="0" smtClean="0"/>
              <a:t>                    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4000" dirty="0" smtClean="0"/>
              <a:t>AHG6: On Adaptive Color Transform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zh-TW" altLang="en-US" sz="4000" dirty="0" smtClean="0"/>
              <a:t>              </a:t>
            </a:r>
            <a:r>
              <a:rPr lang="en-CA" sz="4000" dirty="0" smtClean="0"/>
              <a:t>(ACT) in SCM2.0</a:t>
            </a:r>
            <a:endParaRPr lang="zh-TW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075240" cy="4764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2000" b="1" dirty="0" smtClean="0"/>
              <a:t>Summary</a:t>
            </a:r>
            <a:endParaRPr lang="en-CA" sz="2000" b="1" dirty="0" smtClean="0"/>
          </a:p>
          <a:p>
            <a:r>
              <a:rPr lang="en-CA" sz="1800" dirty="0" smtClean="0"/>
              <a:t>Part I. ACT encoding algorithm </a:t>
            </a:r>
          </a:p>
          <a:p>
            <a:pPr lvl="1"/>
            <a:r>
              <a:rPr lang="en-US" sz="1800" dirty="0" smtClean="0"/>
              <a:t>On YUV, ACT coding efficiency mostly from “</a:t>
            </a:r>
            <a:r>
              <a:rPr lang="en-US" altLang="zh-TW" sz="1800" dirty="0" smtClean="0"/>
              <a:t>bypassing IBC early skip”</a:t>
            </a:r>
            <a:r>
              <a:rPr lang="en-US" sz="1800" dirty="0" smtClean="0"/>
              <a:t>, NOT from ACT itself</a:t>
            </a:r>
          </a:p>
          <a:p>
            <a:pPr lvl="1"/>
            <a:endParaRPr lang="en-CA" sz="1200" dirty="0" smtClean="0"/>
          </a:p>
          <a:p>
            <a:r>
              <a:rPr lang="en-CA" sz="1800" dirty="0" smtClean="0"/>
              <a:t>Part II. Effectiveness of ACT CU-level on/off</a:t>
            </a:r>
          </a:p>
          <a:p>
            <a:pPr lvl="1"/>
            <a:r>
              <a:rPr lang="en-CA" sz="1800" dirty="0" smtClean="0"/>
              <a:t>For RGB</a:t>
            </a:r>
            <a:r>
              <a:rPr lang="en-CA" sz="1800" i="1" dirty="0" smtClean="0"/>
              <a:t>, </a:t>
            </a:r>
            <a:r>
              <a:rPr lang="en-CA" sz="1800" dirty="0" smtClean="0"/>
              <a:t>less than 1% BD-rate impact with CU-level always on, out of 6% to 38% BD-rate impact with CU-level on/off </a:t>
            </a:r>
          </a:p>
          <a:p>
            <a:pPr lvl="8"/>
            <a:endParaRPr lang="en-CA" dirty="0" smtClean="0"/>
          </a:p>
          <a:p>
            <a:pPr>
              <a:buNone/>
            </a:pPr>
            <a:r>
              <a:rPr lang="en-CA" sz="2000" b="1" dirty="0" smtClean="0"/>
              <a:t>Recommendations</a:t>
            </a:r>
          </a:p>
          <a:p>
            <a:r>
              <a:rPr lang="en-US" sz="1800" dirty="0" smtClean="0"/>
              <a:t>For coding YUV: </a:t>
            </a:r>
            <a:r>
              <a:rPr lang="en-US" sz="1800" dirty="0" smtClean="0"/>
              <a:t>SPS </a:t>
            </a:r>
            <a:r>
              <a:rPr lang="en-US" sz="1800" dirty="0" smtClean="0"/>
              <a:t>ACT = 0, CU-level flag not </a:t>
            </a:r>
            <a:r>
              <a:rPr lang="en-US" sz="1800" dirty="0" smtClean="0"/>
              <a:t>present</a:t>
            </a:r>
            <a:endParaRPr lang="en-US" sz="1800" dirty="0" smtClean="0"/>
          </a:p>
          <a:p>
            <a:r>
              <a:rPr lang="en-US" sz="1800" dirty="0" smtClean="0"/>
              <a:t>For coding RGB: SPS ACT = 1, </a:t>
            </a:r>
            <a:r>
              <a:rPr lang="en-US" sz="1800" dirty="0" smtClean="0"/>
              <a:t>no </a:t>
            </a:r>
            <a:r>
              <a:rPr lang="en-US" sz="1800" dirty="0" smtClean="0"/>
              <a:t>CU-level </a:t>
            </a:r>
            <a:r>
              <a:rPr lang="en-US" sz="1800" dirty="0" smtClean="0"/>
              <a:t>flags, </a:t>
            </a:r>
            <a:r>
              <a:rPr lang="en-US" sz="1800" dirty="0" smtClean="0"/>
              <a:t>or CU-level all 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ACT Encoder on YUV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95703"/>
            <a:ext cx="8507288" cy="4289481"/>
          </a:xfrm>
        </p:spPr>
        <p:txBody>
          <a:bodyPr/>
          <a:lstStyle/>
          <a:p>
            <a:pPr lvl="0" hangingPunct="0"/>
            <a:r>
              <a:rPr lang="en-US" sz="1800" dirty="0" smtClean="0"/>
              <a:t>For YUV content, bypass some early skips for checking IBC</a:t>
            </a:r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2" cstate="print"/>
          <a:srcRect b="24629"/>
          <a:stretch>
            <a:fillRect/>
          </a:stretch>
        </p:blipFill>
        <p:spPr bwMode="auto">
          <a:xfrm>
            <a:off x="355309" y="1124744"/>
            <a:ext cx="8537171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ACT Encoder on YUV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795703"/>
            <a:ext cx="8507288" cy="4289481"/>
          </a:xfrm>
        </p:spPr>
        <p:txBody>
          <a:bodyPr/>
          <a:lstStyle/>
          <a:p>
            <a:pPr lvl="0" hangingPunct="0"/>
            <a:r>
              <a:rPr lang="en-US" sz="1800" dirty="0" smtClean="0"/>
              <a:t>Fixes, to let IBC early skip behave as it should </a:t>
            </a:r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/>
          <a:srcRect b="5075"/>
          <a:stretch>
            <a:fillRect/>
          </a:stretch>
        </p:blipFill>
        <p:spPr bwMode="auto">
          <a:xfrm>
            <a:off x="323528" y="1124744"/>
            <a:ext cx="705678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219256" cy="5009561"/>
          </a:xfrm>
        </p:spPr>
        <p:txBody>
          <a:bodyPr>
            <a:normAutofit/>
          </a:bodyPr>
          <a:lstStyle/>
          <a:p>
            <a:r>
              <a:rPr lang="en-CA" sz="1800" dirty="0" smtClean="0"/>
              <a:t>High-level control for Adaptive Colour Transform (ACT)</a:t>
            </a:r>
          </a:p>
          <a:p>
            <a:pPr lvl="1"/>
            <a:r>
              <a:rPr lang="en-US" sz="1800" dirty="0" smtClean="0"/>
              <a:t>YUV</a:t>
            </a:r>
            <a:r>
              <a:rPr lang="en-US" sz="1800" dirty="0" smtClean="0"/>
              <a:t>: </a:t>
            </a:r>
            <a:r>
              <a:rPr lang="en-US" sz="1800" dirty="0" smtClean="0"/>
              <a:t>SPS </a:t>
            </a:r>
            <a:r>
              <a:rPr lang="en-US" sz="1800" dirty="0" smtClean="0"/>
              <a:t>ACT = 0, CU-level flag not </a:t>
            </a:r>
            <a:r>
              <a:rPr lang="en-US" sz="1800" dirty="0" smtClean="0"/>
              <a:t>present</a:t>
            </a:r>
            <a:endParaRPr lang="en-US" sz="1800" dirty="0" smtClean="0"/>
          </a:p>
          <a:p>
            <a:pPr lvl="1"/>
            <a:r>
              <a:rPr lang="en-US" sz="1800" dirty="0" smtClean="0"/>
              <a:t>RGB</a:t>
            </a:r>
            <a:r>
              <a:rPr lang="en-US" sz="1800" dirty="0" smtClean="0"/>
              <a:t>: SPS ACT = 1, </a:t>
            </a:r>
            <a:r>
              <a:rPr lang="en-US" sz="1800" dirty="0" smtClean="0"/>
              <a:t>no </a:t>
            </a:r>
            <a:r>
              <a:rPr lang="en-US" sz="1800" dirty="0" smtClean="0"/>
              <a:t>CU-level flags, or CU-level all on</a:t>
            </a:r>
          </a:p>
          <a:p>
            <a:pPr lvl="1"/>
            <a:endParaRPr lang="en-CA" sz="1200" dirty="0" smtClean="0"/>
          </a:p>
          <a:p>
            <a:r>
              <a:rPr lang="en-CA" sz="1800" dirty="0" smtClean="0"/>
              <a:t>Part I. ACT encoding algorithm </a:t>
            </a:r>
          </a:p>
          <a:p>
            <a:pPr lvl="1"/>
            <a:r>
              <a:rPr lang="en-US" sz="1800" dirty="0" smtClean="0"/>
              <a:t>YUV, </a:t>
            </a:r>
            <a:r>
              <a:rPr lang="en-US" sz="1800" dirty="0" smtClean="0"/>
              <a:t>ACT </a:t>
            </a:r>
            <a:r>
              <a:rPr lang="en-US" sz="1800" dirty="0" smtClean="0"/>
              <a:t>coding efficiency mostly </a:t>
            </a:r>
            <a:r>
              <a:rPr lang="en-US" sz="1800" dirty="0" smtClean="0"/>
              <a:t>from encoder-side “bypassing IBC early skip”, NOT from ACT itself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CA" sz="1800" dirty="0" smtClean="0">
                <a:sym typeface="Wingdings" pitchFamily="2" charset="2"/>
              </a:rPr>
              <a:t>Suggest for YUV: ACT OFF, </a:t>
            </a:r>
            <a:r>
              <a:rPr lang="en-US" sz="1800" dirty="0" smtClean="0">
                <a:sym typeface="Wingdings" pitchFamily="2" charset="2"/>
              </a:rPr>
              <a:t>CU flags </a:t>
            </a:r>
            <a:r>
              <a:rPr lang="en-US" sz="1800" dirty="0" smtClean="0"/>
              <a:t>not present</a:t>
            </a:r>
          </a:p>
          <a:p>
            <a:pPr lvl="1"/>
            <a:endParaRPr lang="en-CA" sz="1200" dirty="0" smtClean="0"/>
          </a:p>
          <a:p>
            <a:r>
              <a:rPr lang="en-CA" sz="1800" dirty="0" smtClean="0"/>
              <a:t>Part II. Effectiveness of ACT CU-level on/off</a:t>
            </a:r>
          </a:p>
          <a:p>
            <a:pPr lvl="1"/>
            <a:r>
              <a:rPr lang="en-CA" sz="1800" dirty="0" smtClean="0"/>
              <a:t>For RGB content, test ACT C</a:t>
            </a:r>
            <a:r>
              <a:rPr lang="en-US" altLang="zh-TW" sz="1800" dirty="0" smtClean="0"/>
              <a:t>U-level flag always on</a:t>
            </a:r>
            <a:endParaRPr lang="en-CA" sz="1800" i="1" dirty="0" smtClean="0"/>
          </a:p>
          <a:p>
            <a:pPr lvl="1"/>
            <a:r>
              <a:rPr lang="en-CA" sz="1800" dirty="0" smtClean="0"/>
              <a:t>Less than 1% BD-rate impact (always on) out of 6% to 38% BD-rate impact (CU-level on/off) </a:t>
            </a:r>
            <a:r>
              <a:rPr lang="en-US" sz="1800" dirty="0" smtClean="0">
                <a:sym typeface="Wingdings" pitchFamily="2" charset="2"/>
              </a:rPr>
              <a:t> Suggest for RGB: ACT ON, no CU flags or flags all on</a:t>
            </a:r>
            <a:endParaRPr lang="en-CA" sz="1600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507288" cy="4289481"/>
          </a:xfrm>
        </p:spPr>
        <p:txBody>
          <a:bodyPr>
            <a:normAutofit/>
          </a:bodyPr>
          <a:lstStyle/>
          <a:p>
            <a:r>
              <a:rPr lang="en-CA" sz="1800" dirty="0" smtClean="0"/>
              <a:t>Adaptive Colour Transform (ACT) was adopted to SCM2.0</a:t>
            </a:r>
          </a:p>
          <a:p>
            <a:pPr lvl="1"/>
            <a:r>
              <a:rPr lang="en-US" sz="1800" dirty="0" smtClean="0"/>
              <a:t>SPS-level “ACT present” flag</a:t>
            </a:r>
          </a:p>
          <a:p>
            <a:pPr lvl="1"/>
            <a:r>
              <a:rPr lang="en-US" sz="1800" dirty="0" smtClean="0"/>
              <a:t>IF “ACT present”, CU-level ACT on/off flags</a:t>
            </a:r>
          </a:p>
          <a:p>
            <a:endParaRPr lang="en-CA" sz="1800" dirty="0" smtClean="0"/>
          </a:p>
          <a:p>
            <a:r>
              <a:rPr lang="en-US" sz="1800" dirty="0" smtClean="0"/>
              <a:t>Turning off ACT (SPS-level ACT OFF) [*]</a:t>
            </a:r>
            <a:endParaRPr lang="en-US" altLang="zh-TW" sz="1800" dirty="0" smtClean="0"/>
          </a:p>
          <a:p>
            <a:pPr>
              <a:buNone/>
            </a:pPr>
            <a:r>
              <a:rPr lang="en-US" altLang="zh-TW" sz="1800" dirty="0" smtClean="0"/>
              <a:t>	</a:t>
            </a:r>
            <a:endParaRPr lang="en-CA" sz="1800" b="1" i="1" dirty="0" smtClean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840991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347864" y="5426640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chemeClr val="accent4"/>
                </a:solidFill>
              </a:rPr>
              <a:t>[*] R. Joshi and G. Sullivan, “L3.1 SCC Tutorial: HEVC Extensions Project for Screen Content Coding”, Document of L3.1 - MPEG Development Activity, L3.1-2014-00072, San Jose, CA, USA. 29 Sept. 2014</a:t>
            </a:r>
            <a:endParaRPr lang="en-US" sz="1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ACT Encoder on YUV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71767"/>
            <a:ext cx="8507288" cy="4721529"/>
          </a:xfrm>
        </p:spPr>
        <p:txBody>
          <a:bodyPr/>
          <a:lstStyle/>
          <a:p>
            <a:pPr lvl="0" hangingPunct="0"/>
            <a:r>
              <a:rPr lang="en-US" sz="1800" dirty="0" smtClean="0"/>
              <a:t>In </a:t>
            </a:r>
            <a:r>
              <a:rPr lang="en-US" altLang="zh-TW" sz="1800" dirty="0" smtClean="0"/>
              <a:t>SCM2.0, </a:t>
            </a:r>
            <a:endParaRPr lang="en-US" altLang="zh-TW" sz="1800" dirty="0" smtClean="0"/>
          </a:p>
          <a:p>
            <a:pPr lvl="0" hangingPunct="0">
              <a:buNone/>
            </a:pPr>
            <a:r>
              <a:rPr lang="en-US" altLang="zh-TW" sz="1800" dirty="0" smtClean="0"/>
              <a:t>	C</a:t>
            </a:r>
            <a:r>
              <a:rPr lang="en-US" altLang="zh-TW" sz="1800" dirty="0" smtClean="0"/>
              <a:t>hecking of IBC </a:t>
            </a:r>
            <a:r>
              <a:rPr lang="en-US" altLang="zh-TW" sz="1800" dirty="0" smtClean="0"/>
              <a:t>can be skipped, </a:t>
            </a:r>
            <a:r>
              <a:rPr lang="en-US" altLang="zh-TW" sz="1800" b="1" dirty="0" smtClean="0"/>
              <a:t>if</a:t>
            </a:r>
            <a:r>
              <a:rPr lang="en-US" altLang="zh-TW" sz="1800" dirty="0" smtClean="0"/>
              <a:t> </a:t>
            </a:r>
            <a:r>
              <a:rPr lang="en-US" altLang="zh-TW" sz="1800" dirty="0" smtClean="0"/>
              <a:t>( </a:t>
            </a:r>
            <a:r>
              <a:rPr lang="en-US" altLang="zh-TW" sz="1800" dirty="0" err="1" smtClean="0"/>
              <a:t>intraCost</a:t>
            </a:r>
            <a:r>
              <a:rPr lang="en-US" altLang="zh-TW" sz="1800" dirty="0" smtClean="0"/>
              <a:t> &lt; certain threshold )</a:t>
            </a:r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r>
              <a:rPr lang="en-US" sz="1800" dirty="0" smtClean="0"/>
              <a:t>ACT encoder modification:</a:t>
            </a:r>
          </a:p>
          <a:p>
            <a:pPr lvl="1" hangingPunct="0"/>
            <a:r>
              <a:rPr lang="en-US" sz="1800" dirty="0" smtClean="0"/>
              <a:t>For YUV content: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could be set to </a:t>
            </a:r>
            <a:r>
              <a:rPr lang="en-CA" sz="1800" dirty="0" smtClean="0"/>
              <a:t>MAX_DOUBLE </a:t>
            </a:r>
            <a:endParaRPr lang="en-US" sz="1800" dirty="0" smtClean="0"/>
          </a:p>
          <a:p>
            <a:pPr lvl="1" hangingPunct="0">
              <a:buNone/>
            </a:pPr>
            <a:r>
              <a:rPr lang="en-US" sz="1800" dirty="0" smtClean="0">
                <a:sym typeface="Wingdings" pitchFamily="2" charset="2"/>
              </a:rPr>
              <a:t>	  </a:t>
            </a:r>
            <a:r>
              <a:rPr lang="en-US" sz="1800" dirty="0" smtClean="0"/>
              <a:t>Bypass some </a:t>
            </a:r>
            <a:r>
              <a:rPr lang="en-US" sz="1800" dirty="0" smtClean="0"/>
              <a:t>IBC early </a:t>
            </a:r>
            <a:r>
              <a:rPr lang="en-US" sz="1800" dirty="0" smtClean="0"/>
              <a:t>skips</a:t>
            </a:r>
            <a:endParaRPr lang="en-US" sz="1800" dirty="0" smtClean="0"/>
          </a:p>
          <a:p>
            <a:pPr lvl="1" hangingPunct="0"/>
            <a:r>
              <a:rPr lang="en-US" sz="1800" dirty="0" smtClean="0"/>
              <a:t>Coding efficiency from “bypassing some IBC early skip</a:t>
            </a:r>
            <a:r>
              <a:rPr lang="en-US" sz="1800" dirty="0" smtClean="0"/>
              <a:t>”, NOT from ACT</a:t>
            </a:r>
            <a:endParaRPr lang="en-US" sz="1800" dirty="0" smtClean="0"/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ACT Encoder on YUV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686800" cy="4865545"/>
          </a:xfrm>
        </p:spPr>
        <p:txBody>
          <a:bodyPr>
            <a:normAutofit/>
          </a:bodyPr>
          <a:lstStyle/>
          <a:p>
            <a:pPr hangingPunct="0"/>
            <a:r>
              <a:rPr lang="en-US" sz="1800" dirty="0" smtClean="0"/>
              <a:t>ACT encoding</a:t>
            </a:r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err="1" smtClean="0"/>
              <a:t>intraCost</a:t>
            </a:r>
            <a:r>
              <a:rPr lang="en-US" sz="1800" dirty="0" smtClean="0"/>
              <a:t> = MAX_DOUBLE</a:t>
            </a:r>
          </a:p>
          <a:p>
            <a:pPr lvl="1" hangingPunct="0">
              <a:buNone/>
            </a:pPr>
            <a:r>
              <a:rPr lang="en-US" sz="1800" b="1" dirty="0" smtClean="0">
                <a:solidFill>
                  <a:schemeClr val="accent4"/>
                </a:solidFill>
              </a:rPr>
              <a:t>	</a:t>
            </a:r>
            <a:r>
              <a:rPr lang="en-US" sz="1800" b="1" dirty="0" err="1" smtClean="0">
                <a:solidFill>
                  <a:schemeClr val="accent4"/>
                </a:solidFill>
              </a:rPr>
              <a:t>tempIntraCost</a:t>
            </a:r>
            <a:r>
              <a:rPr lang="en-US" sz="1800" b="1" dirty="0" smtClean="0">
                <a:solidFill>
                  <a:schemeClr val="accent4"/>
                </a:solidFill>
              </a:rPr>
              <a:t> = MAX_DOUBLE</a:t>
            </a:r>
            <a:endParaRPr lang="en-US" sz="1800" b="1" dirty="0" smtClean="0">
              <a:solidFill>
                <a:schemeClr val="accent4"/>
              </a:solidFill>
            </a:endParaRPr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smtClean="0"/>
              <a:t>1-st </a:t>
            </a:r>
            <a:r>
              <a:rPr lang="en-US" sz="1800" dirty="0" smtClean="0"/>
              <a:t>round</a:t>
            </a:r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</a:t>
            </a:r>
            <a:r>
              <a:rPr lang="en-US" sz="1800" b="1" dirty="0" smtClean="0">
                <a:solidFill>
                  <a:schemeClr val="accent4"/>
                </a:solidFill>
              </a:rPr>
              <a:t>YUV</a:t>
            </a:r>
            <a:r>
              <a:rPr lang="en-US" sz="1800" dirty="0" smtClean="0"/>
              <a:t>:</a:t>
            </a:r>
            <a:r>
              <a:rPr lang="en-US" sz="1800" dirty="0" smtClean="0"/>
              <a:t> Test ACT-off, cost </a:t>
            </a:r>
            <a:r>
              <a:rPr lang="en-US" sz="1800" dirty="0" smtClean="0"/>
              <a:t>saved in </a:t>
            </a:r>
            <a:r>
              <a:rPr lang="en-US" sz="1800" b="1" dirty="0" err="1" smtClean="0">
                <a:solidFill>
                  <a:schemeClr val="accent4"/>
                </a:solidFill>
              </a:rPr>
              <a:t>intraCost</a:t>
            </a:r>
            <a:endParaRPr lang="en-US" sz="1800" b="1" dirty="0" smtClean="0">
              <a:solidFill>
                <a:schemeClr val="accent4"/>
              </a:solidFill>
            </a:endParaRPr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RGB: T</a:t>
            </a:r>
            <a:r>
              <a:rPr lang="en-US" sz="1800" dirty="0" smtClean="0"/>
              <a:t>est ACT-on,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tempIntraCost</a:t>
            </a:r>
            <a:r>
              <a:rPr lang="en-US" sz="1800" dirty="0" smtClean="0"/>
              <a:t> </a:t>
            </a:r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smtClean="0"/>
              <a:t>If  2-nd round </a:t>
            </a:r>
            <a:r>
              <a:rPr lang="en-US" sz="1800" b="1" dirty="0" smtClean="0"/>
              <a:t>not </a:t>
            </a:r>
            <a:r>
              <a:rPr lang="en-US" sz="1800" b="1" dirty="0" smtClean="0"/>
              <a:t>skipped</a:t>
            </a:r>
            <a:endParaRPr lang="en-US" sz="1800" b="1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YUV: T</a:t>
            </a:r>
            <a:r>
              <a:rPr lang="en-US" sz="1800" dirty="0" smtClean="0"/>
              <a:t>est ACT-on,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tempIntraCost</a:t>
            </a:r>
            <a:endParaRPr lang="en-US" sz="1800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RGB: T</a:t>
            </a:r>
            <a:r>
              <a:rPr lang="en-US" sz="1800" dirty="0" smtClean="0"/>
              <a:t>est ACT-off,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intraCost</a:t>
            </a:r>
            <a:endParaRPr lang="en-US" sz="1800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</a:t>
            </a:r>
            <a:r>
              <a:rPr lang="en-US" sz="1800" dirty="0" smtClean="0"/>
              <a:t>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= min(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, </a:t>
            </a:r>
            <a:r>
              <a:rPr lang="en-US" sz="1800" dirty="0" err="1" smtClean="0"/>
              <a:t>tempIntraCost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 hangingPunct="0">
              <a:buFont typeface="Wingdings" pitchFamily="2" charset="2"/>
              <a:buChar char="Ø"/>
            </a:pPr>
            <a:r>
              <a:rPr lang="en-US" sz="1800" b="1" dirty="0" smtClean="0">
                <a:solidFill>
                  <a:schemeClr val="accent4"/>
                </a:solidFill>
              </a:rPr>
              <a:t>Else (2-nd round skipped)</a:t>
            </a:r>
          </a:p>
          <a:p>
            <a:pPr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</a:t>
            </a:r>
            <a:r>
              <a:rPr lang="en-US" sz="1800" dirty="0" smtClean="0"/>
              <a:t>= </a:t>
            </a:r>
            <a:r>
              <a:rPr lang="en-US" sz="1800" b="1" dirty="0" err="1" smtClean="0">
                <a:solidFill>
                  <a:schemeClr val="accent4"/>
                </a:solidFill>
              </a:rPr>
              <a:t>tempIntraCost</a:t>
            </a:r>
            <a:endParaRPr lang="en-CA" sz="1800" b="1" dirty="0" smtClean="0">
              <a:solidFill>
                <a:schemeClr val="accent4"/>
              </a:solidFill>
            </a:endParaRPr>
          </a:p>
          <a:p>
            <a:r>
              <a:rPr lang="en-CA" sz="1800" dirty="0" smtClean="0"/>
              <a:t>For YUV, if 2-nd round skipped </a:t>
            </a:r>
            <a:r>
              <a:rPr lang="en-CA" sz="1800" dirty="0" smtClean="0">
                <a:sym typeface="Wingdings" pitchFamily="2" charset="2"/>
              </a:rPr>
              <a:t>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is </a:t>
            </a:r>
            <a:r>
              <a:rPr lang="en-US" sz="1800" dirty="0" smtClean="0">
                <a:solidFill>
                  <a:schemeClr val="accent4"/>
                </a:solidFill>
              </a:rPr>
              <a:t>MAX_DOUBLE </a:t>
            </a:r>
            <a:r>
              <a:rPr lang="en-US" sz="1800" dirty="0" smtClean="0">
                <a:solidFill>
                  <a:schemeClr val="accent4"/>
                </a:solidFill>
                <a:sym typeface="Wingdings" pitchFamily="2" charset="2"/>
              </a:rPr>
              <a:t> </a:t>
            </a:r>
            <a:r>
              <a:rPr lang="en-US" sz="1800" dirty="0" smtClean="0"/>
              <a:t>“</a:t>
            </a:r>
            <a:r>
              <a:rPr lang="en-US" sz="1800" dirty="0" smtClean="0"/>
              <a:t>bypass IBC </a:t>
            </a:r>
            <a:r>
              <a:rPr lang="en-US" sz="1800" dirty="0" smtClean="0"/>
              <a:t>early skip”</a:t>
            </a:r>
            <a:endParaRPr lang="en-CA" sz="1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ACT Encoder on YUV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507288" cy="5009561"/>
          </a:xfrm>
        </p:spPr>
        <p:txBody>
          <a:bodyPr>
            <a:normAutofit/>
          </a:bodyPr>
          <a:lstStyle/>
          <a:p>
            <a:pPr lvl="0" hangingPunct="0"/>
            <a:r>
              <a:rPr lang="en-US" sz="1800" b="1" i="1" dirty="0" smtClean="0">
                <a:solidFill>
                  <a:schemeClr val="accent1"/>
                </a:solidFill>
              </a:rPr>
              <a:t>Fixes, </a:t>
            </a:r>
            <a:r>
              <a:rPr lang="en-US" sz="1800" b="1" i="1" dirty="0" smtClean="0">
                <a:solidFill>
                  <a:schemeClr val="accent1"/>
                </a:solidFill>
              </a:rPr>
              <a:t>IBC </a:t>
            </a:r>
            <a:r>
              <a:rPr lang="en-US" sz="1800" b="1" i="1" dirty="0" smtClean="0">
                <a:solidFill>
                  <a:schemeClr val="accent1"/>
                </a:solidFill>
              </a:rPr>
              <a:t>early skip behave as it should </a:t>
            </a:r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err="1" smtClean="0"/>
              <a:t>intraCost</a:t>
            </a:r>
            <a:r>
              <a:rPr lang="en-US" sz="1800" dirty="0" smtClean="0"/>
              <a:t> = MAX_DOUBLE</a:t>
            </a:r>
          </a:p>
          <a:p>
            <a:pPr lvl="1" hangingPunct="0">
              <a:buNone/>
            </a:pPr>
            <a:r>
              <a:rPr lang="en-US" sz="1800" dirty="0" smtClean="0"/>
              <a:t>	</a:t>
            </a:r>
            <a:r>
              <a:rPr lang="en-US" sz="1800" dirty="0" err="1" smtClean="0"/>
              <a:t>tempIntraCost</a:t>
            </a:r>
            <a:r>
              <a:rPr lang="en-US" sz="1800" dirty="0" smtClean="0"/>
              <a:t> = MAX_DOUBLE</a:t>
            </a:r>
            <a:endParaRPr lang="en-US" sz="1800" dirty="0" smtClean="0"/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smtClean="0"/>
              <a:t>1-st </a:t>
            </a:r>
            <a:r>
              <a:rPr lang="en-US" sz="1800" dirty="0" smtClean="0"/>
              <a:t>round</a:t>
            </a:r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</a:t>
            </a:r>
            <a:r>
              <a:rPr lang="en-US" sz="1800" b="1" dirty="0" smtClean="0">
                <a:solidFill>
                  <a:schemeClr val="accent4"/>
                </a:solidFill>
              </a:rPr>
              <a:t>YUV</a:t>
            </a:r>
            <a:r>
              <a:rPr lang="en-US" sz="1800" dirty="0" smtClean="0"/>
              <a:t>:</a:t>
            </a:r>
            <a:r>
              <a:rPr lang="en-US" sz="1800" dirty="0" smtClean="0"/>
              <a:t> Test ACT-off, cost </a:t>
            </a:r>
            <a:r>
              <a:rPr lang="en-US" sz="1800" dirty="0" smtClean="0"/>
              <a:t>saved in </a:t>
            </a:r>
            <a:r>
              <a:rPr lang="en-US" sz="1800" b="1" dirty="0" err="1" smtClean="0">
                <a:solidFill>
                  <a:schemeClr val="accent4"/>
                </a:solidFill>
              </a:rPr>
              <a:t>intraCost</a:t>
            </a:r>
            <a:endParaRPr lang="en-US" sz="1800" b="1" dirty="0" smtClean="0">
              <a:solidFill>
                <a:schemeClr val="accent4"/>
              </a:solidFill>
            </a:endParaRPr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RGB: T</a:t>
            </a:r>
            <a:r>
              <a:rPr lang="en-US" sz="1800" dirty="0" smtClean="0"/>
              <a:t>est ACT-on,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tempIntraCost</a:t>
            </a:r>
            <a:r>
              <a:rPr lang="en-US" sz="1800" dirty="0" smtClean="0"/>
              <a:t> </a:t>
            </a:r>
          </a:p>
          <a:p>
            <a:pPr lvl="1" hangingPunct="0">
              <a:buFont typeface="Wingdings" pitchFamily="2" charset="2"/>
              <a:buChar char="Ø"/>
            </a:pPr>
            <a:r>
              <a:rPr lang="en-US" sz="1800" dirty="0" smtClean="0"/>
              <a:t>If  2-nd round </a:t>
            </a:r>
            <a:r>
              <a:rPr lang="en-US" sz="1800" b="1" dirty="0" smtClean="0"/>
              <a:t>not </a:t>
            </a:r>
            <a:r>
              <a:rPr lang="en-US" sz="1800" b="1" dirty="0" smtClean="0"/>
              <a:t>skipped</a:t>
            </a:r>
            <a:endParaRPr lang="en-US" sz="1800" b="1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YUV: T</a:t>
            </a:r>
            <a:r>
              <a:rPr lang="en-US" sz="1800" dirty="0" smtClean="0"/>
              <a:t>est ACT-on,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tempIntraCost</a:t>
            </a:r>
            <a:endParaRPr lang="en-US" sz="1800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RGB: T</a:t>
            </a:r>
            <a:r>
              <a:rPr lang="en-US" sz="1800" dirty="0" smtClean="0"/>
              <a:t>est ACT-off, c</a:t>
            </a:r>
            <a:r>
              <a:rPr lang="en-US" sz="1800" dirty="0" smtClean="0"/>
              <a:t>ost </a:t>
            </a:r>
            <a:r>
              <a:rPr lang="en-US" sz="1800" dirty="0" smtClean="0"/>
              <a:t>saved in </a:t>
            </a:r>
            <a:r>
              <a:rPr lang="en-US" sz="1800" dirty="0" err="1" smtClean="0"/>
              <a:t>intraCost</a:t>
            </a:r>
            <a:endParaRPr lang="en-US" sz="1800" dirty="0" smtClean="0"/>
          </a:p>
          <a:p>
            <a:pPr lvl="0"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</a:t>
            </a:r>
            <a:r>
              <a:rPr lang="en-US" sz="1800" dirty="0" smtClean="0"/>
              <a:t>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= min(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, </a:t>
            </a:r>
            <a:r>
              <a:rPr lang="en-US" sz="1800" dirty="0" err="1" smtClean="0"/>
              <a:t>tempIntraCost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 hangingPunct="0">
              <a:buFont typeface="Wingdings" pitchFamily="2" charset="2"/>
              <a:buChar char="Ø"/>
            </a:pPr>
            <a:r>
              <a:rPr lang="en-US" sz="1800" b="1" dirty="0" smtClean="0">
                <a:solidFill>
                  <a:schemeClr val="accent4"/>
                </a:solidFill>
              </a:rPr>
              <a:t>Else (2-nd round skipped)</a:t>
            </a:r>
          </a:p>
          <a:p>
            <a:pPr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</a:t>
            </a:r>
            <a:r>
              <a:rPr lang="en-US" sz="1800" dirty="0" smtClean="0"/>
              <a:t>	</a:t>
            </a:r>
            <a:r>
              <a:rPr lang="en-US" sz="1800" dirty="0" smtClean="0"/>
              <a:t>For YUV: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= </a:t>
            </a:r>
            <a:r>
              <a:rPr lang="en-US" sz="1800" b="1" dirty="0" err="1" smtClean="0">
                <a:solidFill>
                  <a:schemeClr val="accent4"/>
                </a:solidFill>
              </a:rPr>
              <a:t>intraCost</a:t>
            </a:r>
            <a:endParaRPr lang="en-US" sz="1800" dirty="0" smtClean="0"/>
          </a:p>
          <a:p>
            <a:pPr hangingPunct="0"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		For RGB: </a:t>
            </a:r>
            <a:r>
              <a:rPr lang="en-US" sz="1800" dirty="0" err="1" smtClean="0"/>
              <a:t>intraCost</a:t>
            </a:r>
            <a:r>
              <a:rPr lang="en-US" sz="1800" dirty="0" smtClean="0"/>
              <a:t> </a:t>
            </a:r>
            <a:r>
              <a:rPr lang="en-US" sz="1800" dirty="0" smtClean="0"/>
              <a:t>= </a:t>
            </a:r>
            <a:r>
              <a:rPr lang="en-US" sz="1800" dirty="0" err="1" smtClean="0"/>
              <a:t>tempIntraCost</a:t>
            </a:r>
            <a:endParaRPr lang="en-CA" sz="1800" b="1" dirty="0" smtClean="0">
              <a:solidFill>
                <a:schemeClr val="accent4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03648" y="4941168"/>
            <a:ext cx="3384376" cy="720080"/>
          </a:xfrm>
          <a:prstGeom prst="roundRect">
            <a:avLst/>
          </a:prstGeom>
          <a:noFill/>
          <a:ln w="317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6273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I.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219256" cy="5369601"/>
          </a:xfrm>
        </p:spPr>
        <p:txBody>
          <a:bodyPr>
            <a:normAutofit/>
          </a:bodyPr>
          <a:lstStyle/>
          <a:p>
            <a:pPr lvl="0" hangingPunct="0"/>
            <a:r>
              <a:rPr lang="en-US" sz="1800" dirty="0" smtClean="0"/>
              <a:t>Anchor:	S</a:t>
            </a:r>
            <a:r>
              <a:rPr lang="en-US" altLang="zh-TW" sz="1800" dirty="0" smtClean="0"/>
              <a:t>CM2.0, ACT CU on/off, with IBC early skip bypass</a:t>
            </a:r>
          </a:p>
          <a:p>
            <a:pPr lvl="0" hangingPunct="0"/>
            <a:r>
              <a:rPr lang="en-US" sz="1800" dirty="0" smtClean="0"/>
              <a:t>Test</a:t>
            </a:r>
            <a:r>
              <a:rPr lang="en-US" altLang="zh-TW" sz="1800" dirty="0" smtClean="0"/>
              <a:t>:		</a:t>
            </a:r>
            <a:r>
              <a:rPr lang="en-US" sz="1800" dirty="0" smtClean="0"/>
              <a:t>S</a:t>
            </a:r>
            <a:r>
              <a:rPr lang="en-US" altLang="zh-TW" sz="1800" dirty="0" smtClean="0"/>
              <a:t>CM2.0, ACT CU on/off, </a:t>
            </a:r>
            <a:r>
              <a:rPr lang="en-US" altLang="zh-TW" sz="1800" b="1" dirty="0" smtClean="0">
                <a:solidFill>
                  <a:schemeClr val="accent1"/>
                </a:solidFill>
              </a:rPr>
              <a:t>without</a:t>
            </a:r>
            <a:r>
              <a:rPr lang="en-US" altLang="zh-TW" sz="1800" b="1" dirty="0" smtClean="0"/>
              <a:t> IBC early skip bypass</a:t>
            </a:r>
            <a:endParaRPr lang="en-US" sz="1800" b="1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>
              <a:buNone/>
            </a:pPr>
            <a:endParaRPr lang="en-US" sz="1800" dirty="0" smtClean="0"/>
          </a:p>
          <a:p>
            <a:pPr lvl="0" hangingPunct="0">
              <a:buNone/>
            </a:pPr>
            <a:endParaRPr lang="en-US" sz="800" dirty="0" smtClean="0"/>
          </a:p>
          <a:p>
            <a:pPr lvl="0" hangingPunct="0"/>
            <a:r>
              <a:rPr lang="en-US" sz="1800" dirty="0" smtClean="0"/>
              <a:t>When SCM2.0 with ACT completely OFF (SPS ACT = 0) </a:t>
            </a:r>
            <a:r>
              <a:rPr lang="en-US" sz="1800" dirty="0" smtClean="0"/>
              <a:t>[*]</a:t>
            </a:r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800" dirty="0" smtClean="0"/>
          </a:p>
          <a:p>
            <a:pPr lvl="0" hangingPunct="0"/>
            <a:endParaRPr lang="en-US" sz="800" dirty="0" smtClean="0"/>
          </a:p>
          <a:p>
            <a:pPr hangingPunct="0"/>
            <a:r>
              <a:rPr lang="en-US" sz="1800" dirty="0" smtClean="0"/>
              <a:t>For YUV content, “</a:t>
            </a:r>
            <a:r>
              <a:rPr lang="en-US" altLang="zh-TW" sz="1800" dirty="0" smtClean="0"/>
              <a:t>bypassing IBC early skip” used by the ACT encoder, </a:t>
            </a:r>
            <a:r>
              <a:rPr lang="en-CA" sz="1800" dirty="0" smtClean="0"/>
              <a:t>contributes most of the coding efficiency provided by the entire ACT in SCM2.0.</a:t>
            </a:r>
          </a:p>
          <a:p>
            <a:pPr hangingPunct="0">
              <a:buNone/>
            </a:pPr>
            <a:r>
              <a:rPr lang="en-CA" sz="1800" dirty="0" smtClean="0">
                <a:sym typeface="Wingdings" pitchFamily="2" charset="2"/>
              </a:rPr>
              <a:t>	 ACT itself not effective for YUV  Suggest for </a:t>
            </a:r>
            <a:r>
              <a:rPr lang="en-CA" sz="1800" dirty="0" smtClean="0">
                <a:sym typeface="Wingdings" pitchFamily="2" charset="2"/>
              </a:rPr>
              <a:t>YUV: </a:t>
            </a:r>
            <a:r>
              <a:rPr lang="en-CA" sz="1800" dirty="0" smtClean="0">
                <a:sym typeface="Wingdings" pitchFamily="2" charset="2"/>
              </a:rPr>
              <a:t>ACT OFF, </a:t>
            </a:r>
            <a:r>
              <a:rPr lang="en-US" sz="1800" dirty="0" smtClean="0">
                <a:sym typeface="Wingdings" pitchFamily="2" charset="2"/>
              </a:rPr>
              <a:t>CU flag not present</a:t>
            </a:r>
            <a:endParaRPr lang="en-US" sz="1800" dirty="0" smtClean="0"/>
          </a:p>
          <a:p>
            <a:pPr lvl="0" hangingPunct="0"/>
            <a:endParaRPr lang="en-US" sz="1800" dirty="0" smtClean="0"/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972" y="1988840"/>
            <a:ext cx="837430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24128" y="316300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Thanks </a:t>
            </a:r>
            <a:r>
              <a:rPr lang="en-US" b="1" dirty="0" err="1" smtClean="0">
                <a:solidFill>
                  <a:schemeClr val="accent3"/>
                </a:solidFill>
              </a:rPr>
              <a:t>Huawei</a:t>
            </a:r>
            <a:r>
              <a:rPr lang="en-US" b="1" dirty="0" smtClean="0">
                <a:solidFill>
                  <a:schemeClr val="accent3"/>
                </a:solidFill>
              </a:rPr>
              <a:t> for cross-check!</a:t>
            </a:r>
            <a:endParaRPr lang="en-US" b="1" dirty="0"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3773016"/>
            <a:ext cx="83724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II. </a:t>
            </a:r>
            <a:r>
              <a:rPr lang="en-US" dirty="0" smtClean="0"/>
              <a:t>CU-level ACT </a:t>
            </a:r>
            <a:r>
              <a:rPr lang="en-US" dirty="0" smtClean="0"/>
              <a:t>Flags Always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507288" cy="4217473"/>
          </a:xfrm>
        </p:spPr>
        <p:txBody>
          <a:bodyPr>
            <a:normAutofit/>
          </a:bodyPr>
          <a:lstStyle/>
          <a:p>
            <a:pPr lvl="0" hangingPunct="0"/>
            <a:r>
              <a:rPr lang="en-US" sz="1800" dirty="0" smtClean="0"/>
              <a:t>Encoder modification</a:t>
            </a:r>
            <a:r>
              <a:rPr lang="en-US" altLang="zh-TW" sz="1800" dirty="0" smtClean="0"/>
              <a:t>:</a:t>
            </a:r>
            <a:r>
              <a:rPr lang="zh-TW" altLang="en-US" sz="1800" dirty="0" smtClean="0"/>
              <a:t> </a:t>
            </a:r>
            <a:r>
              <a:rPr lang="en-US" altLang="zh-TW" sz="1800" dirty="0" smtClean="0"/>
              <a:t>Only test CU-level ACT on</a:t>
            </a:r>
            <a:endParaRPr lang="en-US" sz="1800" dirty="0" smtClean="0"/>
          </a:p>
          <a:p>
            <a:r>
              <a:rPr lang="en-CA" sz="1800" dirty="0" smtClean="0"/>
              <a:t>All decoded CU-level ACT flags are 1</a:t>
            </a:r>
          </a:p>
          <a:p>
            <a:endParaRPr lang="en-CA" sz="1800" dirty="0" smtClean="0"/>
          </a:p>
          <a:p>
            <a:r>
              <a:rPr lang="en-CA" sz="1800" dirty="0" smtClean="0"/>
              <a:t>Reduced enc time, since no checks for ACT off</a:t>
            </a:r>
          </a:p>
          <a:p>
            <a:r>
              <a:rPr lang="en-CA" sz="1800" dirty="0" smtClean="0"/>
              <a:t>Expect minor differences when the CU-level flags are then removed</a:t>
            </a:r>
          </a:p>
          <a:p>
            <a:endParaRPr lang="en-CA" sz="1800" dirty="0" smtClean="0"/>
          </a:p>
          <a:p>
            <a:endParaRPr lang="en-CA" sz="1800" dirty="0" smtClean="0"/>
          </a:p>
          <a:p>
            <a:pPr lvl="1"/>
            <a:endParaRPr lang="en-CA" sz="1600" b="1" i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6273"/>
            <a:ext cx="8229600" cy="1134535"/>
          </a:xfrm>
        </p:spPr>
        <p:txBody>
          <a:bodyPr>
            <a:normAutofit/>
          </a:bodyPr>
          <a:lstStyle/>
          <a:p>
            <a:r>
              <a:rPr lang="en-US" dirty="0" smtClean="0"/>
              <a:t>Part II.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9759"/>
            <a:ext cx="8363272" cy="4793537"/>
          </a:xfrm>
        </p:spPr>
        <p:txBody>
          <a:bodyPr>
            <a:normAutofit/>
          </a:bodyPr>
          <a:lstStyle/>
          <a:p>
            <a:pPr lvl="0" hangingPunct="0"/>
            <a:r>
              <a:rPr lang="en-US" sz="1800" dirty="0" smtClean="0"/>
              <a:t>Anchor:	S</a:t>
            </a:r>
            <a:r>
              <a:rPr lang="en-US" altLang="zh-TW" sz="1800" dirty="0" smtClean="0"/>
              <a:t>CM2.0, ACT CU on/off</a:t>
            </a:r>
          </a:p>
          <a:p>
            <a:pPr lvl="0" hangingPunct="0"/>
            <a:r>
              <a:rPr lang="en-US" sz="1800" dirty="0" smtClean="0"/>
              <a:t>Test</a:t>
            </a:r>
            <a:r>
              <a:rPr lang="en-US" altLang="zh-TW" sz="1800" dirty="0" smtClean="0"/>
              <a:t>:		</a:t>
            </a:r>
            <a:r>
              <a:rPr lang="en-US" sz="1800" dirty="0" smtClean="0"/>
              <a:t>S</a:t>
            </a:r>
            <a:r>
              <a:rPr lang="en-US" altLang="zh-TW" sz="1800" dirty="0" smtClean="0"/>
              <a:t>CM2.0, ACT </a:t>
            </a:r>
            <a:r>
              <a:rPr lang="en-US" altLang="zh-TW" sz="1800" b="1" dirty="0" smtClean="0">
                <a:solidFill>
                  <a:schemeClr val="accent1"/>
                </a:solidFill>
              </a:rPr>
              <a:t>CU always ON</a:t>
            </a:r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>
              <a:buNone/>
            </a:pPr>
            <a:endParaRPr lang="en-US" sz="1800" dirty="0" smtClean="0"/>
          </a:p>
          <a:p>
            <a:pPr lvl="0" hangingPunct="0">
              <a:buNone/>
            </a:pPr>
            <a:endParaRPr lang="en-US" sz="800" dirty="0" smtClean="0"/>
          </a:p>
          <a:p>
            <a:pPr lvl="0" hangingPunct="0"/>
            <a:r>
              <a:rPr lang="en-US" sz="1800" dirty="0" smtClean="0"/>
              <a:t>SCM2.0 with ACT completely OFF (SPS ACT = 0) [*]</a:t>
            </a:r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1800" dirty="0" smtClean="0"/>
          </a:p>
          <a:p>
            <a:pPr lvl="0" hangingPunct="0"/>
            <a:endParaRPr lang="en-US" sz="800" dirty="0" smtClean="0"/>
          </a:p>
          <a:p>
            <a:pPr lvl="0" hangingPunct="0">
              <a:buNone/>
            </a:pPr>
            <a:endParaRPr lang="en-US" sz="800" dirty="0" smtClean="0"/>
          </a:p>
          <a:p>
            <a:pPr marL="342900" lvl="1" indent="-342900" hangingPunct="0">
              <a:buClr>
                <a:schemeClr val="accent1"/>
              </a:buClr>
              <a:buFont typeface="Wingdings" charset="2"/>
              <a:buChar char="§"/>
            </a:pPr>
            <a:r>
              <a:rPr lang="en-CA" sz="1800" dirty="0" smtClean="0"/>
              <a:t>For RGB, less than 1% BD-rate impact (always on) out of 6% to 38% BD-rate impact (CU-level on/off) </a:t>
            </a:r>
            <a:r>
              <a:rPr lang="en-US" sz="1800" dirty="0" smtClean="0">
                <a:sym typeface="Wingdings" pitchFamily="2" charset="2"/>
              </a:rPr>
              <a:t> Suggest for </a:t>
            </a:r>
            <a:r>
              <a:rPr lang="en-US" sz="1800" dirty="0" smtClean="0">
                <a:sym typeface="Wingdings" pitchFamily="2" charset="2"/>
              </a:rPr>
              <a:t>RGB: SPS ACT </a:t>
            </a:r>
            <a:r>
              <a:rPr lang="en-US" sz="1800" dirty="0" smtClean="0">
                <a:sym typeface="Wingdings" pitchFamily="2" charset="2"/>
              </a:rPr>
              <a:t>ON, no CU flags or CU flags all on</a:t>
            </a:r>
            <a:endParaRPr lang="en-US" sz="1800" dirty="0" smtClean="0"/>
          </a:p>
          <a:p>
            <a:endParaRPr lang="en-CA" sz="2000" dirty="0" smtClean="0"/>
          </a:p>
          <a:p>
            <a:pPr lvl="1"/>
            <a:endParaRPr lang="en-CA" sz="1600" b="1" i="1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3"/>
            <a:ext cx="8136904" cy="160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800396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724128" y="3429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Thanks </a:t>
            </a:r>
            <a:r>
              <a:rPr lang="en-US" b="1" dirty="0" err="1" smtClean="0">
                <a:solidFill>
                  <a:schemeClr val="accent3"/>
                </a:solidFill>
              </a:rPr>
              <a:t>Huawei</a:t>
            </a:r>
            <a:r>
              <a:rPr lang="en-US" b="1" dirty="0" smtClean="0">
                <a:solidFill>
                  <a:schemeClr val="accent3"/>
                </a:solidFill>
              </a:rPr>
              <a:t> for cross-check!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598</TotalTime>
  <Words>469</Words>
  <Application>Microsoft Office PowerPoint</Application>
  <PresentationFormat>On-screen Show (4:3)</PresentationFormat>
  <Paragraphs>129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JCTVC-S0100                      AHG6: On Adaptive Color Transform               (ACT) in SCM2.0</vt:lpstr>
      <vt:lpstr>Overview</vt:lpstr>
      <vt:lpstr>Introduction</vt:lpstr>
      <vt:lpstr>Part I. ACT Encoder on YUV Content</vt:lpstr>
      <vt:lpstr>Part I. ACT Encoder on YUV Content</vt:lpstr>
      <vt:lpstr>Part I. ACT Encoder on YUV Content</vt:lpstr>
      <vt:lpstr>Part I. Test Results</vt:lpstr>
      <vt:lpstr>Part II. CU-level ACT Flags Always On</vt:lpstr>
      <vt:lpstr>Part II. Test Results</vt:lpstr>
      <vt:lpstr>Conclusions</vt:lpstr>
      <vt:lpstr>Backup Slides</vt:lpstr>
      <vt:lpstr>Part I. ACT Encoder on YUV Content</vt:lpstr>
      <vt:lpstr>Part I. ACT Encoder on YUV Content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206</cp:revision>
  <dcterms:created xsi:type="dcterms:W3CDTF">2014-03-11T04:25:26Z</dcterms:created>
  <dcterms:modified xsi:type="dcterms:W3CDTF">2014-10-15T23:59:04Z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190738882</vt:i4>
  </property>
  <property fmtid="{D5CDD505-2E9C-101B-9397-08002B2CF9AE}" pid="3" name="_NewReviewCycle">
    <vt:lpwstr/>
  </property>
  <property fmtid="{D5CDD505-2E9C-101B-9397-08002B2CF9AE}" pid="4" name="_EmailSubject">
    <vt:lpwstr>draft 1 for copy previous</vt:lpwstr>
  </property>
  <property fmtid="{D5CDD505-2E9C-101B-9397-08002B2CF9AE}" pid="5" name="_AuthorEmail">
    <vt:lpwstr>Jing.Ye@mediatek.com</vt:lpwstr>
  </property>
  <property fmtid="{D5CDD505-2E9C-101B-9397-08002B2CF9AE}" pid="6" name="_AuthorEmailDisplayName">
    <vt:lpwstr>Jing Ye</vt:lpwstr>
  </property>
  <property fmtid="{D5CDD505-2E9C-101B-9397-08002B2CF9AE}" pid="7" name="_PreviousAdHocReviewCycleID">
    <vt:i4>-1701226681</vt:i4>
  </property>
</Properties>
</file>