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71" r:id="rId4"/>
    <p:sldId id="273" r:id="rId5"/>
    <p:sldId id="275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579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82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398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2005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7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38698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5554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453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62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0255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784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20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2695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1704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03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4374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956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393378-A3FD-4718-A780-BBB47659329A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CF44F22-FAB5-4786-946C-F1419C0E9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7847" y="1730454"/>
            <a:ext cx="8264769" cy="1515533"/>
          </a:xfrm>
        </p:spPr>
        <p:txBody>
          <a:bodyPr/>
          <a:lstStyle/>
          <a:p>
            <a:r>
              <a:rPr lang="en-US" sz="5200" dirty="0"/>
              <a:t>Adaptive motion vector resolution for screen content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 smtClean="0"/>
              <a:t>Bin Li, Jizheng Xu, Gary J. Sullivan, You Zhou, Bruce Lin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57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Many screen contents are generated with only integer motion</a:t>
            </a:r>
          </a:p>
          <a:p>
            <a:r>
              <a:rPr lang="en-US" dirty="0" smtClean="0"/>
              <a:t>Encoder can easily be signified by its preceding module</a:t>
            </a:r>
          </a:p>
          <a:p>
            <a:pPr lvl="1"/>
            <a:r>
              <a:rPr lang="en-US" dirty="0" smtClean="0"/>
              <a:t>Reduce unnecessary encoding complexity</a:t>
            </a:r>
          </a:p>
          <a:p>
            <a:pPr lvl="1"/>
            <a:r>
              <a:rPr lang="en-US" dirty="0" smtClean="0"/>
              <a:t>Save bits to denote </a:t>
            </a:r>
            <a:r>
              <a:rPr lang="en-US" dirty="0"/>
              <a:t>unnecessary </a:t>
            </a:r>
            <a:r>
              <a:rPr lang="en-US" dirty="0" smtClean="0"/>
              <a:t>MV precision</a:t>
            </a:r>
          </a:p>
          <a:p>
            <a:endParaRPr lang="en-US" dirty="0" smtClean="0"/>
          </a:p>
          <a:p>
            <a:r>
              <a:rPr lang="en-US" dirty="0" smtClean="0"/>
              <a:t>Propose</a:t>
            </a:r>
          </a:p>
          <a:p>
            <a:pPr lvl="1"/>
            <a:r>
              <a:rPr lang="en-US" dirty="0" smtClean="0"/>
              <a:t>Slice-level MV precision flag to enable integer MV</a:t>
            </a:r>
          </a:p>
          <a:p>
            <a:pPr lvl="1"/>
            <a:r>
              <a:rPr lang="en-US" dirty="0" smtClean="0"/>
              <a:t>When the flag is on, all MV values (MVP, </a:t>
            </a:r>
            <a:r>
              <a:rPr lang="en-US" altLang="zh-CN" dirty="0" smtClean="0"/>
              <a:t>MVD) are interpreted as integer precision</a:t>
            </a:r>
          </a:p>
          <a:p>
            <a:pPr lvl="2"/>
            <a:r>
              <a:rPr lang="en-US" dirty="0" smtClean="0"/>
              <a:t>No change to entropy coding, MV prediction, MV coding</a:t>
            </a:r>
          </a:p>
        </p:txBody>
      </p:sp>
    </p:spTree>
    <p:extLst>
      <p:ext uri="{BB962C8B-B14F-4D97-AF65-F5344CB8AC3E}">
        <p14:creationId xmlns:p14="http://schemas.microsoft.com/office/powerpoint/2010/main" val="202114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Normative vs. encoder-only (multi-pass)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945287"/>
              </p:ext>
            </p:extLst>
          </p:nvPr>
        </p:nvGraphicFramePr>
        <p:xfrm>
          <a:off x="1429833" y="2434366"/>
          <a:ext cx="3300430" cy="3808167"/>
        </p:xfrm>
        <a:graphic>
          <a:graphicData uri="http://schemas.openxmlformats.org/drawingml/2006/table">
            <a:tbl>
              <a:tblPr/>
              <a:tblGrid>
                <a:gridCol w="1893508"/>
                <a:gridCol w="468974"/>
                <a:gridCol w="468974"/>
                <a:gridCol w="468974"/>
              </a:tblGrid>
              <a:tr h="1153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 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-3.3%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-0.8%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-3.8%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-3.9%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-1.5%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-4.3%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-1.8%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-0.6%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189%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39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077655"/>
              </p:ext>
            </p:extLst>
          </p:nvPr>
        </p:nvGraphicFramePr>
        <p:xfrm>
          <a:off x="4726528" y="2434365"/>
          <a:ext cx="1348959" cy="3816978"/>
        </p:xfrm>
        <a:graphic>
          <a:graphicData uri="http://schemas.openxmlformats.org/drawingml/2006/table">
            <a:tbl>
              <a:tblPr/>
              <a:tblGrid>
                <a:gridCol w="449653"/>
                <a:gridCol w="449653"/>
                <a:gridCol w="449653"/>
              </a:tblGrid>
              <a:tr h="11566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 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191%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104%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-0.2%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-0.5%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-0.3%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186%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106%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451315"/>
              </p:ext>
            </p:extLst>
          </p:nvPr>
        </p:nvGraphicFramePr>
        <p:xfrm>
          <a:off x="6689348" y="2425583"/>
          <a:ext cx="2867889" cy="3825762"/>
        </p:xfrm>
        <a:graphic>
          <a:graphicData uri="http://schemas.openxmlformats.org/drawingml/2006/table">
            <a:tbl>
              <a:tblPr/>
              <a:tblGrid>
                <a:gridCol w="1301521"/>
                <a:gridCol w="393484"/>
                <a:gridCol w="393484"/>
                <a:gridCol w="393484"/>
                <a:gridCol w="385916"/>
              </a:tblGrid>
              <a:tr h="11322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36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2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2.1%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2.2%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3224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3224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2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36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322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2.7%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34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0318267"/>
              </p:ext>
            </p:extLst>
          </p:nvPr>
        </p:nvGraphicFramePr>
        <p:xfrm>
          <a:off x="9568158" y="2514610"/>
          <a:ext cx="1650825" cy="3736720"/>
        </p:xfrm>
        <a:graphic>
          <a:graphicData uri="http://schemas.openxmlformats.org/drawingml/2006/table">
            <a:tbl>
              <a:tblPr/>
              <a:tblGrid>
                <a:gridCol w="414700"/>
                <a:gridCol w="414700"/>
                <a:gridCol w="414700"/>
                <a:gridCol w="406725"/>
              </a:tblGrid>
              <a:tr h="11600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4337" marR="4337" marT="43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4337" marR="4337" marT="43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69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6009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6009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37" marR="4337" marT="433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009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4337" marR="4337" marT="43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86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4337" marR="4337" marT="433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337" marR="4337" marT="43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9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192%</a:t>
                      </a:r>
                    </a:p>
                  </a:txBody>
                  <a:tcPr marL="4337" marR="4337" marT="43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769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104%</a:t>
                      </a:r>
                    </a:p>
                  </a:txBody>
                  <a:tcPr marL="4337" marR="4337" marT="433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64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Fast decision based on</a:t>
            </a:r>
          </a:p>
          <a:p>
            <a:pPr lvl="1"/>
            <a:r>
              <a:rPr lang="en-CA" dirty="0"/>
              <a:t>N</a:t>
            </a:r>
            <a:r>
              <a:rPr lang="en-CA" dirty="0" smtClean="0"/>
              <a:t>umber </a:t>
            </a:r>
            <a:r>
              <a:rPr lang="en-CA" dirty="0"/>
              <a:t>of blocks matching with collocated </a:t>
            </a:r>
            <a:r>
              <a:rPr lang="en-CA" dirty="0" smtClean="0"/>
              <a:t>block</a:t>
            </a:r>
          </a:p>
          <a:p>
            <a:pPr lvl="1"/>
            <a:r>
              <a:rPr lang="en-CA" dirty="0"/>
              <a:t>N</a:t>
            </a:r>
            <a:r>
              <a:rPr lang="en-CA" dirty="0" smtClean="0"/>
              <a:t>umber </a:t>
            </a:r>
            <a:r>
              <a:rPr lang="en-CA" dirty="0"/>
              <a:t>of blocks not matching with collocated block but belong to smooth </a:t>
            </a:r>
            <a:r>
              <a:rPr lang="en-CA" dirty="0" smtClean="0"/>
              <a:t>region</a:t>
            </a:r>
          </a:p>
          <a:p>
            <a:pPr lvl="1"/>
            <a:r>
              <a:rPr lang="en-CA" dirty="0"/>
              <a:t>N</a:t>
            </a:r>
            <a:r>
              <a:rPr lang="en-CA" dirty="0" smtClean="0"/>
              <a:t>umber </a:t>
            </a:r>
            <a:r>
              <a:rPr lang="en-CA" dirty="0"/>
              <a:t>of blocks not belonging to </a:t>
            </a:r>
            <a:r>
              <a:rPr lang="en-CA" dirty="0" smtClean="0"/>
              <a:t>the above two </a:t>
            </a:r>
            <a:r>
              <a:rPr lang="en-CA" dirty="0" err="1" smtClean="0"/>
              <a:t>catagories</a:t>
            </a:r>
            <a:r>
              <a:rPr lang="en-CA" dirty="0" smtClean="0"/>
              <a:t> </a:t>
            </a:r>
            <a:r>
              <a:rPr lang="en-CA" dirty="0"/>
              <a:t>but can find a matching block by hash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45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057594"/>
              </p:ext>
            </p:extLst>
          </p:nvPr>
        </p:nvGraphicFramePr>
        <p:xfrm>
          <a:off x="1508961" y="2434367"/>
          <a:ext cx="3221300" cy="3816978"/>
        </p:xfrm>
        <a:graphic>
          <a:graphicData uri="http://schemas.openxmlformats.org/drawingml/2006/table">
            <a:tbl>
              <a:tblPr/>
              <a:tblGrid>
                <a:gridCol w="1848110"/>
                <a:gridCol w="457730"/>
                <a:gridCol w="457730"/>
                <a:gridCol w="457730"/>
              </a:tblGrid>
              <a:tr h="11566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Random Access 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-2.9%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-2.7%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-0.4%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102%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Low delay B 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G/Y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B/U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R/V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-3.8%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-3.8%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-0.9%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RGB,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-4.4%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-4.0%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text &amp; graphics with motion,720p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-1.0%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1440p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0.2%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mixed content,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-0.1%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Animation, 720p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YUV, camera captured, 1080p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0.0%</a:t>
                      </a:r>
                    </a:p>
                  </a:txBody>
                  <a:tcPr marL="5027" marR="5027" marT="502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Enc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Dec Time[%]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101%</a:t>
                      </a:r>
                    </a:p>
                  </a:txBody>
                  <a:tcPr marL="5027" marR="5027" marT="502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216104"/>
              </p:ext>
            </p:extLst>
          </p:nvPr>
        </p:nvGraphicFramePr>
        <p:xfrm>
          <a:off x="7867516" y="2416792"/>
          <a:ext cx="2850304" cy="3816946"/>
        </p:xfrm>
        <a:graphic>
          <a:graphicData uri="http://schemas.openxmlformats.org/drawingml/2006/table">
            <a:tbl>
              <a:tblPr/>
              <a:tblGrid>
                <a:gridCol w="1293541"/>
                <a:gridCol w="391071"/>
                <a:gridCol w="391071"/>
                <a:gridCol w="391071"/>
                <a:gridCol w="383550"/>
              </a:tblGrid>
              <a:tr h="11296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81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6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2964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964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34" marR="4134" marT="413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6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817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(Total)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(Average)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</a:t>
                      </a:r>
                      <a:b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saving (Max)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64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34" marR="4134" marT="413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5.6%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5.4%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4134" marR="4134" marT="41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5126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4134" marR="4134" marT="413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906107" y="3982915"/>
            <a:ext cx="2240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Sequence-wise</a:t>
            </a:r>
          </a:p>
          <a:p>
            <a:r>
              <a:rPr lang="en-US" dirty="0" smtClean="0"/>
              <a:t>Max gain   – 7.9% gain</a:t>
            </a:r>
          </a:p>
          <a:p>
            <a:r>
              <a:rPr lang="en-US" dirty="0" smtClean="0"/>
              <a:t>Worst case – 0.1%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59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2547162"/>
            <a:ext cx="9601196" cy="1303867"/>
          </a:xfrm>
        </p:spPr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5372100"/>
            <a:ext cx="9601196" cy="50376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Thanks to Qualcomm for cross-checking (JCTVC-S0239)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35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88</TotalTime>
  <Words>2149</Words>
  <Application>Microsoft Office PowerPoint</Application>
  <PresentationFormat>Widescreen</PresentationFormat>
  <Paragraphs>731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方正舒体</vt:lpstr>
      <vt:lpstr>Arial</vt:lpstr>
      <vt:lpstr>Calibri</vt:lpstr>
      <vt:lpstr>Garamond</vt:lpstr>
      <vt:lpstr>Organic</vt:lpstr>
      <vt:lpstr>Adaptive motion vector resolution for screen content</vt:lpstr>
      <vt:lpstr>Introduction</vt:lpstr>
      <vt:lpstr>Normative vs. encoder-only (multi-pass)</vt:lpstr>
      <vt:lpstr>Fast algorithm</vt:lpstr>
      <vt:lpstr>Results</vt:lpstr>
      <vt:lpstr>Thanks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residual adaptive colour transform</dc:title>
  <dc:creator>Ji-Zheng Xu</dc:creator>
  <cp:lastModifiedBy>Ji-Zheng Xu</cp:lastModifiedBy>
  <cp:revision>16</cp:revision>
  <dcterms:created xsi:type="dcterms:W3CDTF">2014-10-16T20:27:00Z</dcterms:created>
  <dcterms:modified xsi:type="dcterms:W3CDTF">2014-10-18T17:35:17Z</dcterms:modified>
</cp:coreProperties>
</file>