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63" r:id="rId2"/>
    <p:sldId id="275" r:id="rId3"/>
    <p:sldId id="258" r:id="rId4"/>
    <p:sldId id="268" r:id="rId5"/>
    <p:sldId id="269" r:id="rId6"/>
    <p:sldId id="272" r:id="rId7"/>
    <p:sldId id="273" r:id="rId8"/>
    <p:sldId id="274" r:id="rId9"/>
    <p:sldId id="271" r:id="rId10"/>
    <p:sldId id="270" r:id="rId11"/>
    <p:sldId id="267" r:id="rId12"/>
    <p:sldId id="266" r:id="rId13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CC00"/>
    <a:srgbClr val="0000FF"/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66" autoAdjust="0"/>
    <p:restoredTop sz="94660" autoAdjust="0"/>
  </p:normalViewPr>
  <p:slideViewPr>
    <p:cSldViewPr snapToObjects="1" showGuides="1">
      <p:cViewPr>
        <p:scale>
          <a:sx n="66" d="100"/>
          <a:sy n="66" d="100"/>
        </p:scale>
        <p:origin x="-141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34"/>
    </p:cViewPr>
  </p:sorterViewPr>
  <p:notesViewPr>
    <p:cSldViewPr snapToObjects="1" showGuides="1">
      <p:cViewPr varScale="1">
        <p:scale>
          <a:sx n="90" d="100"/>
          <a:sy n="90" d="100"/>
        </p:scale>
        <p:origin x="-3744" y="-120"/>
      </p:cViewPr>
      <p:guideLst>
        <p:guide orient="horz" pos="3130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6F1BC-4B92-476E-A203-316CC0C3BA03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1DAEB-8FE8-46A0-8EEF-21820CBAA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583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51C28-3DFA-4C15-97EB-43CEC784AAFD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2761C-A992-4C97-9FBD-B10308D7A0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351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tream_タイトル スライド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276475"/>
            <a:ext cx="8642350" cy="1873250"/>
          </a:xfrm>
        </p:spPr>
        <p:txBody>
          <a:bodyPr lIns="91440" rIns="91440"/>
          <a:lstStyle>
            <a:lvl1pPr algn="ctr">
              <a:defRPr sz="3600"/>
            </a:lvl1pPr>
          </a:lstStyle>
          <a:p>
            <a:pPr lvl="0"/>
            <a:r>
              <a:rPr lang="ja-JP" altLang="en-US" noProof="0" dirty="0" smtClean="0"/>
              <a:t>マスター タイトルの書式設定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292600"/>
            <a:ext cx="864235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buFont typeface="Arial" charset="0"/>
              <a:buNone/>
              <a:defRPr sz="2000"/>
            </a:lvl1pPr>
          </a:lstStyle>
          <a:p>
            <a:pPr lvl="0"/>
            <a:r>
              <a:rPr lang="ja-JP" altLang="en-US" noProof="0" dirty="0" smtClean="0"/>
              <a:t>マスター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Wave_タイトル スライド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50825" y="1736812"/>
            <a:ext cx="8642350" cy="1873796"/>
          </a:xfrm>
        </p:spPr>
        <p:txBody>
          <a:bodyPr lIns="91440" rIns="91440"/>
          <a:lstStyle>
            <a:lvl1pPr algn="ctr">
              <a:defRPr sz="3600"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53483"/>
            <a:ext cx="864235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buFont typeface="Arial" charset="0"/>
              <a:buNone/>
              <a:defRPr sz="2000"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2008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7th_0707_スライド_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2"/>
          <a:stretch>
            <a:fillRect/>
          </a:stretch>
        </p:blipFill>
        <p:spPr bwMode="auto">
          <a:xfrm>
            <a:off x="0" y="620713"/>
            <a:ext cx="9144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77913" indent="-268288">
              <a:defRPr/>
            </a:lvl3pPr>
            <a:lvl5pPr marL="1524000" indent="-176213">
              <a:defRPr sz="1400"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566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7th_0707_スライド_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2"/>
          <a:stretch>
            <a:fillRect/>
          </a:stretch>
        </p:blipFill>
        <p:spPr bwMode="auto">
          <a:xfrm>
            <a:off x="0" y="620713"/>
            <a:ext cx="9144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3803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PT_7th_0707_スライド_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2"/>
          <a:stretch>
            <a:fillRect/>
          </a:stretch>
        </p:blipFill>
        <p:spPr bwMode="auto">
          <a:xfrm>
            <a:off x="0" y="620713"/>
            <a:ext cx="9144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2400" y="981075"/>
            <a:ext cx="4343400" cy="5256213"/>
          </a:xfrm>
        </p:spPr>
        <p:txBody>
          <a:bodyPr/>
          <a:lstStyle>
            <a:lvl1pPr>
              <a:defRPr sz="2000"/>
            </a:lvl1pPr>
            <a:lvl2pPr marL="620713" indent="-257175">
              <a:defRPr sz="1800"/>
            </a:lvl2pPr>
            <a:lvl3pPr marL="903288" indent="-188913">
              <a:defRPr sz="1600"/>
            </a:lvl3pPr>
            <a:lvl4pPr marL="1160463" indent="-176213">
              <a:defRPr sz="1400"/>
            </a:lvl4pPr>
            <a:lvl5pPr marL="1430338" indent="-176213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343400" cy="5256213"/>
          </a:xfrm>
        </p:spPr>
        <p:txBody>
          <a:bodyPr/>
          <a:lstStyle>
            <a:lvl1pPr>
              <a:defRPr sz="2000"/>
            </a:lvl1pPr>
            <a:lvl2pPr marL="620713" indent="-257175">
              <a:defRPr sz="1800"/>
            </a:lvl2pPr>
            <a:lvl3pPr marL="903288" indent="-188913">
              <a:defRPr sz="1600"/>
            </a:lvl3pPr>
            <a:lvl4pPr marL="1160463" indent="-176213">
              <a:defRPr sz="1400"/>
            </a:lvl4pPr>
            <a:lvl5pPr marL="1430338" indent="-176213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817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1206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147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PT_7th_0707_スライド_01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2"/>
          <a:stretch>
            <a:fillRect/>
          </a:stretch>
        </p:blipFill>
        <p:spPr bwMode="auto">
          <a:xfrm>
            <a:off x="0" y="620713"/>
            <a:ext cx="9144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15888"/>
            <a:ext cx="883920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81075"/>
            <a:ext cx="88392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2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306000" y="6523200"/>
            <a:ext cx="811213" cy="334800"/>
          </a:xfrm>
          <a:prstGeom prst="rect">
            <a:avLst/>
          </a:prstGeom>
          <a:noFill/>
        </p:spPr>
        <p:txBody>
          <a:bodyPr wrap="square" lIns="90000" tIns="0" rIns="0" bIns="0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創英角ｺﾞｼｯｸUB" pitchFamily="50" charset="-128"/>
                <a:cs typeface="+mn-cs"/>
              </a:rPr>
              <a:t>Page </a:t>
            </a:r>
            <a:fld id="{8BB99341-3773-4AA0-9F9D-94F83AE5E06F}" type="slidenum">
              <a:rPr kumimoji="1" lang="en-US" altLang="ja-JP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創英角ｺﾞｼｯｸUB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sp>
        <p:nvSpPr>
          <p:cNvPr id="8" name="フッター プレースホルダー 4"/>
          <p:cNvSpPr txBox="1">
            <a:spLocks/>
          </p:cNvSpPr>
          <p:nvPr userDrawn="1"/>
        </p:nvSpPr>
        <p:spPr bwMode="auto">
          <a:xfrm>
            <a:off x="1258888" y="6523200"/>
            <a:ext cx="21590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dirty="0" smtClean="0"/>
              <a:t>© NEC Corporation 2014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4" r:id="rId2"/>
    <p:sldLayoutId id="2147483651" r:id="rId3"/>
    <p:sldLayoutId id="2147483655" r:id="rId4"/>
    <p:sldLayoutId id="2147483653" r:id="rId5"/>
    <p:sldLayoutId id="2147483652" r:id="rId6"/>
    <p:sldLayoutId id="214748366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HGP創英角ｺﾞｼｯｸUB" pitchFamily="50" charset="-128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Font typeface="Arial" charset="0"/>
        <a:buChar char="▌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0838" algn="l" rtl="0" eaLnBrk="1" fontAlgn="base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2pPr>
      <a:lvl3pPr marL="984250" indent="-174625" algn="l" rtl="0" eaLnBrk="1" fontAlgn="base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54125" indent="-176213" algn="l" rtl="0" eaLnBrk="1" fontAlgn="base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Font typeface="Tahoma" pitchFamily="34" charset="0"/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タイトル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</a:rPr>
              <a:t>JCTVC-S0040: </a:t>
            </a:r>
            <a:r>
              <a:rPr lang="en-US" altLang="ja-JP" dirty="0" smtClean="0">
                <a:latin typeface="+mn-ea"/>
                <a:ea typeface="+mn-ea"/>
              </a:rPr>
              <a:t>Enhanced </a:t>
            </a:r>
            <a:r>
              <a:rPr lang="en-US" altLang="ja-JP" dirty="0" err="1">
                <a:latin typeface="+mn-ea"/>
                <a:ea typeface="+mn-ea"/>
              </a:rPr>
              <a:t>chroma</a:t>
            </a:r>
            <a:r>
              <a:rPr lang="en-US" altLang="ja-JP" dirty="0">
                <a:latin typeface="+mn-ea"/>
                <a:ea typeface="+mn-ea"/>
              </a:rPr>
              <a:t> QP </a:t>
            </a:r>
            <a:r>
              <a:rPr lang="en-US" altLang="ja-JP" dirty="0" smtClean="0">
                <a:latin typeface="+mn-ea"/>
                <a:ea typeface="+mn-ea"/>
              </a:rPr>
              <a:t>signaling for </a:t>
            </a:r>
            <a:r>
              <a:rPr lang="en-US" altLang="ja-JP" dirty="0">
                <a:latin typeface="+mn-ea"/>
                <a:ea typeface="+mn-ea"/>
              </a:rPr>
              <a:t>adaptive cross-component transform in SCC </a:t>
            </a:r>
            <a:r>
              <a:rPr lang="en-US" altLang="ja-JP" dirty="0" smtClean="0">
                <a:latin typeface="+mn-ea"/>
                <a:ea typeface="+mn-ea"/>
              </a:rPr>
              <a:t>extensions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2400" dirty="0" smtClean="0">
                <a:latin typeface="+mn-ea"/>
              </a:rPr>
              <a:t>Keiichi Chono</a:t>
            </a:r>
          </a:p>
          <a:p>
            <a:r>
              <a:rPr lang="en-US" altLang="ja-JP" sz="2400" dirty="0" smtClean="0">
                <a:latin typeface="+mn-ea"/>
              </a:rPr>
              <a:t>NEC Corp.</a:t>
            </a:r>
            <a:endParaRPr kumimoji="1" lang="ja-JP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3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Conclusion and recommendation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>
                <a:latin typeface="+mn-ea"/>
              </a:rPr>
              <a:t>E</a:t>
            </a:r>
            <a:r>
              <a:rPr lang="en-US" altLang="ja-JP" sz="2400" dirty="0" smtClean="0">
                <a:latin typeface="+mn-ea"/>
              </a:rPr>
              <a:t>nhanced </a:t>
            </a:r>
            <a:r>
              <a:rPr lang="en-US" altLang="ja-JP" sz="2400" dirty="0" err="1">
                <a:latin typeface="+mn-ea"/>
              </a:rPr>
              <a:t>chroma</a:t>
            </a:r>
            <a:r>
              <a:rPr lang="en-US" altLang="ja-JP" sz="2400" dirty="0">
                <a:latin typeface="+mn-ea"/>
              </a:rPr>
              <a:t> QP signaling for </a:t>
            </a:r>
            <a:r>
              <a:rPr lang="en-US" altLang="ja-JP" sz="2400" dirty="0" smtClean="0">
                <a:latin typeface="+mn-ea"/>
              </a:rPr>
              <a:t>ACT is proposed.</a:t>
            </a:r>
            <a:endParaRPr kumimoji="1" lang="en-US" altLang="ja-JP" sz="2400" dirty="0" smtClean="0">
              <a:latin typeface="+mn-ea"/>
            </a:endParaRPr>
          </a:p>
          <a:p>
            <a:endParaRPr lang="en-US" altLang="ja-JP" sz="2400" dirty="0">
              <a:latin typeface="+mn-ea"/>
            </a:endParaRPr>
          </a:p>
          <a:p>
            <a:pPr hangingPunct="0"/>
            <a:r>
              <a:rPr lang="en-US" altLang="ja-JP" sz="2400" dirty="0">
                <a:latin typeface="+mn-ea"/>
              </a:rPr>
              <a:t>It is recommended that the following items are considered for SCC test model adoption or studied in AHG toward the next </a:t>
            </a:r>
            <a:r>
              <a:rPr lang="en-US" altLang="ja-JP" sz="2400" dirty="0" smtClean="0">
                <a:latin typeface="+mn-ea"/>
              </a:rPr>
              <a:t>meeting:</a:t>
            </a:r>
            <a:endParaRPr lang="ja-JP" altLang="ja-JP" sz="2400" dirty="0">
              <a:latin typeface="+mn-ea"/>
            </a:endParaRPr>
          </a:p>
          <a:p>
            <a:pPr lvl="1" hangingPunct="0"/>
            <a:r>
              <a:rPr lang="en-US" altLang="ja-JP" sz="2400" dirty="0">
                <a:latin typeface="+mn-ea"/>
              </a:rPr>
              <a:t>Additional signaling of PPS/Slice-level </a:t>
            </a:r>
            <a:r>
              <a:rPr lang="en-US" altLang="ja-JP" sz="2400" dirty="0" err="1">
                <a:latin typeface="+mn-ea"/>
              </a:rPr>
              <a:t>chroma</a:t>
            </a:r>
            <a:r>
              <a:rPr lang="en-US" altLang="ja-JP" sz="2400" dirty="0">
                <a:latin typeface="+mn-ea"/>
              </a:rPr>
              <a:t> QP offset values </a:t>
            </a:r>
            <a:r>
              <a:rPr lang="en-US" altLang="ja-JP" sz="2400" dirty="0" smtClean="0">
                <a:latin typeface="+mn-ea"/>
              </a:rPr>
              <a:t>for ACT;</a:t>
            </a:r>
            <a:endParaRPr lang="ja-JP" altLang="ja-JP" sz="2400" dirty="0">
              <a:latin typeface="+mn-ea"/>
            </a:endParaRPr>
          </a:p>
          <a:p>
            <a:pPr lvl="1" hangingPunct="0"/>
            <a:r>
              <a:rPr lang="en-US" altLang="ja-JP" sz="2400" dirty="0" smtClean="0">
                <a:latin typeface="+mn-ea"/>
              </a:rPr>
              <a:t>CU-level switching </a:t>
            </a:r>
            <a:r>
              <a:rPr lang="en-US" altLang="ja-JP" sz="2400" dirty="0">
                <a:latin typeface="+mn-ea"/>
              </a:rPr>
              <a:t>of </a:t>
            </a:r>
            <a:r>
              <a:rPr lang="en-US" altLang="ja-JP" sz="2400" dirty="0" err="1">
                <a:latin typeface="+mn-ea"/>
              </a:rPr>
              <a:t>chroma</a:t>
            </a:r>
            <a:r>
              <a:rPr lang="en-US" altLang="ja-JP" sz="2400" dirty="0">
                <a:latin typeface="+mn-ea"/>
              </a:rPr>
              <a:t> QP offset values </a:t>
            </a:r>
            <a:r>
              <a:rPr lang="en-US" altLang="ja-JP" sz="2400" dirty="0" smtClean="0">
                <a:latin typeface="+mn-ea"/>
              </a:rPr>
              <a:t>for ACT.</a:t>
            </a:r>
            <a:endParaRPr lang="ja-JP" altLang="ja-JP" sz="2400" dirty="0">
              <a:latin typeface="+mn-ea"/>
            </a:endParaRPr>
          </a:p>
          <a:p>
            <a:endParaRPr kumimoji="1" lang="en-US" altLang="ja-JP" sz="2400" dirty="0" smtClean="0">
              <a:latin typeface="+mn-ea"/>
            </a:endParaRPr>
          </a:p>
          <a:p>
            <a:endParaRPr lang="en-US" altLang="ja-JP" sz="24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8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728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6210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Summary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>
                <a:latin typeface="+mn-ea"/>
              </a:rPr>
              <a:t>E</a:t>
            </a:r>
            <a:r>
              <a:rPr lang="en-US" altLang="ja-JP" sz="2400" dirty="0" smtClean="0">
                <a:latin typeface="+mn-ea"/>
              </a:rPr>
              <a:t>nhanced </a:t>
            </a:r>
            <a:r>
              <a:rPr lang="en-US" altLang="ja-JP" sz="2400" dirty="0" err="1">
                <a:latin typeface="+mn-ea"/>
              </a:rPr>
              <a:t>chroma</a:t>
            </a:r>
            <a:r>
              <a:rPr lang="en-US" altLang="ja-JP" sz="2400" dirty="0">
                <a:latin typeface="+mn-ea"/>
              </a:rPr>
              <a:t> QP signaling </a:t>
            </a:r>
            <a:r>
              <a:rPr lang="en-US" altLang="ja-JP" sz="2400" dirty="0" smtClean="0">
                <a:latin typeface="+mn-ea"/>
              </a:rPr>
              <a:t>is proposed for Adaptive </a:t>
            </a:r>
            <a:r>
              <a:rPr lang="en-US" altLang="ja-JP" sz="2400" dirty="0">
                <a:latin typeface="+mn-ea"/>
              </a:rPr>
              <a:t>C</a:t>
            </a:r>
            <a:r>
              <a:rPr lang="en-US" altLang="ja-JP" sz="2400" dirty="0" smtClean="0">
                <a:latin typeface="+mn-ea"/>
              </a:rPr>
              <a:t>ross-component Transform (ACT) in </a:t>
            </a:r>
            <a:r>
              <a:rPr lang="en-US" altLang="ja-JP" sz="2400" dirty="0">
                <a:latin typeface="+mn-ea"/>
              </a:rPr>
              <a:t>SCC </a:t>
            </a:r>
            <a:r>
              <a:rPr lang="en-US" altLang="ja-JP" sz="2400" dirty="0" smtClean="0">
                <a:latin typeface="+mn-ea"/>
              </a:rPr>
              <a:t>extensions.</a:t>
            </a:r>
          </a:p>
          <a:p>
            <a:pPr lvl="1"/>
            <a:r>
              <a:rPr lang="en-US" altLang="ja-JP" dirty="0">
                <a:latin typeface="+mn-ea"/>
              </a:rPr>
              <a:t>Additional signaling of PPS/Slice-level </a:t>
            </a:r>
            <a:r>
              <a:rPr lang="en-US" altLang="ja-JP" dirty="0" err="1">
                <a:latin typeface="+mn-ea"/>
              </a:rPr>
              <a:t>chroma</a:t>
            </a:r>
            <a:r>
              <a:rPr lang="en-US" altLang="ja-JP" dirty="0">
                <a:latin typeface="+mn-ea"/>
              </a:rPr>
              <a:t> QP offset </a:t>
            </a:r>
            <a:r>
              <a:rPr lang="en-US" altLang="ja-JP" dirty="0" smtClean="0">
                <a:latin typeface="+mn-ea"/>
              </a:rPr>
              <a:t>values;</a:t>
            </a:r>
          </a:p>
          <a:p>
            <a:pPr lvl="1"/>
            <a:r>
              <a:rPr lang="en-US" altLang="ja-JP" dirty="0">
                <a:latin typeface="+mn-ea"/>
              </a:rPr>
              <a:t>CU-level switching of </a:t>
            </a:r>
            <a:r>
              <a:rPr lang="en-US" altLang="ja-JP" dirty="0" err="1">
                <a:latin typeface="+mn-ea"/>
              </a:rPr>
              <a:t>chroma</a:t>
            </a:r>
            <a:r>
              <a:rPr lang="en-US" altLang="ja-JP" dirty="0">
                <a:latin typeface="+mn-ea"/>
              </a:rPr>
              <a:t> QP offset </a:t>
            </a:r>
            <a:r>
              <a:rPr lang="en-US" altLang="ja-JP" dirty="0" smtClean="0">
                <a:latin typeface="+mn-ea"/>
              </a:rPr>
              <a:t>values.</a:t>
            </a:r>
            <a:endParaRPr lang="en-US" altLang="ja-JP" dirty="0">
              <a:latin typeface="+mn-ea"/>
            </a:endParaRPr>
          </a:p>
          <a:p>
            <a:pPr lvl="1"/>
            <a:endParaRPr lang="en-US" altLang="ja-JP" dirty="0" smtClean="0">
              <a:latin typeface="+mn-ea"/>
            </a:endParaRPr>
          </a:p>
          <a:p>
            <a:pPr lvl="1"/>
            <a:endParaRPr lang="en-US" altLang="ja-JP" dirty="0" smtClean="0">
              <a:latin typeface="+mn-ea"/>
            </a:endParaRPr>
          </a:p>
          <a:p>
            <a:pPr hangingPunct="0"/>
            <a:r>
              <a:rPr lang="en-US" altLang="ja-JP" sz="2400" dirty="0" smtClean="0">
                <a:latin typeface="+mn-ea"/>
              </a:rPr>
              <a:t>It is recommended that the above elements are considered for SCC test model adoption or studied in AHG toward the next meeting.</a:t>
            </a:r>
            <a:endParaRPr kumimoji="1" lang="en-US" altLang="ja-JP" sz="2400" dirty="0" smtClean="0">
              <a:latin typeface="+mn-ea"/>
            </a:endParaRPr>
          </a:p>
          <a:p>
            <a:endParaRPr lang="en-US" altLang="ja-JP" sz="24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414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Background: Adaptive cross-component transform</a:t>
            </a:r>
            <a:endParaRPr kumimoji="1" lang="ja-JP" altLang="en-US" dirty="0">
              <a:latin typeface="+mn-ea"/>
              <a:ea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2149914"/>
            <a:ext cx="8911276" cy="41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461740" y="6235424"/>
            <a:ext cx="25298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Note: This figure is from </a:t>
            </a:r>
            <a:r>
              <a:rPr lang="en-US" altLang="ja-JP" sz="1050" dirty="0"/>
              <a:t>JCTVC-R0147</a:t>
            </a:r>
            <a:endParaRPr kumimoji="1" lang="ja-JP" altLang="en-US" sz="1050" dirty="0"/>
          </a:p>
        </p:txBody>
      </p: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6606892" y="2113930"/>
            <a:ext cx="701412" cy="180000"/>
            <a:chOff x="6415554" y="1824286"/>
            <a:chExt cx="1402824" cy="360000"/>
          </a:xfrm>
        </p:grpSpPr>
        <p:sp>
          <p:nvSpPr>
            <p:cNvPr id="7" name="正方形/長方形 6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" name="正方形/長方形 7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" name="正方形/長方形 8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5" name="グループ化 14"/>
          <p:cNvGrpSpPr>
            <a:grpSpLocks noChangeAspect="1"/>
          </p:cNvGrpSpPr>
          <p:nvPr/>
        </p:nvGrpSpPr>
        <p:grpSpPr>
          <a:xfrm>
            <a:off x="6591540" y="3158046"/>
            <a:ext cx="701412" cy="180000"/>
            <a:chOff x="6408204" y="2996952"/>
            <a:chExt cx="1402824" cy="360000"/>
          </a:xfrm>
        </p:grpSpPr>
        <p:sp>
          <p:nvSpPr>
            <p:cNvPr id="10" name="正方形/長方形 9"/>
            <p:cNvSpPr>
              <a:spLocks noChangeAspect="1"/>
            </p:cNvSpPr>
            <p:nvPr/>
          </p:nvSpPr>
          <p:spPr>
            <a:xfrm>
              <a:off x="6408204" y="2996952"/>
              <a:ext cx="36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Y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1" name="正方形/長方形 10"/>
            <p:cNvSpPr>
              <a:spLocks noChangeAspect="1"/>
            </p:cNvSpPr>
            <p:nvPr/>
          </p:nvSpPr>
          <p:spPr>
            <a:xfrm>
              <a:off x="6948264" y="2996952"/>
              <a:ext cx="360000" cy="36000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+mn-ea"/>
                </a:rPr>
                <a:t>C</a:t>
              </a:r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o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2" name="正方形/長方形 11"/>
            <p:cNvSpPr>
              <a:spLocks noChangeAspect="1"/>
            </p:cNvSpPr>
            <p:nvPr/>
          </p:nvSpPr>
          <p:spPr>
            <a:xfrm>
              <a:off x="7451028" y="2996952"/>
              <a:ext cx="360000" cy="360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Cr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6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52400" y="1017103"/>
            <a:ext cx="8839200" cy="5256213"/>
          </a:xfrm>
        </p:spPr>
        <p:txBody>
          <a:bodyPr/>
          <a:lstStyle/>
          <a:p>
            <a:r>
              <a:rPr lang="en-US" altLang="ja-JP" sz="2400" dirty="0">
                <a:latin typeface="+mn-ea"/>
              </a:rPr>
              <a:t>P</a:t>
            </a:r>
            <a:r>
              <a:rPr lang="en-US" altLang="ja-JP" sz="2400" dirty="0" smtClean="0">
                <a:latin typeface="+mn-ea"/>
              </a:rPr>
              <a:t>rediction residual is adaptively represented either in RGB color space or  </a:t>
            </a:r>
            <a:r>
              <a:rPr lang="en-US" altLang="ja-JP" sz="2400" dirty="0" err="1" smtClean="0">
                <a:latin typeface="+mn-ea"/>
              </a:rPr>
              <a:t>YCoCr</a:t>
            </a:r>
            <a:r>
              <a:rPr lang="en-US" altLang="ja-JP" sz="2400" dirty="0" smtClean="0">
                <a:latin typeface="+mn-ea"/>
              </a:rPr>
              <a:t> color space.</a:t>
            </a:r>
            <a:endParaRPr kumimoji="1" lang="ja-JP" altLang="en-US" sz="2400" dirty="0">
              <a:latin typeface="+mn-ea"/>
            </a:endParaRPr>
          </a:p>
        </p:txBody>
      </p:sp>
      <p:grpSp>
        <p:nvGrpSpPr>
          <p:cNvPr id="17" name="グループ化 16"/>
          <p:cNvGrpSpPr>
            <a:grpSpLocks noChangeAspect="1"/>
          </p:cNvGrpSpPr>
          <p:nvPr/>
        </p:nvGrpSpPr>
        <p:grpSpPr>
          <a:xfrm>
            <a:off x="8100392" y="2473950"/>
            <a:ext cx="701412" cy="180000"/>
            <a:chOff x="6415554" y="1824286"/>
            <a:chExt cx="1402824" cy="360000"/>
          </a:xfrm>
        </p:grpSpPr>
        <p:sp>
          <p:nvSpPr>
            <p:cNvPr id="18" name="正方形/長方形 17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正方形/長方形 18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80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Problem statements</a:t>
            </a:r>
            <a:endParaRPr kumimoji="1" lang="ja-JP" altLang="en-US" dirty="0">
              <a:latin typeface="+mn-ea"/>
              <a:ea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2149914"/>
            <a:ext cx="8911276" cy="41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461740" y="6235424"/>
            <a:ext cx="25298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+mn-ea"/>
                <a:ea typeface="+mn-ea"/>
              </a:rPr>
              <a:t>Note: This figure is from </a:t>
            </a:r>
            <a:r>
              <a:rPr lang="en-US" altLang="ja-JP" sz="1050" dirty="0">
                <a:latin typeface="+mn-ea"/>
                <a:ea typeface="+mn-ea"/>
              </a:rPr>
              <a:t>JCTVC-R0147</a:t>
            </a:r>
            <a:endParaRPr kumimoji="1" lang="ja-JP" altLang="en-US" sz="1050" dirty="0">
              <a:latin typeface="+mn-ea"/>
              <a:ea typeface="+mn-ea"/>
            </a:endParaRPr>
          </a:p>
        </p:txBody>
      </p: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6606892" y="2113930"/>
            <a:ext cx="701412" cy="180000"/>
            <a:chOff x="6415554" y="1824286"/>
            <a:chExt cx="1402824" cy="360000"/>
          </a:xfrm>
        </p:grpSpPr>
        <p:sp>
          <p:nvSpPr>
            <p:cNvPr id="8" name="正方形/長方形 7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" name="正方形/長方形 8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0" name="正方形/長方形 9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グループ化 10"/>
          <p:cNvGrpSpPr>
            <a:grpSpLocks noChangeAspect="1"/>
          </p:cNvGrpSpPr>
          <p:nvPr/>
        </p:nvGrpSpPr>
        <p:grpSpPr>
          <a:xfrm>
            <a:off x="6591540" y="3158046"/>
            <a:ext cx="701412" cy="180000"/>
            <a:chOff x="6408204" y="2996952"/>
            <a:chExt cx="1402824" cy="360000"/>
          </a:xfrm>
        </p:grpSpPr>
        <p:sp>
          <p:nvSpPr>
            <p:cNvPr id="12" name="正方形/長方形 11"/>
            <p:cNvSpPr>
              <a:spLocks noChangeAspect="1"/>
            </p:cNvSpPr>
            <p:nvPr/>
          </p:nvSpPr>
          <p:spPr>
            <a:xfrm>
              <a:off x="6408204" y="2996952"/>
              <a:ext cx="360000" cy="36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Y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3" name="正方形/長方形 12"/>
            <p:cNvSpPr>
              <a:spLocks noChangeAspect="1"/>
            </p:cNvSpPr>
            <p:nvPr/>
          </p:nvSpPr>
          <p:spPr>
            <a:xfrm>
              <a:off x="6948264" y="2996952"/>
              <a:ext cx="360000" cy="36000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+mn-ea"/>
                </a:rPr>
                <a:t>C</a:t>
              </a:r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o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4" name="正方形/長方形 13"/>
            <p:cNvSpPr>
              <a:spLocks noChangeAspect="1"/>
            </p:cNvSpPr>
            <p:nvPr/>
          </p:nvSpPr>
          <p:spPr>
            <a:xfrm>
              <a:off x="7451028" y="2996952"/>
              <a:ext cx="360000" cy="360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  <a:latin typeface="+mn-ea"/>
                </a:rPr>
                <a:t>Cr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5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52400" y="1017103"/>
            <a:ext cx="8839200" cy="5256213"/>
          </a:xfrm>
        </p:spPr>
        <p:txBody>
          <a:bodyPr/>
          <a:lstStyle/>
          <a:p>
            <a:r>
              <a:rPr lang="en-US" altLang="ja-JP" sz="2400" dirty="0" smtClean="0">
                <a:latin typeface="+mn-ea"/>
              </a:rPr>
              <a:t>Same </a:t>
            </a:r>
            <a:r>
              <a:rPr lang="en-US" altLang="ja-JP" sz="2400" dirty="0" err="1" smtClean="0">
                <a:latin typeface="+mn-ea"/>
              </a:rPr>
              <a:t>chroma</a:t>
            </a:r>
            <a:r>
              <a:rPr lang="en-US" altLang="ja-JP" sz="2400" dirty="0" smtClean="0">
                <a:latin typeface="+mn-ea"/>
              </a:rPr>
              <a:t> QP offsets values are applied to RGB prediction residual and </a:t>
            </a:r>
            <a:r>
              <a:rPr lang="en-US" altLang="ja-JP" sz="2400" dirty="0" err="1" smtClean="0">
                <a:latin typeface="+mn-ea"/>
              </a:rPr>
              <a:t>YCoCr</a:t>
            </a:r>
            <a:r>
              <a:rPr lang="en-US" altLang="ja-JP" sz="2400" dirty="0" smtClean="0">
                <a:latin typeface="+mn-ea"/>
              </a:rPr>
              <a:t> prediction residual.</a:t>
            </a:r>
            <a:endParaRPr kumimoji="1" lang="ja-JP" altLang="en-US" sz="2400" dirty="0">
              <a:latin typeface="+mn-ea"/>
            </a:endParaRPr>
          </a:p>
        </p:txBody>
      </p:sp>
      <p:grpSp>
        <p:nvGrpSpPr>
          <p:cNvPr id="16" name="グループ化 15"/>
          <p:cNvGrpSpPr>
            <a:grpSpLocks noChangeAspect="1"/>
          </p:cNvGrpSpPr>
          <p:nvPr/>
        </p:nvGrpSpPr>
        <p:grpSpPr>
          <a:xfrm>
            <a:off x="8100392" y="2473950"/>
            <a:ext cx="701412" cy="180000"/>
            <a:chOff x="6415554" y="1824286"/>
            <a:chExt cx="1402824" cy="360000"/>
          </a:xfrm>
        </p:grpSpPr>
        <p:sp>
          <p:nvSpPr>
            <p:cNvPr id="17" name="正方形/長方形 16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正方形/長方形 17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正方形/長方形 18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251540" y="3753036"/>
            <a:ext cx="8640940" cy="2664296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 flipH="1">
            <a:off x="251540" y="2348880"/>
            <a:ext cx="3348352" cy="1404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4572010" y="2348880"/>
            <a:ext cx="4320470" cy="1404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グループ化 25"/>
          <p:cNvGrpSpPr>
            <a:grpSpLocks noChangeAspect="1"/>
          </p:cNvGrpSpPr>
          <p:nvPr/>
        </p:nvGrpSpPr>
        <p:grpSpPr>
          <a:xfrm>
            <a:off x="683568" y="4149160"/>
            <a:ext cx="2805648" cy="720000"/>
            <a:chOff x="6415554" y="1824286"/>
            <a:chExt cx="1402824" cy="360000"/>
          </a:xfrm>
        </p:grpSpPr>
        <p:sp>
          <p:nvSpPr>
            <p:cNvPr id="27" name="正方形/長方形 26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正方形/長方形 27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正方形/長方形 28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0" name="グループ化 29"/>
          <p:cNvGrpSpPr>
            <a:grpSpLocks noChangeAspect="1"/>
          </p:cNvGrpSpPr>
          <p:nvPr/>
        </p:nvGrpSpPr>
        <p:grpSpPr>
          <a:xfrm>
            <a:off x="4574664" y="4149160"/>
            <a:ext cx="2805648" cy="720000"/>
            <a:chOff x="6408204" y="2996952"/>
            <a:chExt cx="1402824" cy="360000"/>
          </a:xfrm>
        </p:grpSpPr>
        <p:sp>
          <p:nvSpPr>
            <p:cNvPr id="31" name="正方形/長方形 30"/>
            <p:cNvSpPr>
              <a:spLocks noChangeAspect="1"/>
            </p:cNvSpPr>
            <p:nvPr/>
          </p:nvSpPr>
          <p:spPr>
            <a:xfrm>
              <a:off x="6408204" y="2996952"/>
              <a:ext cx="360000" cy="36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Y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正方形/長方形 31"/>
            <p:cNvSpPr>
              <a:spLocks noChangeAspect="1"/>
            </p:cNvSpPr>
            <p:nvPr/>
          </p:nvSpPr>
          <p:spPr>
            <a:xfrm>
              <a:off x="6948264" y="2996952"/>
              <a:ext cx="360000" cy="36000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2400" dirty="0">
                  <a:solidFill>
                    <a:schemeClr val="tx1"/>
                  </a:solidFill>
                  <a:latin typeface="+mn-ea"/>
                </a:rPr>
                <a:t>C</a:t>
              </a:r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o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正方形/長方形 32"/>
            <p:cNvSpPr>
              <a:spLocks noChangeAspect="1"/>
            </p:cNvSpPr>
            <p:nvPr/>
          </p:nvSpPr>
          <p:spPr>
            <a:xfrm>
              <a:off x="7451028" y="2996952"/>
              <a:ext cx="360000" cy="360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Cr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</p:grpSp>
      <p:cxnSp>
        <p:nvCxnSpPr>
          <p:cNvPr id="35" name="直線矢印コネクタ 34"/>
          <p:cNvCxnSpPr/>
          <p:nvPr/>
        </p:nvCxnSpPr>
        <p:spPr>
          <a:xfrm flipV="1">
            <a:off x="2123688" y="4869160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カギ線コネクタ 37"/>
          <p:cNvCxnSpPr>
            <a:endCxn id="32" idx="2"/>
          </p:cNvCxnSpPr>
          <p:nvPr/>
        </p:nvCxnSpPr>
        <p:spPr>
          <a:xfrm flipV="1">
            <a:off x="2123688" y="4869160"/>
            <a:ext cx="3891096" cy="50405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559736" y="5881169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>
                <a:latin typeface="+mn-ea"/>
                <a:ea typeface="+mn-ea"/>
              </a:rPr>
              <a:t>cb_qp_offset</a:t>
            </a:r>
            <a:endParaRPr kumimoji="1" lang="ja-JP" altLang="en-US" sz="1400" dirty="0">
              <a:latin typeface="+mn-ea"/>
              <a:ea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819876" y="5893531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+mn-ea"/>
                <a:ea typeface="+mn-ea"/>
              </a:rPr>
              <a:t>cr_qp_offset</a:t>
            </a:r>
            <a:endParaRPr kumimoji="1" lang="ja-JP" altLang="en-US" sz="1400" dirty="0">
              <a:latin typeface="+mn-ea"/>
              <a:ea typeface="+mn-ea"/>
            </a:endParaRPr>
          </a:p>
        </p:txBody>
      </p:sp>
      <p:cxnSp>
        <p:nvCxnSpPr>
          <p:cNvPr id="44" name="直線矢印コネクタ 43"/>
          <p:cNvCxnSpPr/>
          <p:nvPr/>
        </p:nvCxnSpPr>
        <p:spPr>
          <a:xfrm flipV="1">
            <a:off x="3119304" y="4869160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カギ線コネクタ 44"/>
          <p:cNvCxnSpPr>
            <a:endCxn id="33" idx="2"/>
          </p:cNvCxnSpPr>
          <p:nvPr/>
        </p:nvCxnSpPr>
        <p:spPr>
          <a:xfrm flipV="1">
            <a:off x="3119304" y="4869160"/>
            <a:ext cx="3901008" cy="28803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4369953" y="5628398"/>
            <a:ext cx="4361130" cy="646331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Visual quality optimization is not possible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w</a:t>
            </a:r>
            <a:r>
              <a:rPr kumimoji="1"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hen ACT is enabled.  </a:t>
            </a:r>
            <a:endParaRPr kumimoji="1" lang="ja-JP" altLang="en-US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800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Proposal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52400" y="981075"/>
            <a:ext cx="8839200" cy="1835857"/>
          </a:xfrm>
        </p:spPr>
        <p:txBody>
          <a:bodyPr/>
          <a:lstStyle/>
          <a:p>
            <a:r>
              <a:rPr kumimoji="1" lang="en-US" altLang="ja-JP" sz="2400" dirty="0" smtClean="0">
                <a:latin typeface="+mn-ea"/>
              </a:rPr>
              <a:t>Use different </a:t>
            </a:r>
            <a:r>
              <a:rPr kumimoji="1" lang="en-US" altLang="ja-JP" sz="2400" dirty="0" err="1" smtClean="0">
                <a:latin typeface="+mn-ea"/>
              </a:rPr>
              <a:t>chroma</a:t>
            </a:r>
            <a:r>
              <a:rPr kumimoji="1" lang="en-US" altLang="ja-JP" sz="2400" dirty="0" smtClean="0">
                <a:latin typeface="+mn-ea"/>
              </a:rPr>
              <a:t> </a:t>
            </a:r>
            <a:r>
              <a:rPr lang="en-US" altLang="ja-JP" sz="2400" dirty="0" smtClean="0">
                <a:latin typeface="+mn-ea"/>
              </a:rPr>
              <a:t>QP</a:t>
            </a:r>
            <a:r>
              <a:rPr kumimoji="1" lang="en-US" altLang="ja-JP" sz="2400" dirty="0" smtClean="0">
                <a:latin typeface="+mn-ea"/>
              </a:rPr>
              <a:t> offset values for different color-space prediction residues when ACT is enabled. </a:t>
            </a:r>
          </a:p>
          <a:p>
            <a:pPr lvl="1"/>
            <a:r>
              <a:rPr lang="en-US" altLang="ja-JP" dirty="0" smtClean="0">
                <a:solidFill>
                  <a:srgbClr val="0000FF"/>
                </a:solidFill>
                <a:latin typeface="+mn-ea"/>
              </a:rPr>
              <a:t>Additional </a:t>
            </a:r>
            <a:r>
              <a:rPr lang="en-US" altLang="ja-JP" dirty="0">
                <a:solidFill>
                  <a:srgbClr val="0000FF"/>
                </a:solidFill>
                <a:latin typeface="+mn-ea"/>
              </a:rPr>
              <a:t>PPS/SPS-level </a:t>
            </a:r>
            <a:r>
              <a:rPr lang="en-US" altLang="ja-JP" dirty="0" smtClean="0">
                <a:solidFill>
                  <a:srgbClr val="0000FF"/>
                </a:solidFill>
                <a:latin typeface="+mn-ea"/>
              </a:rPr>
              <a:t>QP </a:t>
            </a:r>
            <a:r>
              <a:rPr lang="en-US" altLang="ja-JP" dirty="0">
                <a:solidFill>
                  <a:srgbClr val="0000FF"/>
                </a:solidFill>
                <a:latin typeface="+mn-ea"/>
              </a:rPr>
              <a:t>offset </a:t>
            </a:r>
            <a:r>
              <a:rPr lang="en-US" altLang="ja-JP" dirty="0">
                <a:latin typeface="+mn-ea"/>
              </a:rPr>
              <a:t>signaling for </a:t>
            </a:r>
            <a:r>
              <a:rPr lang="en-US" altLang="ja-JP" dirty="0" smtClean="0">
                <a:latin typeface="+mn-ea"/>
              </a:rPr>
              <a:t>ACT;</a:t>
            </a:r>
            <a:endParaRPr lang="en-US" altLang="ja-JP" dirty="0">
              <a:latin typeface="+mn-ea"/>
            </a:endParaRPr>
          </a:p>
          <a:p>
            <a:pPr lvl="1"/>
            <a:r>
              <a:rPr kumimoji="1" lang="en-US" altLang="ja-JP" dirty="0" smtClean="0">
                <a:solidFill>
                  <a:schemeClr val="accent2"/>
                </a:solidFill>
                <a:latin typeface="+mn-ea"/>
              </a:rPr>
              <a:t>CU-level QP offset switching</a:t>
            </a:r>
            <a:r>
              <a:rPr kumimoji="1" lang="en-US" altLang="ja-JP" dirty="0" smtClean="0">
                <a:latin typeface="+mn-ea"/>
              </a:rPr>
              <a:t> based on </a:t>
            </a:r>
            <a:r>
              <a:rPr lang="en-US" altLang="ja-JP" dirty="0" smtClean="0">
                <a:latin typeface="+mn-ea"/>
              </a:rPr>
              <a:t>ACT </a:t>
            </a:r>
            <a:r>
              <a:rPr kumimoji="1" lang="en-US" altLang="ja-JP" dirty="0" smtClean="0">
                <a:latin typeface="+mn-ea"/>
              </a:rPr>
              <a:t>flag.</a:t>
            </a:r>
            <a:endParaRPr kumimoji="1" lang="ja-JP" altLang="en-US" dirty="0">
              <a:latin typeface="+mn-ea"/>
            </a:endParaRPr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395536" y="3068960"/>
            <a:ext cx="2805648" cy="720000"/>
            <a:chOff x="6415554" y="1824286"/>
            <a:chExt cx="1402824" cy="360000"/>
          </a:xfrm>
        </p:grpSpPr>
        <p:sp>
          <p:nvSpPr>
            <p:cNvPr id="6" name="正方形/長方形 5"/>
            <p:cNvSpPr>
              <a:spLocks noChangeAspect="1"/>
            </p:cNvSpPr>
            <p:nvPr/>
          </p:nvSpPr>
          <p:spPr>
            <a:xfrm>
              <a:off x="6415554" y="1824286"/>
              <a:ext cx="360000" cy="3600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G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正方形/長方形 6"/>
            <p:cNvSpPr>
              <a:spLocks noChangeAspect="1"/>
            </p:cNvSpPr>
            <p:nvPr/>
          </p:nvSpPr>
          <p:spPr>
            <a:xfrm>
              <a:off x="6955614" y="1824286"/>
              <a:ext cx="360000" cy="3600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" name="正方形/長方形 7"/>
            <p:cNvSpPr>
              <a:spLocks noChangeAspect="1"/>
            </p:cNvSpPr>
            <p:nvPr/>
          </p:nvSpPr>
          <p:spPr>
            <a:xfrm>
              <a:off x="7458378" y="1824286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bg1"/>
                  </a:solidFill>
                  <a:latin typeface="+mn-ea"/>
                </a:rPr>
                <a:t>R</a:t>
              </a:r>
              <a:endParaRPr kumimoji="1" lang="ja-JP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9" name="グループ化 8"/>
          <p:cNvGrpSpPr>
            <a:grpSpLocks noChangeAspect="1"/>
          </p:cNvGrpSpPr>
          <p:nvPr/>
        </p:nvGrpSpPr>
        <p:grpSpPr>
          <a:xfrm>
            <a:off x="5544108" y="3068960"/>
            <a:ext cx="2805648" cy="720000"/>
            <a:chOff x="6408204" y="2996952"/>
            <a:chExt cx="1402824" cy="360000"/>
          </a:xfrm>
        </p:grpSpPr>
        <p:sp>
          <p:nvSpPr>
            <p:cNvPr id="10" name="正方形/長方形 9"/>
            <p:cNvSpPr>
              <a:spLocks noChangeAspect="1"/>
            </p:cNvSpPr>
            <p:nvPr/>
          </p:nvSpPr>
          <p:spPr>
            <a:xfrm>
              <a:off x="6408204" y="2996952"/>
              <a:ext cx="360000" cy="36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Y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1" name="正方形/長方形 10"/>
            <p:cNvSpPr>
              <a:spLocks noChangeAspect="1"/>
            </p:cNvSpPr>
            <p:nvPr/>
          </p:nvSpPr>
          <p:spPr>
            <a:xfrm>
              <a:off x="6948264" y="2996952"/>
              <a:ext cx="360000" cy="36000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2400" dirty="0">
                  <a:solidFill>
                    <a:schemeClr val="tx1"/>
                  </a:solidFill>
                  <a:latin typeface="+mn-ea"/>
                </a:rPr>
                <a:t>C</a:t>
              </a:r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o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2" name="正方形/長方形 11"/>
            <p:cNvSpPr>
              <a:spLocks noChangeAspect="1"/>
            </p:cNvSpPr>
            <p:nvPr/>
          </p:nvSpPr>
          <p:spPr>
            <a:xfrm>
              <a:off x="7451028" y="2996952"/>
              <a:ext cx="360000" cy="360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tx1"/>
                  </a:solidFill>
                  <a:latin typeface="+mn-ea"/>
                </a:rPr>
                <a:t>Cr</a:t>
              </a:r>
              <a:endParaRPr kumimoji="1" lang="ja-JP" altLang="en-US" sz="2400" dirty="0">
                <a:solidFill>
                  <a:schemeClr val="tx1"/>
                </a:solidFill>
                <a:latin typeface="+mn-ea"/>
              </a:endParaRPr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 flipV="1">
            <a:off x="1835656" y="3788960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271704" y="4800969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>
                <a:latin typeface="+mn-ea"/>
                <a:ea typeface="+mn-ea"/>
              </a:rPr>
              <a:t>cb_qp_offset</a:t>
            </a:r>
            <a:endParaRPr kumimoji="1" lang="ja-JP" altLang="en-US" sz="1400" dirty="0">
              <a:latin typeface="+mn-ea"/>
              <a:ea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31844" y="4813331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+mn-ea"/>
                <a:ea typeface="+mn-ea"/>
              </a:rPr>
              <a:t>cr_qp_offset</a:t>
            </a:r>
            <a:endParaRPr kumimoji="1" lang="ja-JP" altLang="en-US" sz="1400" dirty="0">
              <a:latin typeface="+mn-ea"/>
              <a:ea typeface="+mn-ea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2831272" y="3788960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6965524" y="3788960"/>
            <a:ext cx="0" cy="1008112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7961140" y="3788960"/>
            <a:ext cx="0" cy="1008112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6261524" y="4816703"/>
            <a:ext cx="1391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>
                <a:solidFill>
                  <a:srgbClr val="0000FF"/>
                </a:solidFill>
                <a:latin typeface="+mn-ea"/>
                <a:ea typeface="+mn-ea"/>
              </a:rPr>
              <a:t>a</a:t>
            </a:r>
            <a:r>
              <a:rPr lang="en-US" altLang="ja-JP" sz="1400" dirty="0" err="1" smtClean="0">
                <a:solidFill>
                  <a:srgbClr val="0000FF"/>
                </a:solidFill>
                <a:latin typeface="+mn-ea"/>
                <a:ea typeface="+mn-ea"/>
              </a:rPr>
              <a:t>lt_cb_qp_offset</a:t>
            </a:r>
            <a:endParaRPr kumimoji="1" lang="ja-JP" altLang="en-US" sz="1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29756" y="4831751"/>
            <a:ext cx="1356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>
                <a:solidFill>
                  <a:srgbClr val="0000FF"/>
                </a:solidFill>
                <a:latin typeface="+mn-ea"/>
                <a:ea typeface="+mn-ea"/>
              </a:rPr>
              <a:t>a</a:t>
            </a:r>
            <a:r>
              <a:rPr lang="en-US" altLang="ja-JP" sz="1400" dirty="0" err="1" smtClean="0">
                <a:solidFill>
                  <a:srgbClr val="0000FF"/>
                </a:solidFill>
                <a:latin typeface="+mn-ea"/>
                <a:ea typeface="+mn-ea"/>
              </a:rPr>
              <a:t>lt_cr_qp_offset</a:t>
            </a:r>
            <a:endParaRPr kumimoji="1" lang="ja-JP" altLang="en-US" sz="1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69953" y="5628398"/>
            <a:ext cx="4522527" cy="646331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Visual quality optimization is achieved</a:t>
            </a:r>
            <a:r>
              <a:rPr lang="ja-JP" altLang="en-US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by using appropriate QP offset values.</a:t>
            </a:r>
          </a:p>
        </p:txBody>
      </p:sp>
      <p:sp>
        <p:nvSpPr>
          <p:cNvPr id="14" name="左右矢印 13"/>
          <p:cNvSpPr/>
          <p:nvPr/>
        </p:nvSpPr>
        <p:spPr>
          <a:xfrm>
            <a:off x="3635896" y="4185084"/>
            <a:ext cx="2448272" cy="188310"/>
          </a:xfrm>
          <a:prstGeom prst="leftRightArrow">
            <a:avLst/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939587" y="4401108"/>
            <a:ext cx="1907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>
                <a:latin typeface="+mn-ea"/>
                <a:ea typeface="+mn-ea"/>
              </a:rPr>
              <a:t>cu_residual_act_flag</a:t>
            </a:r>
            <a:r>
              <a:rPr lang="en-US" altLang="ja-JP" sz="1400" dirty="0" smtClean="0">
                <a:latin typeface="+mn-ea"/>
                <a:ea typeface="+mn-ea"/>
              </a:rPr>
              <a:t>=0</a:t>
            </a:r>
            <a:endParaRPr lang="ja-JP" altLang="en-US" sz="1400" dirty="0">
              <a:latin typeface="+mn-ea"/>
              <a:ea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860349" y="4401108"/>
            <a:ext cx="1907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>
                <a:latin typeface="+mn-ea"/>
                <a:ea typeface="+mn-ea"/>
              </a:rPr>
              <a:t>cu_residual_act_flag</a:t>
            </a:r>
            <a:r>
              <a:rPr lang="en-US" altLang="ja-JP" sz="1400" dirty="0" smtClean="0">
                <a:latin typeface="+mn-ea"/>
                <a:ea typeface="+mn-ea"/>
              </a:rPr>
              <a:t>=1</a:t>
            </a:r>
            <a:endParaRPr lang="ja-JP" altLang="en-US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71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Detail of proposal (1/3)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 smtClean="0">
                <a:latin typeface="+mn-ea"/>
              </a:rPr>
              <a:t>PPS-level </a:t>
            </a:r>
            <a:r>
              <a:rPr kumimoji="1" lang="en-US" altLang="ja-JP" sz="2400" dirty="0" err="1" smtClean="0">
                <a:latin typeface="+mn-ea"/>
              </a:rPr>
              <a:t>chroma</a:t>
            </a:r>
            <a:r>
              <a:rPr kumimoji="1" lang="en-US" altLang="ja-JP" sz="2400" dirty="0" smtClean="0">
                <a:latin typeface="+mn-ea"/>
              </a:rPr>
              <a:t> QP signaling</a:t>
            </a:r>
            <a:endParaRPr kumimoji="1" lang="ja-JP" altLang="en-US" sz="2400" dirty="0">
              <a:latin typeface="+mn-ea"/>
            </a:endParaRPr>
          </a:p>
        </p:txBody>
      </p:sp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351414"/>
              </p:ext>
            </p:extLst>
          </p:nvPr>
        </p:nvGraphicFramePr>
        <p:xfrm>
          <a:off x="251520" y="2024844"/>
          <a:ext cx="7920880" cy="2052232"/>
        </p:xfrm>
        <a:graphic>
          <a:graphicData uri="http://schemas.openxmlformats.org/drawingml/2006/table">
            <a:tbl>
              <a:tblPr/>
              <a:tblGrid>
                <a:gridCol w="6911245"/>
                <a:gridCol w="1009635"/>
              </a:tblGrid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pps_scc_extension</a:t>
                      </a: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( ) {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…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CA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residual_adaptive_colour_transform_enabled_flag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){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alt_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pps_cb_qp_offset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alt_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pps_c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29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0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Detail of proposal (2/3)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 smtClean="0">
                <a:latin typeface="+mn-ea"/>
              </a:rPr>
              <a:t>Slice-level </a:t>
            </a:r>
            <a:r>
              <a:rPr lang="en-US" altLang="ja-JP" sz="2400" dirty="0" err="1">
                <a:latin typeface="+mn-ea"/>
              </a:rPr>
              <a:t>chroma</a:t>
            </a:r>
            <a:r>
              <a:rPr lang="en-US" altLang="ja-JP" sz="2400" dirty="0">
                <a:latin typeface="+mn-ea"/>
              </a:rPr>
              <a:t> QP </a:t>
            </a:r>
            <a:r>
              <a:rPr lang="en-US" altLang="ja-JP" sz="2400" dirty="0" smtClean="0">
                <a:latin typeface="+mn-ea"/>
              </a:rPr>
              <a:t>signaling</a:t>
            </a:r>
            <a:endParaRPr lang="ja-JP" altLang="en-US" sz="24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004404"/>
              </p:ext>
            </p:extLst>
          </p:nvPr>
        </p:nvGraphicFramePr>
        <p:xfrm>
          <a:off x="251520" y="1988840"/>
          <a:ext cx="7920880" cy="2808315"/>
        </p:xfrm>
        <a:graphic>
          <a:graphicData uri="http://schemas.openxmlformats.org/drawingml/2006/table">
            <a:tbl>
              <a:tblPr firstRow="1" firstCol="1" bandRow="1"/>
              <a:tblGrid>
                <a:gridCol w="6915054"/>
                <a:gridCol w="1005826"/>
              </a:tblGrid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first_slice_segment_in_pic_flag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slice_qp_delta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pps_slice_chroma_qp_offsets_present_flag ) {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slice_cb_qp_offset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slice_cr_qp_offset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38100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residual_adaptive_colour_transform_enabled_flag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alt_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slice_cb_qp_offset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alt_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slice_c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</a:t>
                      </a:r>
                      <a:r>
                        <a:rPr lang="en-GB" sz="10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_qp_offset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     }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byte_alignment( )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11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Detail of proposal (3/3)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2400" y="981075"/>
            <a:ext cx="8839200" cy="827745"/>
          </a:xfrm>
        </p:spPr>
        <p:txBody>
          <a:bodyPr/>
          <a:lstStyle/>
          <a:p>
            <a:r>
              <a:rPr kumimoji="1" lang="en-US" altLang="ja-JP" sz="2400" dirty="0" smtClean="0"/>
              <a:t>QP derivation change for switching</a:t>
            </a:r>
            <a:endParaRPr kumimoji="1" lang="ja-JP" altLang="en-US" sz="2400" dirty="0"/>
          </a:p>
        </p:txBody>
      </p:sp>
      <p:sp>
        <p:nvSpPr>
          <p:cNvPr id="5" name="正方形/長方形 4"/>
          <p:cNvSpPr/>
          <p:nvPr/>
        </p:nvSpPr>
        <p:spPr>
          <a:xfrm>
            <a:off x="287524" y="2050418"/>
            <a:ext cx="8568952" cy="2333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altLang="ja-JP" sz="1100" dirty="0" smtClean="0">
                <a:latin typeface="Times New Roman"/>
                <a:ea typeface="ＭＳ 明朝"/>
              </a:rPr>
              <a:t>8.6.1	Derivation process for quantization parameters</a:t>
            </a:r>
            <a:endParaRPr lang="ja-JP" altLang="ja-JP" sz="1100" dirty="0" smtClean="0">
              <a:latin typeface="Times New Roman"/>
              <a:ea typeface="ＭＳ 明朝"/>
            </a:endParaRPr>
          </a:p>
          <a:p>
            <a:pPr marL="18034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–	If </a:t>
            </a:r>
            <a:r>
              <a:rPr lang="en-US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cu_residual_act_flag</a:t>
            </a: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 is equal to 0, </a:t>
            </a:r>
            <a:r>
              <a:rPr lang="en-US" altLang="ja-JP" sz="1100" dirty="0" smtClean="0">
                <a:latin typeface="Times New Roman"/>
                <a:ea typeface="ＭＳ 明朝"/>
              </a:rPr>
              <a:t>the variables </a:t>
            </a:r>
            <a:r>
              <a:rPr lang="en-US" altLang="ja-JP" sz="1100" dirty="0" err="1" smtClean="0">
                <a:latin typeface="Times New Roman"/>
                <a:ea typeface="ＭＳ 明朝"/>
              </a:rPr>
              <a:t>qP</a:t>
            </a:r>
            <a:r>
              <a:rPr lang="en-US" altLang="ja-JP" sz="1100" baseline="-25000" dirty="0" err="1" smtClean="0">
                <a:latin typeface="Times New Roman"/>
                <a:ea typeface="ＭＳ 明朝"/>
              </a:rPr>
              <a:t>Cb</a:t>
            </a:r>
            <a:r>
              <a:rPr lang="en-US" altLang="ja-JP" sz="1100" dirty="0" smtClean="0">
                <a:latin typeface="Times New Roman"/>
                <a:ea typeface="ＭＳ 明朝"/>
              </a:rPr>
              <a:t> and </a:t>
            </a:r>
            <a:r>
              <a:rPr lang="en-US" altLang="ja-JP" sz="1100" dirty="0" err="1" smtClean="0">
                <a:latin typeface="Times New Roman"/>
                <a:ea typeface="ＭＳ 明朝"/>
              </a:rPr>
              <a:t>qP</a:t>
            </a:r>
            <a:r>
              <a:rPr lang="en-US" altLang="ja-JP" sz="1100" baseline="-25000" dirty="0" err="1" smtClean="0">
                <a:latin typeface="Times New Roman"/>
                <a:ea typeface="ＭＳ 明朝"/>
              </a:rPr>
              <a:t>Cr</a:t>
            </a:r>
            <a:r>
              <a:rPr lang="en-US" altLang="ja-JP" sz="1100" dirty="0" smtClean="0">
                <a:latin typeface="Times New Roman"/>
                <a:ea typeface="ＭＳ 明朝"/>
              </a:rPr>
              <a:t> are derived as follows:</a:t>
            </a:r>
            <a:endParaRPr lang="ja-JP" altLang="ja-JP" sz="1100" dirty="0" smtClean="0">
              <a:latin typeface="Times New Roman"/>
              <a:ea typeface="ＭＳ 明朝"/>
            </a:endParaRPr>
          </a:p>
          <a:p>
            <a:pPr marL="35687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04190" algn="l"/>
                <a:tab pos="540385" algn="l"/>
                <a:tab pos="1008380" algn="l"/>
                <a:tab pos="3079115" algn="ctr"/>
                <a:tab pos="6156960" algn="r"/>
              </a:tabLst>
            </a:pPr>
            <a:r>
              <a:rPr lang="en-GB" altLang="ja-JP" sz="1100" dirty="0" err="1" smtClean="0">
                <a:latin typeface="Times New Roman"/>
                <a:ea typeface="Malgun Gothic"/>
              </a:rPr>
              <a:t>qPi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</a:t>
            </a:r>
            <a:r>
              <a:rPr lang="en-GB" altLang="ja-JP" sz="1100" baseline="-25000" dirty="0" err="1" smtClean="0">
                <a:latin typeface="Times New Roman"/>
                <a:ea typeface="ＭＳ 明朝"/>
              </a:rPr>
              <a:t>b</a:t>
            </a:r>
            <a:r>
              <a:rPr lang="en-GB" altLang="ja-JP" sz="1100" dirty="0" smtClean="0">
                <a:latin typeface="Times New Roman"/>
                <a:ea typeface="Malgun Gothic"/>
              </a:rPr>
              <a:t> = Clip3( −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QpBdOffset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</a:t>
            </a:r>
            <a:r>
              <a:rPr lang="en-GB" altLang="ja-JP" sz="1100" dirty="0" smtClean="0">
                <a:latin typeface="Times New Roman"/>
                <a:ea typeface="Malgun Gothic"/>
              </a:rPr>
              <a:t>, 57,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Qp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Y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pps_cb_qp_offset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slice_cb_qp_offset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CuQpOffset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Cb</a:t>
            </a:r>
            <a:r>
              <a:rPr lang="en-GB" altLang="ja-JP" sz="1100" dirty="0" smtClean="0">
                <a:latin typeface="Times New Roman"/>
                <a:ea typeface="Malgun Gothic"/>
              </a:rPr>
              <a:t> )</a:t>
            </a:r>
            <a:r>
              <a:rPr lang="en-GB" altLang="ja-JP" sz="1100" dirty="0" smtClean="0">
                <a:latin typeface="Times New Roman"/>
                <a:ea typeface="ＭＳ 明朝"/>
              </a:rPr>
              <a:t>	</a:t>
            </a:r>
            <a:r>
              <a:rPr lang="en-GB" altLang="ja-JP" sz="1100" dirty="0" smtClean="0">
                <a:latin typeface="Times New Roman"/>
                <a:ea typeface="Malgun Gothic"/>
              </a:rPr>
              <a:t>(8‑257)</a:t>
            </a:r>
            <a:endParaRPr lang="ja-JP" altLang="ja-JP" sz="1100" dirty="0" smtClean="0">
              <a:latin typeface="Times New Roman"/>
              <a:ea typeface="Malgun Gothic"/>
            </a:endParaRPr>
          </a:p>
          <a:p>
            <a:pPr marL="35687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04190" algn="l"/>
                <a:tab pos="540385" algn="l"/>
                <a:tab pos="1008380" algn="l"/>
                <a:tab pos="3079115" algn="ctr"/>
                <a:tab pos="6156960" algn="r"/>
              </a:tabLst>
            </a:pPr>
            <a:r>
              <a:rPr lang="en-GB" altLang="ja-JP" sz="1100" dirty="0" err="1" smtClean="0">
                <a:latin typeface="Times New Roman"/>
                <a:ea typeface="Malgun Gothic"/>
              </a:rPr>
              <a:t>qPi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</a:t>
            </a:r>
            <a:r>
              <a:rPr lang="en-GB" altLang="ja-JP" sz="1100" baseline="-25000" dirty="0" err="1" smtClean="0">
                <a:latin typeface="Times New Roman"/>
                <a:ea typeface="ＭＳ 明朝"/>
              </a:rPr>
              <a:t>r</a:t>
            </a:r>
            <a:r>
              <a:rPr lang="en-GB" altLang="ja-JP" sz="1100" dirty="0" smtClean="0">
                <a:latin typeface="Times New Roman"/>
                <a:ea typeface="Malgun Gothic"/>
              </a:rPr>
              <a:t> = Clip3( −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QpBdOffset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</a:t>
            </a:r>
            <a:r>
              <a:rPr lang="en-GB" altLang="ja-JP" sz="1100" dirty="0" smtClean="0">
                <a:latin typeface="Times New Roman"/>
                <a:ea typeface="Malgun Gothic"/>
              </a:rPr>
              <a:t>, 57,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Qp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Y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pps_c</a:t>
            </a:r>
            <a:r>
              <a:rPr lang="en-GB" altLang="ja-JP" sz="1100" dirty="0" err="1" smtClean="0">
                <a:latin typeface="Times New Roman"/>
                <a:ea typeface="ＭＳ 明朝"/>
              </a:rPr>
              <a:t>r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_qp_offset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slice_cr_qp_offset</a:t>
            </a:r>
            <a:r>
              <a:rPr lang="en-GB" altLang="ja-JP" sz="1100" dirty="0" smtClean="0"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latin typeface="Times New Roman"/>
                <a:ea typeface="Malgun Gothic"/>
              </a:rPr>
              <a:t>CuQpOffset</a:t>
            </a:r>
            <a:r>
              <a:rPr lang="en-GB" altLang="ja-JP" sz="1100" baseline="-25000" dirty="0" err="1" smtClean="0">
                <a:latin typeface="Times New Roman"/>
                <a:ea typeface="Malgun Gothic"/>
              </a:rPr>
              <a:t>Cr</a:t>
            </a:r>
            <a:r>
              <a:rPr lang="en-GB" altLang="ja-JP" sz="1100" dirty="0" smtClean="0">
                <a:latin typeface="Times New Roman"/>
                <a:ea typeface="Malgun Gothic"/>
              </a:rPr>
              <a:t> )</a:t>
            </a:r>
            <a:r>
              <a:rPr lang="en-GB" altLang="ja-JP" sz="1100" dirty="0" smtClean="0">
                <a:latin typeface="Times New Roman"/>
                <a:ea typeface="ＭＳ 明朝"/>
              </a:rPr>
              <a:t>	</a:t>
            </a:r>
            <a:r>
              <a:rPr lang="en-GB" altLang="ja-JP" sz="1100" dirty="0" smtClean="0">
                <a:latin typeface="Times New Roman"/>
                <a:ea typeface="Malgun Gothic"/>
              </a:rPr>
              <a:t>(8‑258)</a:t>
            </a:r>
            <a:endParaRPr lang="ja-JP" altLang="ja-JP" sz="1100" dirty="0" smtClean="0">
              <a:latin typeface="Times New Roman"/>
              <a:ea typeface="Malgun Gothic"/>
            </a:endParaRPr>
          </a:p>
          <a:p>
            <a:pPr marL="18034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altLang="ja-JP" sz="1100" dirty="0" smtClean="0">
                <a:highlight>
                  <a:srgbClr val="00FF00"/>
                </a:highlight>
                <a:latin typeface="Times New Roman"/>
                <a:ea typeface="ＭＳ 明朝"/>
              </a:rPr>
              <a:t> </a:t>
            </a:r>
            <a:endParaRPr lang="ja-JP" altLang="ja-JP" sz="1100" dirty="0" smtClean="0">
              <a:latin typeface="Times New Roman"/>
              <a:ea typeface="ＭＳ 明朝"/>
            </a:endParaRPr>
          </a:p>
          <a:p>
            <a:pPr marL="18034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–	Otherwise (</a:t>
            </a:r>
            <a:r>
              <a:rPr lang="en-US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cu_residual_act_flag</a:t>
            </a: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 is equal to 1), the variables </a:t>
            </a:r>
            <a:r>
              <a:rPr lang="en-US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qP</a:t>
            </a:r>
            <a:r>
              <a:rPr lang="en-US" altLang="ja-JP" sz="1100" baseline="-250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Cb</a:t>
            </a: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 and </a:t>
            </a:r>
            <a:r>
              <a:rPr lang="en-US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qP</a:t>
            </a:r>
            <a:r>
              <a:rPr lang="en-US" altLang="ja-JP" sz="1100" baseline="-250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Cr</a:t>
            </a:r>
            <a:r>
              <a:rPr lang="en-US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 are derived as follows:</a:t>
            </a:r>
            <a:endParaRPr lang="ja-JP" altLang="ja-JP" sz="1100" dirty="0" smtClean="0">
              <a:latin typeface="Times New Roman"/>
              <a:ea typeface="ＭＳ 明朝"/>
            </a:endParaRPr>
          </a:p>
          <a:p>
            <a:pPr marL="35687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04190" algn="l"/>
                <a:tab pos="540385" algn="l"/>
                <a:tab pos="1008380" algn="l"/>
                <a:tab pos="3079115" algn="ctr"/>
                <a:tab pos="6156960" algn="r"/>
              </a:tabLst>
            </a:pP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qPi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b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= Clip3( −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QpBdOffset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, 57,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Y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alt_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pps_cb_qp_offset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alt_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slice_cb_qp_offset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CuQpOffset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Cb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)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	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(8‑257)</a:t>
            </a:r>
            <a:endParaRPr lang="ja-JP" altLang="ja-JP" sz="1100" dirty="0" smtClean="0">
              <a:latin typeface="Times New Roman"/>
              <a:ea typeface="Malgun Gothic"/>
            </a:endParaRPr>
          </a:p>
          <a:p>
            <a:pPr marL="35687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04190" algn="l"/>
                <a:tab pos="540385" algn="l"/>
                <a:tab pos="1008380" algn="l"/>
                <a:tab pos="3079115" algn="ctr"/>
                <a:tab pos="6156960" algn="r"/>
              </a:tabLst>
            </a:pP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qPi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r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= Clip3( −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QpBdOffset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, 57,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Qp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Y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alt_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pps_c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r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_qp_offset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ＭＳ 明朝"/>
              </a:rPr>
              <a:t>alt_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slice_cr_qp_offset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+ </a:t>
            </a:r>
            <a:r>
              <a:rPr lang="en-GB" altLang="ja-JP" sz="11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CuQpOffset</a:t>
            </a:r>
            <a:r>
              <a:rPr lang="en-GB" altLang="ja-JP" sz="1100" baseline="-25000" dirty="0" err="1" smtClean="0">
                <a:highlight>
                  <a:srgbClr val="FFFF00"/>
                </a:highlight>
                <a:latin typeface="Times New Roman"/>
                <a:ea typeface="Malgun Gothic"/>
              </a:rPr>
              <a:t>Cr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 )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ＭＳ 明朝"/>
              </a:rPr>
              <a:t> 	</a:t>
            </a:r>
            <a:r>
              <a:rPr lang="en-GB" altLang="ja-JP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(8‑258)</a:t>
            </a:r>
            <a:endParaRPr lang="en-US" altLang="ja-JP" sz="1100" dirty="0" smtClean="0">
              <a:highlight>
                <a:srgbClr val="FFFF00"/>
              </a:highlight>
              <a:latin typeface="Times New Roman"/>
              <a:ea typeface="Malgun Gothic"/>
            </a:endParaRPr>
          </a:p>
          <a:p>
            <a:pPr marL="35687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04190" algn="l"/>
                <a:tab pos="540385" algn="l"/>
                <a:tab pos="1008380" algn="l"/>
                <a:tab pos="3079115" algn="ctr"/>
                <a:tab pos="6156960" algn="r"/>
              </a:tabLst>
            </a:pPr>
            <a:endParaRPr lang="en-GB" altLang="ja-JP" sz="1100" dirty="0">
              <a:highlight>
                <a:srgbClr val="FFFF00"/>
              </a:highlight>
              <a:latin typeface="Times New Roman"/>
              <a:ea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849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Summary of related contributions</a:t>
            </a:r>
            <a:endParaRPr kumimoji="1" lang="ja-JP" altLang="en-US" dirty="0">
              <a:latin typeface="+mn-ea"/>
              <a:ea typeface="+mn-ea"/>
            </a:endParaRP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725961"/>
              </p:ext>
            </p:extLst>
          </p:nvPr>
        </p:nvGraphicFramePr>
        <p:xfrm>
          <a:off x="152400" y="2602892"/>
          <a:ext cx="8839197" cy="3454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57261"/>
                <a:gridCol w="2048370"/>
                <a:gridCol w="954029"/>
                <a:gridCol w="954042"/>
                <a:gridCol w="975165"/>
                <a:gridCol w="975165"/>
                <a:gridCol w="975165"/>
              </a:tblGrid>
              <a:tr h="370840">
                <a:tc gridSpan="2">
                  <a:txBody>
                    <a:bodyPr/>
                    <a:lstStyle/>
                    <a:p>
                      <a:endParaRPr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n-ea"/>
                          <a:ea typeface="+mn-ea"/>
                        </a:rPr>
                        <a:t>S0040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n-ea"/>
                          <a:ea typeface="+mn-ea"/>
                        </a:rPr>
                        <a:t>S0094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+mn-ea"/>
                          <a:ea typeface="+mn-ea"/>
                        </a:rPr>
                        <a:t>S0144</a:t>
                      </a:r>
                      <a:endParaRPr kumimoji="1" lang="ja-JP" altLang="en-US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n-ea"/>
                          <a:ea typeface="+mn-ea"/>
                        </a:rPr>
                        <a:t>S0086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+mn-ea"/>
                          <a:ea typeface="+mn-ea"/>
                        </a:rPr>
                        <a:t>S0140</a:t>
                      </a:r>
                      <a:endParaRPr kumimoji="1" lang="ja-JP" altLang="en-US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sz="1400" dirty="0" smtClean="0">
                          <a:latin typeface="+mn-ea"/>
                          <a:ea typeface="+mn-ea"/>
                        </a:rPr>
                        <a:t>Additional QP offset signaling for</a:t>
                      </a:r>
                      <a:r>
                        <a:rPr lang="en-US" altLang="ja-JP" sz="1400" baseline="0" dirty="0" smtClean="0">
                          <a:latin typeface="+mn-ea"/>
                          <a:ea typeface="+mn-ea"/>
                        </a:rPr>
                        <a:t> ACT</a:t>
                      </a:r>
                      <a:endParaRPr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Co/Cr offset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Y offset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CU-level QP offset switching 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QP derivation change (8.6.1)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Scaling process change (8.6.2)</a:t>
                      </a:r>
                      <a:endParaRPr kumimoji="1" lang="ja-JP" altLang="en-US" sz="140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Additional QP clipping</a:t>
                      </a:r>
                    </a:p>
                    <a:p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Shift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operation change</a:t>
                      </a:r>
                    </a:p>
                    <a:p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843808" y="264195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n-ea"/>
                <a:ea typeface="+mn-ea"/>
              </a:rPr>
              <a:t>Document #</a:t>
            </a:r>
            <a:endParaRPr kumimoji="1" lang="ja-JP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2400" y="2612815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n-ea"/>
                <a:ea typeface="+mn-ea"/>
              </a:rPr>
              <a:t>Item</a:t>
            </a:r>
            <a:endParaRPr kumimoji="1" lang="ja-JP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91980" y="3185833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81986" y="3608177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81985" y="3200347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81986" y="4061924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91980" y="4032892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81986" y="4591532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54094" y="3616696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354093" y="3208866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354094" y="4600051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372200" y="5077008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370318" y="5062948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362206" y="5581064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  <p:sp>
        <p:nvSpPr>
          <p:cNvPr id="24" name="コンテンツ プレースホルダー 1"/>
          <p:cNvSpPr txBox="1">
            <a:spLocks/>
          </p:cNvSpPr>
          <p:nvPr/>
        </p:nvSpPr>
        <p:spPr bwMode="auto">
          <a:xfrm>
            <a:off x="152400" y="981075"/>
            <a:ext cx="8839200" cy="118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2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>
                  <a:lumMod val="75000"/>
                </a:schemeClr>
              </a:buClr>
              <a:buFont typeface="Arial" charset="0"/>
              <a:buChar char="▌"/>
              <a:defRPr kumimoji="1"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>
                  <a:lumMod val="75000"/>
                </a:schemeClr>
              </a:buClr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077913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>
                  <a:lumMod val="75000"/>
                </a:schemeClr>
              </a:buClr>
              <a:buFont typeface="Arial" charset="0"/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>
                  <a:lumMod val="75000"/>
                </a:schemeClr>
              </a:buClr>
              <a:buFont typeface="Tahoma" pitchFamily="34" charset="0"/>
              <a:buChar char="–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524000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hangingPunct="0"/>
            <a:r>
              <a:rPr lang="en-US" altLang="ja-JP" sz="2400" kern="0" dirty="0" smtClean="0">
                <a:latin typeface="+mn-ea"/>
              </a:rPr>
              <a:t>ACT </a:t>
            </a:r>
            <a:r>
              <a:rPr lang="en-US" altLang="ja-JP" sz="2400" kern="0" dirty="0" err="1" smtClean="0">
                <a:latin typeface="+mn-ea"/>
              </a:rPr>
              <a:t>qp</a:t>
            </a:r>
            <a:r>
              <a:rPr lang="en-US" altLang="ja-JP" sz="2400" kern="0" dirty="0" smtClean="0">
                <a:latin typeface="+mn-ea"/>
              </a:rPr>
              <a:t> related issues:</a:t>
            </a:r>
          </a:p>
          <a:p>
            <a:pPr lvl="1" hangingPunct="0"/>
            <a:r>
              <a:rPr lang="en-US" altLang="ja-JP" kern="0" dirty="0" smtClean="0">
                <a:solidFill>
                  <a:srgbClr val="FF0000"/>
                </a:solidFill>
                <a:latin typeface="+mn-ea"/>
              </a:rPr>
              <a:t>Item1</a:t>
            </a:r>
            <a:r>
              <a:rPr lang="en-US" altLang="ja-JP" kern="0" dirty="0" smtClean="0">
                <a:solidFill>
                  <a:srgbClr val="FF0000"/>
                </a:solidFill>
                <a:latin typeface="+mn-ea"/>
              </a:rPr>
              <a:t>: QP offset for </a:t>
            </a:r>
            <a:r>
              <a:rPr lang="en-US" altLang="ja-JP" kern="0" dirty="0" smtClean="0">
                <a:solidFill>
                  <a:srgbClr val="FF0000"/>
                </a:solidFill>
                <a:latin typeface="+mn-ea"/>
              </a:rPr>
              <a:t>ACT </a:t>
            </a:r>
            <a:r>
              <a:rPr lang="en-US" altLang="ja-JP" kern="0" dirty="0" smtClean="0">
                <a:latin typeface="+mn-ea"/>
              </a:rPr>
              <a:t>(as in this contribution)</a:t>
            </a:r>
            <a:endParaRPr lang="en-US" altLang="ja-JP" kern="0" dirty="0" smtClean="0">
              <a:latin typeface="+mn-ea"/>
            </a:endParaRPr>
          </a:p>
          <a:p>
            <a:pPr lvl="1" hangingPunct="0"/>
            <a:r>
              <a:rPr lang="en-US" altLang="ja-JP" kern="0" dirty="0" smtClean="0">
                <a:solidFill>
                  <a:srgbClr val="00CC00"/>
                </a:solidFill>
                <a:latin typeface="+mn-ea"/>
              </a:rPr>
              <a:t>Item2: QP range fix for ACT</a:t>
            </a:r>
          </a:p>
          <a:p>
            <a:endParaRPr lang="en-US" altLang="ja-JP" sz="2400" kern="0" dirty="0" smtClean="0">
              <a:latin typeface="+mn-ea"/>
            </a:endParaRPr>
          </a:p>
          <a:p>
            <a:endParaRPr lang="ja-JP" altLang="en-US" sz="2400" kern="0" dirty="0">
              <a:latin typeface="+mn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52400" y="4509120"/>
            <a:ext cx="3982146" cy="1548172"/>
          </a:xfrm>
          <a:prstGeom prst="roundRect">
            <a:avLst/>
          </a:prstGeom>
          <a:noFill/>
          <a:ln w="635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67863" y="559645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CC00"/>
                </a:solidFill>
                <a:latin typeface="+mn-ea"/>
                <a:ea typeface="+mn-ea"/>
              </a:rPr>
              <a:t>Item2</a:t>
            </a:r>
            <a:endParaRPr kumimoji="1" lang="ja-JP" altLang="en-US" dirty="0">
              <a:solidFill>
                <a:srgbClr val="00CC00"/>
              </a:solidFill>
              <a:latin typeface="+mn-ea"/>
              <a:ea typeface="+mn-ea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157806" y="3248980"/>
            <a:ext cx="3982146" cy="1742662"/>
          </a:xfrm>
          <a:prstGeom prst="roundRect">
            <a:avLst>
              <a:gd name="adj" fmla="val 11670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14209" y="323968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+mn-ea"/>
                <a:ea typeface="+mn-ea"/>
              </a:rPr>
              <a:t>Item1</a:t>
            </a:r>
            <a:endParaRPr kumimoji="1" lang="ja-JP" altLang="en-US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362206" y="5083151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latin typeface="+mn-ea"/>
                <a:ea typeface="+mn-ea"/>
              </a:rPr>
              <a:t> </a:t>
            </a:r>
            <a:endParaRPr kumimoji="1"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60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Wave_PC_J">
  <a:themeElements>
    <a:clrScheme name="NEC_2010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D200"/>
      </a:accent1>
      <a:accent2>
        <a:srgbClr val="E62D00"/>
      </a:accent2>
      <a:accent3>
        <a:srgbClr val="69B43C"/>
      </a:accent3>
      <a:accent4>
        <a:srgbClr val="00B4A0"/>
      </a:accent4>
      <a:accent5>
        <a:srgbClr val="1414A0"/>
      </a:accent5>
      <a:accent6>
        <a:srgbClr val="009682"/>
      </a:accent6>
      <a:hlink>
        <a:srgbClr val="00B4A0"/>
      </a:hlink>
      <a:folHlink>
        <a:srgbClr val="69B43C"/>
      </a:folHlink>
    </a:clrScheme>
    <a:fontScheme name="NEC_2010">
      <a:majorFont>
        <a:latin typeface="Arial"/>
        <a:ea typeface="HGP創英角ｺﾞｼｯｸUB"/>
        <a:cs typeface=""/>
      </a:majorFont>
      <a:minorFont>
        <a:latin typeface="Arial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430</Words>
  <Application>Microsoft Office PowerPoint</Application>
  <PresentationFormat>画面に合わせる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StreamWave_PC_J</vt:lpstr>
      <vt:lpstr>JCTVC-S0040: Enhanced chroma QP signaling for adaptive cross-component transform in SCC extensions</vt:lpstr>
      <vt:lpstr>Summary</vt:lpstr>
      <vt:lpstr>Background: Adaptive cross-component transform</vt:lpstr>
      <vt:lpstr>Problem statements</vt:lpstr>
      <vt:lpstr>Proposal</vt:lpstr>
      <vt:lpstr>Detail of proposal (1/3)</vt:lpstr>
      <vt:lpstr>Detail of proposal (2/3)</vt:lpstr>
      <vt:lpstr>Detail of proposal (3/3)</vt:lpstr>
      <vt:lpstr>Summary of related contributions</vt:lpstr>
      <vt:lpstr>Conclusion and recommendation</vt:lpstr>
      <vt:lpstr>PowerPoint プレゼンテーション</vt:lpstr>
      <vt:lpstr>PowerPoint プレゼンテーション</vt:lpstr>
    </vt:vector>
  </TitlesOfParts>
  <Company>NEC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0000011080264</dc:creator>
  <cp:lastModifiedBy>trusted</cp:lastModifiedBy>
  <cp:revision>108</cp:revision>
  <dcterms:created xsi:type="dcterms:W3CDTF">2012-09-05T02:24:05Z</dcterms:created>
  <dcterms:modified xsi:type="dcterms:W3CDTF">2014-10-17T13:59:21Z</dcterms:modified>
</cp:coreProperties>
</file>