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1129" r:id="rId2"/>
    <p:sldId id="1146" r:id="rId3"/>
    <p:sldId id="1137" r:id="rId4"/>
    <p:sldId id="1131" r:id="rId5"/>
    <p:sldId id="1132" r:id="rId6"/>
    <p:sldId id="1133" r:id="rId7"/>
    <p:sldId id="1144" r:id="rId8"/>
    <p:sldId id="1134" r:id="rId9"/>
    <p:sldId id="1145" r:id="rId10"/>
  </p:sldIdLst>
  <p:sldSz cx="9144000" cy="6858000" type="screen4x3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3333FF"/>
    <a:srgbClr val="0000FF"/>
    <a:srgbClr val="FFFF99"/>
    <a:srgbClr val="D6FA20"/>
    <a:srgbClr val="FF9999"/>
    <a:srgbClr val="FFFFCC"/>
    <a:srgbClr val="C0C0C0"/>
    <a:srgbClr val="969696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26" autoAdjust="0"/>
    <p:restoredTop sz="85863" autoAdjust="0"/>
  </p:normalViewPr>
  <p:slideViewPr>
    <p:cSldViewPr>
      <p:cViewPr>
        <p:scale>
          <a:sx n="100" d="100"/>
          <a:sy n="100" d="100"/>
        </p:scale>
        <p:origin x="-1944" y="-426"/>
      </p:cViewPr>
      <p:guideLst>
        <p:guide orient="horz" pos="324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13312CAE-7C0A-4842-8542-944A7FC1FD5E}" type="datetimeFigureOut">
              <a:rPr lang="zh-TW" altLang="en-US"/>
              <a:pPr>
                <a:defRPr/>
              </a:pPr>
              <a:t>2014/10/16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4" tIns="49522" rIns="99044" bIns="49522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4" tIns="49522" rIns="99044" bIns="49522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0A0A4396-DDF0-4B20-9304-7BD00B19407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4350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A4396-DDF0-4B20-9304-7BD00B194074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132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9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9275"/>
            <a:ext cx="14763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8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00213"/>
            <a:ext cx="10890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8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349500"/>
            <a:ext cx="692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1296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>
                <a:ln>
                  <a:noFill/>
                </a:ln>
                <a:solidFill>
                  <a:schemeClr val="tx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2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 anchor="t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文字方塊 5"/>
          <p:cNvSpPr txBox="1"/>
          <p:nvPr userDrawn="1"/>
        </p:nvSpPr>
        <p:spPr>
          <a:xfrm>
            <a:off x="5580112" y="81497"/>
            <a:ext cx="2158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雲端媒體服務研發中心</a:t>
            </a:r>
            <a:endParaRPr lang="zh-TW" altLang="en-US" sz="1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  <p:bldP spid="6" grpId="10"/>
      <p:bldP spid="6" grpId="11"/>
      <p:bldP spid="6" grpId="12"/>
      <p:bldP spid="6" grpId="13"/>
      <p:bldP spid="6" grpId="14"/>
      <p:bldP spid="6" grpId="15"/>
      <p:bldP spid="6" grpId="16"/>
      <p:bldP spid="6" grpId="17"/>
      <p:bldP spid="6" grpId="18"/>
      <p:bldP spid="6" grpId="19"/>
      <p:bldP spid="6" grpId="20"/>
      <p:bldP spid="6" grpId="21"/>
      <p:bldP spid="6" grpId="22"/>
      <p:bldP spid="6" grpId="23"/>
      <p:bldP spid="6" grpId="24"/>
      <p:bldP spid="6" grpId="25"/>
      <p:bldP spid="6" grpId="26"/>
      <p:bldP spid="6" grpId="27"/>
      <p:bldP spid="6" grpId="28"/>
      <p:bldP spid="6" grpId="29"/>
      <p:bldP spid="6" grpId="30"/>
      <p:bldP spid="6" grpId="31"/>
      <p:bldP spid="6" grpId="32"/>
      <p:bldP spid="6" grpId="33"/>
      <p:bldP spid="6" grpId="34"/>
      <p:bldP spid="6" grpId="35"/>
      <p:bldP spid="6" grpId="36"/>
      <p:bldP spid="6" grpId="37"/>
      <p:bldP spid="6" grpId="38"/>
      <p:bldP spid="6" grpId="39"/>
      <p:bldP spid="6" grpId="40"/>
      <p:bldP spid="6" grpId="41"/>
      <p:bldP spid="6" grpId="42"/>
      <p:bldP spid="6" grpId="43"/>
      <p:bldP spid="6" grpId="44"/>
      <p:bldP spid="6" grpId="45"/>
      <p:bldP spid="6" grpId="46"/>
      <p:bldP spid="6" grpId="47"/>
      <p:bldP spid="6" grpId="48"/>
      <p:bldP spid="6" grpId="49"/>
      <p:bldP spid="6" grpId="50"/>
      <p:bldP spid="6" grpId="51"/>
      <p:bldP spid="6" grpId="52"/>
      <p:bldP spid="6" grpId="53"/>
      <p:bldP spid="6" grpId="54"/>
      <p:bldP spid="6" grpId="55"/>
      <p:bldP spid="6" grpId="56"/>
      <p:bldP spid="6" grpId="57"/>
      <p:bldP spid="6" grpId="58"/>
      <p:bldP spid="6" grpId="59"/>
      <p:bldP spid="6" grpId="60"/>
      <p:bldP spid="6" grpId="61"/>
      <p:bldP spid="6" grpId="62"/>
      <p:bldP spid="6" grpId="63"/>
      <p:bldP spid="6" grpId="64"/>
      <p:bldP spid="6" grpId="65"/>
      <p:bldP spid="6" grpId="66"/>
      <p:bldP spid="6" grpId="67"/>
      <p:bldP spid="6" grpId="68"/>
      <p:bldP spid="6" grpId="69"/>
      <p:bldP spid="6" grpId="70"/>
      <p:bldP spid="6" grpId="71"/>
      <p:bldP spid="6" grpId="72"/>
      <p:bldP spid="6" grpId="73"/>
      <p:bldP spid="6" grpId="74"/>
      <p:bldP spid="6" grpId="75"/>
      <p:bldP spid="6" grpId="76"/>
      <p:bldP spid="6" grpId="77"/>
      <p:bldP spid="6" grpId="78"/>
      <p:bldP spid="6" grpId="79"/>
      <p:bldP spid="6" grpId="80"/>
      <p:bldP spid="6" grpId="81"/>
      <p:bldP spid="6" grpId="82"/>
      <p:bldP spid="6" grpId="83"/>
      <p:bldP spid="6" grpId="84"/>
      <p:bldP spid="6" grpId="85"/>
      <p:bldP spid="6" grpId="86"/>
      <p:bldP spid="6" grpId="87"/>
      <p:bldP spid="6" grpId="88"/>
      <p:bldP spid="6" grpId="89"/>
      <p:bldP spid="6" grpId="90"/>
      <p:bldP spid="6" grpId="91"/>
      <p:bldP spid="6" grpId="92"/>
      <p:bldP spid="6" grpId="93"/>
      <p:bldP spid="6" grpId="94"/>
      <p:bldP spid="6" grpId="95"/>
      <p:bldP spid="6" grpId="96"/>
      <p:bldP spid="6" grpId="97"/>
      <p:bldP spid="6" grpId="98"/>
      <p:bldP spid="6" grpId="99"/>
      <p:bldP spid="6" grpId="100"/>
      <p:bldP spid="6" grpId="101"/>
      <p:bldP spid="6" grpId="102"/>
      <p:bldP spid="6" grpId="103"/>
      <p:bldP spid="6" grpId="104"/>
      <p:bldP spid="6" grpId="105"/>
      <p:bldP spid="6" grpId="106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6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剪去並圓角化單一角落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12" name="日期版面配置區 9"/>
          <p:cNvSpPr>
            <a:spLocks noGrp="1"/>
          </p:cNvSpPr>
          <p:nvPr>
            <p:ph type="dt" sz="half" idx="10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9971" y="6629369"/>
            <a:ext cx="2133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80000"/>
              </a:lnSpc>
              <a:defRPr/>
            </a:pPr>
            <a:fld id="{E5CCA6AD-8264-4C48-A104-77B4355DE4B2}" type="slidenum">
              <a:rPr lang="en-US" altLang="zh-TW" sz="1000">
                <a:latin typeface="Arial" charset="0"/>
              </a:rPr>
              <a:pPr algn="l">
                <a:lnSpc>
                  <a:spcPct val="80000"/>
                </a:lnSpc>
                <a:defRPr/>
              </a:pPr>
              <a:t>‹#›</a:t>
            </a:fld>
            <a:endParaRPr lang="en-US" altLang="zh-TW" sz="1000" dirty="0">
              <a:latin typeface="Arial" charset="0"/>
            </a:endParaRPr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6148" name="標題版面配置區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6149" name="文字版面配置區 29"/>
          <p:cNvSpPr>
            <a:spLocks noGrp="1"/>
          </p:cNvSpPr>
          <p:nvPr>
            <p:ph type="body" idx="1"/>
          </p:nvPr>
        </p:nvSpPr>
        <p:spPr bwMode="auto">
          <a:xfrm>
            <a:off x="395288" y="1628775"/>
            <a:ext cx="82296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 smtClean="0"/>
          </a:p>
        </p:txBody>
      </p:sp>
      <p:grpSp>
        <p:nvGrpSpPr>
          <p:cNvPr id="6151" name="群組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手繪多邊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</p:grpSp>
      <p:pic>
        <p:nvPicPr>
          <p:cNvPr id="15" name="圖片 14" descr="TOUCH去背_2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5496" y="0"/>
            <a:ext cx="1187624" cy="439861"/>
          </a:xfrm>
          <a:prstGeom prst="rect">
            <a:avLst/>
          </a:prstGeom>
        </p:spPr>
      </p:pic>
      <p:sp>
        <p:nvSpPr>
          <p:cNvPr id="16" name="文字方塊 15"/>
          <p:cNvSpPr txBox="1"/>
          <p:nvPr/>
        </p:nvSpPr>
        <p:spPr>
          <a:xfrm>
            <a:off x="1115616" y="66110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Center</a:t>
            </a:r>
            <a:endParaRPr lang="zh-TW" altLang="en-US" sz="1600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" name="Picture 8" descr="ncku-titl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04" y="6623447"/>
            <a:ext cx="720725" cy="2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字方塊 18"/>
          <p:cNvSpPr txBox="1"/>
          <p:nvPr userDrawn="1"/>
        </p:nvSpPr>
        <p:spPr>
          <a:xfrm>
            <a:off x="3408935" y="6623774"/>
            <a:ext cx="2307042" cy="261610"/>
          </a:xfrm>
          <a:prstGeom prst="rect">
            <a:avLst/>
          </a:prstGeom>
          <a:noFill/>
          <a:effectLst>
            <a:outerShdw blurRad="50800" dist="38100" dir="1800000" sx="88000" sy="88000" algn="tl" rotWithShape="0">
              <a:prstClr val="black">
                <a:alpha val="64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TW" sz="1100" b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National Cheng Kung University</a:t>
            </a:r>
            <a:endParaRPr lang="zh-TW" altLang="en-US" sz="1100" b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1" name="文字方塊 20"/>
          <p:cNvSpPr txBox="1"/>
          <p:nvPr userDrawn="1"/>
        </p:nvSpPr>
        <p:spPr>
          <a:xfrm>
            <a:off x="5436096" y="7656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Center for</a:t>
            </a:r>
            <a:r>
              <a:rPr lang="en-US" altLang="zh-TW" sz="1000" b="1" baseline="0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Tomorrow Ubiquitous Cloud and Hypermedia Services</a:t>
            </a:r>
            <a:endParaRPr lang="zh-TW" altLang="en-US" sz="1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iming>
    <p:tnLst>
      <p:par>
        <p:cTn id="1" dur="indefinite" restart="never" nodeType="tmRoot"/>
      </p:par>
    </p:tnLst>
    <p:bldLst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6" grpId="12"/>
      <p:bldP spid="16" grpId="13"/>
      <p:bldP spid="16" grpId="14"/>
      <p:bldP spid="16" grpId="15"/>
      <p:bldP spid="16" grpId="16"/>
      <p:bldP spid="16" grpId="17"/>
      <p:bldP spid="16" grpId="18"/>
      <p:bldP spid="16" grpId="19"/>
      <p:bldP spid="16" grpId="20"/>
      <p:bldP spid="16" grpId="21"/>
      <p:bldP spid="16" grpId="22"/>
      <p:bldP spid="16" grpId="23"/>
      <p:bldP spid="16" grpId="24"/>
      <p:bldP spid="16" grpId="25"/>
      <p:bldP spid="16" grpId="26"/>
      <p:bldP spid="16" grpId="27"/>
      <p:bldP spid="16" grpId="28"/>
      <p:bldP spid="16" grpId="29"/>
      <p:bldP spid="16" grpId="30"/>
      <p:bldP spid="16" grpId="31"/>
      <p:bldP spid="16" grpId="32"/>
      <p:bldP spid="16" grpId="33"/>
      <p:bldP spid="16" grpId="34"/>
      <p:bldP spid="16" grpId="35"/>
      <p:bldP spid="16" grpId="36"/>
      <p:bldP spid="16" grpId="37"/>
      <p:bldP spid="16" grpId="38"/>
      <p:bldP spid="16" grpId="39"/>
      <p:bldP spid="16" grpId="40"/>
      <p:bldP spid="16" grpId="41"/>
      <p:bldP spid="16" grpId="42"/>
      <p:bldP spid="16" grpId="43"/>
      <p:bldP spid="16" grpId="44"/>
      <p:bldP spid="16" grpId="45"/>
      <p:bldP spid="16" grpId="46"/>
      <p:bldP spid="16" grpId="47"/>
      <p:bldP spid="16" grpId="48"/>
      <p:bldP spid="16" grpId="49"/>
      <p:bldP spid="16" grpId="50"/>
      <p:bldP spid="16" grpId="51"/>
      <p:bldP spid="16" grpId="52"/>
      <p:bldP spid="16" grpId="53"/>
      <p:bldP spid="16" grpId="54"/>
      <p:bldP spid="16" grpId="55"/>
      <p:bldP spid="16" grpId="56"/>
      <p:bldP spid="16" grpId="57"/>
      <p:bldP spid="16" grpId="58"/>
      <p:bldP spid="16" grpId="59"/>
      <p:bldP spid="16" grpId="60"/>
      <p:bldP spid="16" grpId="61"/>
      <p:bldP spid="16" grpId="62"/>
      <p:bldP spid="16" grpId="63"/>
      <p:bldP spid="16" grpId="64"/>
      <p:bldP spid="16" grpId="65"/>
      <p:bldP spid="16" grpId="66"/>
      <p:bldP spid="16" grpId="67"/>
      <p:bldP spid="16" grpId="68"/>
      <p:bldP spid="16" grpId="69"/>
      <p:bldP spid="16" grpId="70"/>
      <p:bldP spid="16" grpId="71"/>
      <p:bldP spid="16" grpId="72"/>
      <p:bldP spid="16" grpId="73"/>
      <p:bldP spid="16" grpId="74"/>
      <p:bldP spid="16" grpId="75"/>
      <p:bldP spid="16" grpId="76"/>
      <p:bldP spid="16" grpId="77"/>
      <p:bldP spid="16" grpId="78"/>
      <p:bldP spid="16" grpId="79"/>
      <p:bldP spid="16" grpId="80"/>
      <p:bldP spid="16" grpId="81"/>
      <p:bldP spid="16" grpId="82"/>
      <p:bldP spid="16" grpId="83"/>
      <p:bldP spid="16" grpId="84"/>
      <p:bldP spid="16" grpId="85"/>
      <p:bldP spid="16" grpId="86"/>
      <p:bldP spid="16" grpId="87"/>
      <p:bldP spid="16" grpId="88"/>
      <p:bldP spid="16" grpId="89"/>
      <p:bldP spid="16" grpId="90"/>
      <p:bldP spid="16" grpId="91"/>
      <p:bldP spid="16" grpId="92"/>
      <p:bldP spid="16" grpId="93"/>
      <p:bldP spid="16" grpId="94"/>
      <p:bldP spid="16" grpId="95"/>
      <p:bldP spid="16" grpId="96"/>
      <p:bldP spid="16" grpId="97"/>
      <p:bldP spid="16" grpId="98"/>
      <p:bldP spid="16" grpId="99"/>
      <p:bldP spid="16" grpId="100"/>
      <p:bldP spid="16" grpId="101"/>
      <p:bldP spid="16" grpId="102"/>
      <p:bldP spid="16" grpId="103"/>
      <p:bldP spid="16" grpId="104"/>
      <p:bldP spid="16" grpId="105"/>
      <p:bldP spid="16" grpId="106"/>
      <p:bldP spid="16" grpId="107"/>
      <p:bldP spid="16" grpId="108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19" grpId="14"/>
      <p:bldP spid="19" grpId="15"/>
      <p:bldP spid="19" grpId="16"/>
      <p:bldP spid="19" grpId="17"/>
      <p:bldP spid="19" grpId="18"/>
      <p:bldP spid="19" grpId="19"/>
      <p:bldP spid="19" grpId="20"/>
      <p:bldP spid="19" grpId="21"/>
      <p:bldP spid="19" grpId="22"/>
      <p:bldP spid="19" grpId="23"/>
      <p:bldP spid="19" grpId="24"/>
      <p:bldP spid="19" grpId="25"/>
      <p:bldP spid="19" grpId="26"/>
      <p:bldP spid="19" grpId="27"/>
      <p:bldP spid="19" grpId="28"/>
      <p:bldP spid="19" grpId="29"/>
      <p:bldP spid="19" grpId="30"/>
      <p:bldP spid="19" grpId="31"/>
      <p:bldP spid="19" grpId="32"/>
      <p:bldP spid="19" grpId="33"/>
      <p:bldP spid="19" grpId="34"/>
      <p:bldP spid="19" grpId="35"/>
      <p:bldP spid="19" grpId="36"/>
      <p:bldP spid="19" grpId="37"/>
      <p:bldP spid="19" grpId="38"/>
      <p:bldP spid="19" grpId="39"/>
      <p:bldP spid="19" grpId="40"/>
      <p:bldP spid="19" grpId="41"/>
      <p:bldP spid="19" grpId="42"/>
      <p:bldP spid="19" grpId="43"/>
      <p:bldP spid="19" grpId="44"/>
      <p:bldP spid="19" grpId="45"/>
      <p:bldP spid="19" grpId="46"/>
      <p:bldP spid="19" grpId="47"/>
      <p:bldP spid="19" grpId="48"/>
      <p:bldP spid="19" grpId="49"/>
      <p:bldP spid="19" grpId="50"/>
      <p:bldP spid="19" grpId="51"/>
      <p:bldP spid="19" grpId="52"/>
      <p:bldP spid="19" grpId="53"/>
      <p:bldP spid="19" grpId="54"/>
      <p:bldP spid="19" grpId="55"/>
      <p:bldP spid="19" grpId="56"/>
      <p:bldP spid="19" grpId="57"/>
      <p:bldP spid="19" grpId="58"/>
      <p:bldP spid="19" grpId="59"/>
      <p:bldP spid="19" grpId="60"/>
      <p:bldP spid="19" grpId="61"/>
      <p:bldP spid="19" grpId="62"/>
      <p:bldP spid="19" grpId="63"/>
      <p:bldP spid="19" grpId="64"/>
      <p:bldP spid="19" grpId="65"/>
      <p:bldP spid="19" grpId="66"/>
      <p:bldP spid="19" grpId="67"/>
      <p:bldP spid="19" grpId="68"/>
      <p:bldP spid="19" grpId="69"/>
      <p:bldP spid="19" grpId="70"/>
      <p:bldP spid="19" grpId="71"/>
      <p:bldP spid="19" grpId="72"/>
      <p:bldP spid="19" grpId="73"/>
      <p:bldP spid="19" grpId="74"/>
      <p:bldP spid="19" grpId="75"/>
      <p:bldP spid="19" grpId="76"/>
      <p:bldP spid="19" grpId="77"/>
      <p:bldP spid="19" grpId="78"/>
      <p:bldP spid="19" grpId="79"/>
      <p:bldP spid="19" grpId="80"/>
      <p:bldP spid="19" grpId="81"/>
      <p:bldP spid="19" grpId="82"/>
      <p:bldP spid="19" grpId="83"/>
      <p:bldP spid="19" grpId="84"/>
      <p:bldP spid="19" grpId="85"/>
      <p:bldP spid="19" grpId="86"/>
      <p:bldP spid="19" grpId="87"/>
      <p:bldP spid="19" grpId="88"/>
      <p:bldP spid="19" grpId="89"/>
      <p:bldP spid="19" grpId="90"/>
      <p:bldP spid="19" grpId="91"/>
      <p:bldP spid="19" grpId="92"/>
      <p:bldP spid="19" grpId="93"/>
      <p:bldP spid="19" grpId="94"/>
      <p:bldP spid="19" grpId="95"/>
      <p:bldP spid="19" grpId="96"/>
      <p:bldP spid="19" grpId="97"/>
      <p:bldP spid="19" grpId="98"/>
      <p:bldP spid="19" grpId="99"/>
      <p:bldP spid="19" grpId="100"/>
      <p:bldP spid="19" grpId="101"/>
      <p:bldP spid="19" grpId="102"/>
      <p:bldP spid="19" grpId="103"/>
      <p:bldP spid="19" grpId="104"/>
      <p:bldP spid="19" grpId="105"/>
      <p:bldP spid="19" grpId="106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1" grpId="12"/>
      <p:bldP spid="21" grpId="13"/>
      <p:bldP spid="21" grpId="14"/>
      <p:bldP spid="21" grpId="15"/>
      <p:bldP spid="21" grpId="16"/>
      <p:bldP spid="21" grpId="17"/>
      <p:bldP spid="21" grpId="18"/>
      <p:bldP spid="21" grpId="19"/>
      <p:bldP spid="21" grpId="20"/>
      <p:bldP spid="21" grpId="21"/>
      <p:bldP spid="21" grpId="22"/>
      <p:bldP spid="21" grpId="23"/>
      <p:bldP spid="21" grpId="24"/>
      <p:bldP spid="21" grpId="25"/>
      <p:bldP spid="21" grpId="26"/>
      <p:bldP spid="21" grpId="27"/>
      <p:bldP spid="21" grpId="28"/>
      <p:bldP spid="21" grpId="29"/>
      <p:bldP spid="21" grpId="30"/>
      <p:bldP spid="21" grpId="31"/>
      <p:bldP spid="21" grpId="32"/>
      <p:bldP spid="21" grpId="33"/>
      <p:bldP spid="21" grpId="34"/>
      <p:bldP spid="21" grpId="35"/>
      <p:bldP spid="21" grpId="36"/>
      <p:bldP spid="21" grpId="37"/>
      <p:bldP spid="21" grpId="38"/>
      <p:bldP spid="21" grpId="39"/>
      <p:bldP spid="21" grpId="40"/>
      <p:bldP spid="21" grpId="41"/>
      <p:bldP spid="21" grpId="42"/>
      <p:bldP spid="21" grpId="43"/>
      <p:bldP spid="21" grpId="44"/>
      <p:bldP spid="21" grpId="45"/>
      <p:bldP spid="21" grpId="46"/>
      <p:bldP spid="21" grpId="47"/>
      <p:bldP spid="21" grpId="48"/>
      <p:bldP spid="21" grpId="49"/>
      <p:bldP spid="21" grpId="50"/>
      <p:bldP spid="21" grpId="51"/>
      <p:bldP spid="21" grpId="52"/>
      <p:bldP spid="21" grpId="53"/>
      <p:bldP spid="21" grpId="54"/>
      <p:bldP spid="21" grpId="55"/>
      <p:bldP spid="21" grpId="56"/>
      <p:bldP spid="21" grpId="57"/>
      <p:bldP spid="21" grpId="58"/>
      <p:bldP spid="21" grpId="59"/>
      <p:bldP spid="21" grpId="60"/>
      <p:bldP spid="21" grpId="61"/>
      <p:bldP spid="21" grpId="62"/>
      <p:bldP spid="21" grpId="63"/>
      <p:bldP spid="21" grpId="64"/>
      <p:bldP spid="21" grpId="65"/>
      <p:bldP spid="21" grpId="66"/>
      <p:bldP spid="21" grpId="67"/>
      <p:bldP spid="21" grpId="68"/>
      <p:bldP spid="21" grpId="69"/>
      <p:bldP spid="21" grpId="70"/>
      <p:bldP spid="21" grpId="71"/>
      <p:bldP spid="21" grpId="72"/>
      <p:bldP spid="21" grpId="73"/>
      <p:bldP spid="21" grpId="74"/>
      <p:bldP spid="21" grpId="75"/>
      <p:bldP spid="21" grpId="76"/>
      <p:bldP spid="21" grpId="77"/>
      <p:bldP spid="21" grpId="78"/>
      <p:bldP spid="21" grpId="79"/>
      <p:bldP spid="21" grpId="80"/>
      <p:bldP spid="21" grpId="81"/>
      <p:bldP spid="21" grpId="82"/>
      <p:bldP spid="21" grpId="83"/>
      <p:bldP spid="21" grpId="84"/>
      <p:bldP spid="21" grpId="85"/>
      <p:bldP spid="21" grpId="86"/>
      <p:bldP spid="21" grpId="87"/>
      <p:bldP spid="21" grpId="88"/>
      <p:bldP spid="21" grpId="89"/>
      <p:bldP spid="21" grpId="90"/>
      <p:bldP spid="21" grpId="91"/>
      <p:bldP spid="21" grpId="92"/>
      <p:bldP spid="21" grpId="93"/>
      <p:bldP spid="21" grpId="94"/>
      <p:bldP spid="21" grpId="95"/>
      <p:bldP spid="21" grpId="96"/>
      <p:bldP spid="21" grpId="97"/>
      <p:bldP spid="21" grpId="98"/>
      <p:bldP spid="21" grpId="99"/>
      <p:bldP spid="21" grpId="100"/>
      <p:bldP spid="21" grpId="101"/>
      <p:bldP spid="21" grpId="102"/>
      <p:bldP spid="21" grpId="103"/>
      <p:bldP spid="21" grpId="104"/>
      <p:bldP spid="21" grpId="105"/>
      <p:bldP spid="21" grpId="106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30152" y="1124744"/>
            <a:ext cx="8174296" cy="1913384"/>
          </a:xfrm>
        </p:spPr>
        <p:txBody>
          <a:bodyPr>
            <a:noAutofit/>
          </a:bodyPr>
          <a:lstStyle/>
          <a:p>
            <a:pPr marL="355600" indent="-355600">
              <a:spcBef>
                <a:spcPts val="1200"/>
              </a:spcBef>
            </a:pPr>
            <a:r>
              <a:rPr lang="en-US" altLang="zh-TW" sz="3600" dirty="0" smtClean="0">
                <a:latin typeface="Calibri" pitchFamily="34" charset="0"/>
              </a:rPr>
              <a:t>Additional Definitions of FPA </a:t>
            </a:r>
            <a:r>
              <a:rPr lang="en-US" altLang="zh-TW" sz="3600" dirty="0">
                <a:latin typeface="Calibri" pitchFamily="34" charset="0"/>
              </a:rPr>
              <a:t>SEI </a:t>
            </a:r>
            <a:r>
              <a:rPr lang="en-US" altLang="zh-TW" sz="3600" dirty="0" smtClean="0">
                <a:latin typeface="Calibri" pitchFamily="34" charset="0"/>
              </a:rPr>
              <a:t>Message Syntax for Inclusion of Centralized Color-Depth Packing (CCDP) Formats</a:t>
            </a:r>
            <a:endParaRPr lang="en-US" altLang="zh-TW" sz="3600" dirty="0">
              <a:latin typeface="Calibri" pitchFamily="34" charset="0"/>
            </a:endParaRP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323528" y="4221088"/>
            <a:ext cx="82809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zh-TW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Presenter : Jar-</a:t>
            </a:r>
            <a:r>
              <a:rPr lang="en-US" altLang="zh-TW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Ferr</a:t>
            </a:r>
            <a:r>
              <a:rPr lang="en-US" altLang="zh-TW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Yang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endParaRPr lang="en-US" altLang="zh-TW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>
              <a:spcBef>
                <a:spcPts val="0"/>
              </a:spcBef>
              <a:defRPr/>
            </a:pPr>
            <a:endParaRPr lang="en-US" altLang="zh-TW" dirty="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  <a:cs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altLang="zh-TW" sz="1600" dirty="0" smtClean="0">
                <a:latin typeface="微軟正黑體" pitchFamily="34" charset="-120"/>
                <a:ea typeface="微軟正黑體" pitchFamily="34" charset="-120"/>
                <a:cs typeface="Calibri" pitchFamily="34" charset="0"/>
              </a:rPr>
              <a:t>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  <a:cs typeface="Calibri" pitchFamily="34" charset="0"/>
              </a:rPr>
              <a:t>Center for Tomorrow Ubiquitous Cloud and Hypermedia Services</a:t>
            </a:r>
          </a:p>
          <a:p>
            <a:pPr algn="ctr">
              <a:spcBef>
                <a:spcPts val="0"/>
              </a:spcBef>
              <a:defRPr/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Institute of Computer and Communication Engineering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Department of Electrical Engineering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 National Cheng Kung University</a:t>
            </a:r>
          </a:p>
        </p:txBody>
      </p:sp>
    </p:spTree>
    <p:extLst>
      <p:ext uri="{BB962C8B-B14F-4D97-AF65-F5344CB8AC3E}">
        <p14:creationId xmlns:p14="http://schemas.microsoft.com/office/powerpoint/2010/main" val="232445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9026" y="83671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>
                <a:latin typeface="Calibri" panose="020F0502020204030204" pitchFamily="34" charset="0"/>
              </a:rPr>
              <a:t>Outlooks of CCDPs </a:t>
            </a:r>
            <a:r>
              <a:rPr lang="en-US" altLang="zh-TW" sz="1800" dirty="0" smtClean="0">
                <a:latin typeface="Calibri" panose="020F0502020204030204" pitchFamily="34" charset="0"/>
              </a:rPr>
              <a:t>(color 3/4, 7/8, 15/16)</a:t>
            </a:r>
            <a:endParaRPr lang="zh-TW" altLang="en-US" sz="1800" dirty="0">
              <a:latin typeface="Calibri" panose="020F0502020204030204" pitchFamily="34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37" y="1968634"/>
            <a:ext cx="2080513" cy="140019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47" y="1968634"/>
            <a:ext cx="2080513" cy="1400195"/>
          </a:xfrm>
          <a:prstGeom prst="rect">
            <a:avLst/>
          </a:prstGeom>
        </p:spPr>
      </p:pic>
      <p:sp>
        <p:nvSpPr>
          <p:cNvPr id="6" name="文字方塊 5"/>
          <p:cNvSpPr txBox="1">
            <a:spLocks noChangeAspect="1"/>
          </p:cNvSpPr>
          <p:nvPr/>
        </p:nvSpPr>
        <p:spPr>
          <a:xfrm>
            <a:off x="55276" y="2389545"/>
            <a:ext cx="692875" cy="638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1H</a:t>
            </a:r>
            <a:endParaRPr lang="zh-TW" altLang="en-US" dirty="0"/>
          </a:p>
        </p:txBody>
      </p:sp>
      <p:grpSp>
        <p:nvGrpSpPr>
          <p:cNvPr id="10" name="群組 9"/>
          <p:cNvGrpSpPr/>
          <p:nvPr/>
        </p:nvGrpSpPr>
        <p:grpSpPr>
          <a:xfrm>
            <a:off x="177920" y="4221086"/>
            <a:ext cx="4137930" cy="2016225"/>
            <a:chOff x="147129" y="4221088"/>
            <a:chExt cx="3250698" cy="1389028"/>
          </a:xfrm>
        </p:grpSpPr>
        <p:pic>
          <p:nvPicPr>
            <p:cNvPr id="16" name="Picture 2"/>
            <p:cNvPicPr preferRelativeResize="0"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82386" y="4269172"/>
              <a:ext cx="1872000" cy="105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字方塊 17"/>
            <p:cNvSpPr txBox="1">
              <a:spLocks noChangeAspect="1"/>
            </p:cNvSpPr>
            <p:nvPr/>
          </p:nvSpPr>
          <p:spPr>
            <a:xfrm>
              <a:off x="2524254" y="4653136"/>
              <a:ext cx="87357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3/4H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文字方塊 18"/>
            <p:cNvSpPr txBox="1">
              <a:spLocks noChangeAspect="1"/>
            </p:cNvSpPr>
            <p:nvPr/>
          </p:nvSpPr>
          <p:spPr>
            <a:xfrm>
              <a:off x="2524254" y="5129984"/>
              <a:ext cx="87357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1/8H</a:t>
              </a:r>
              <a:endParaRPr lang="zh-TW" altLang="en-US" dirty="0"/>
            </a:p>
          </p:txBody>
        </p:sp>
        <p:sp>
          <p:nvSpPr>
            <p:cNvPr id="20" name="文字方塊 19"/>
            <p:cNvSpPr txBox="1">
              <a:spLocks noChangeAspect="1"/>
            </p:cNvSpPr>
            <p:nvPr/>
          </p:nvSpPr>
          <p:spPr>
            <a:xfrm>
              <a:off x="2524254" y="4221088"/>
              <a:ext cx="87357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1/8H</a:t>
              </a:r>
              <a:endParaRPr lang="zh-TW" altLang="en-US" dirty="0"/>
            </a:p>
          </p:txBody>
        </p:sp>
        <p:sp>
          <p:nvSpPr>
            <p:cNvPr id="21" name="文字方塊 20"/>
            <p:cNvSpPr txBox="1">
              <a:spLocks noChangeAspect="1"/>
            </p:cNvSpPr>
            <p:nvPr/>
          </p:nvSpPr>
          <p:spPr>
            <a:xfrm>
              <a:off x="147129" y="4683511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22" name="左大括弧 21"/>
            <p:cNvSpPr>
              <a:spLocks noChangeAspect="1"/>
            </p:cNvSpPr>
            <p:nvPr/>
          </p:nvSpPr>
          <p:spPr>
            <a:xfrm>
              <a:off x="513931" y="4283322"/>
              <a:ext cx="156300" cy="103460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3" name="矩形 52"/>
            <p:cNvSpPr>
              <a:spLocks noChangeAspect="1"/>
            </p:cNvSpPr>
            <p:nvPr/>
          </p:nvSpPr>
          <p:spPr>
            <a:xfrm>
              <a:off x="611560" y="5340000"/>
              <a:ext cx="1934739" cy="254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dirty="0" smtClean="0">
                  <a:latin typeface="Calibri" pitchFamily="34" charset="0"/>
                </a:rPr>
                <a:t>Color-3/4 CCDP</a:t>
              </a:r>
              <a:endParaRPr lang="zh-TW" altLang="en-US" dirty="0"/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4796510" y="4108868"/>
            <a:ext cx="4456013" cy="2107055"/>
            <a:chOff x="5473766" y="4005064"/>
            <a:chExt cx="3545591" cy="1455302"/>
          </a:xfrm>
        </p:grpSpPr>
        <p:sp>
          <p:nvSpPr>
            <p:cNvPr id="43" name="文字方塊 42"/>
            <p:cNvSpPr txBox="1">
              <a:spLocks noChangeAspect="1"/>
            </p:cNvSpPr>
            <p:nvPr/>
          </p:nvSpPr>
          <p:spPr>
            <a:xfrm>
              <a:off x="5473766" y="4547396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44" name="左大括弧 43"/>
            <p:cNvSpPr>
              <a:spLocks noChangeAspect="1"/>
            </p:cNvSpPr>
            <p:nvPr/>
          </p:nvSpPr>
          <p:spPr>
            <a:xfrm>
              <a:off x="5832041" y="4155598"/>
              <a:ext cx="156300" cy="103460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文字方塊 44"/>
            <p:cNvSpPr txBox="1">
              <a:spLocks noChangeAspect="1"/>
            </p:cNvSpPr>
            <p:nvPr/>
          </p:nvSpPr>
          <p:spPr>
            <a:xfrm>
              <a:off x="7812360" y="4571836"/>
              <a:ext cx="1206997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15/16H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文字方塊 45"/>
            <p:cNvSpPr txBox="1">
              <a:spLocks noChangeAspect="1"/>
            </p:cNvSpPr>
            <p:nvPr/>
          </p:nvSpPr>
          <p:spPr>
            <a:xfrm>
              <a:off x="7816142" y="5085184"/>
              <a:ext cx="759213" cy="255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1/32H</a:t>
              </a:r>
              <a:endParaRPr lang="zh-TW" altLang="en-US" dirty="0"/>
            </a:p>
          </p:txBody>
        </p:sp>
        <p:sp>
          <p:nvSpPr>
            <p:cNvPr id="47" name="文字方塊 46"/>
            <p:cNvSpPr txBox="1">
              <a:spLocks noChangeAspect="1"/>
            </p:cNvSpPr>
            <p:nvPr/>
          </p:nvSpPr>
          <p:spPr>
            <a:xfrm>
              <a:off x="7816142" y="4005064"/>
              <a:ext cx="687550" cy="255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1/32H</a:t>
              </a:r>
              <a:endParaRPr lang="zh-TW" altLang="en-US" dirty="0"/>
            </a:p>
          </p:txBody>
        </p:sp>
        <p:grpSp>
          <p:nvGrpSpPr>
            <p:cNvPr id="48" name="群組 47"/>
            <p:cNvGrpSpPr>
              <a:grpSpLocks noChangeAspect="1"/>
            </p:cNvGrpSpPr>
            <p:nvPr/>
          </p:nvGrpSpPr>
          <p:grpSpPr>
            <a:xfrm>
              <a:off x="5998361" y="4163763"/>
              <a:ext cx="1874987" cy="1043964"/>
              <a:chOff x="5117746" y="5823103"/>
              <a:chExt cx="1442297" cy="803049"/>
            </a:xfrm>
          </p:grpSpPr>
          <p:pic>
            <p:nvPicPr>
              <p:cNvPr id="49" name="圖片 4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7746" y="5850293"/>
                <a:ext cx="1440000" cy="764090"/>
              </a:xfrm>
              <a:prstGeom prst="rect">
                <a:avLst/>
              </a:prstGeom>
            </p:spPr>
          </p:pic>
          <p:pic>
            <p:nvPicPr>
              <p:cNvPr id="50" name="圖片 49"/>
              <p:cNvPicPr preferRelativeResize="0"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19044" y="6597352"/>
                <a:ext cx="1440000" cy="28800"/>
              </a:xfrm>
              <a:prstGeom prst="rect">
                <a:avLst/>
              </a:prstGeom>
            </p:spPr>
          </p:pic>
          <p:pic>
            <p:nvPicPr>
              <p:cNvPr id="51" name="圖片 50"/>
              <p:cNvPicPr preferRelativeResize="0"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flipV="1">
                <a:off x="5120043" y="5823103"/>
                <a:ext cx="1440000" cy="28800"/>
              </a:xfrm>
              <a:prstGeom prst="rect">
                <a:avLst/>
              </a:prstGeom>
            </p:spPr>
          </p:pic>
        </p:grpSp>
        <p:sp>
          <p:nvSpPr>
            <p:cNvPr id="54" name="矩形 53"/>
            <p:cNvSpPr>
              <a:spLocks noChangeAspect="1"/>
            </p:cNvSpPr>
            <p:nvPr/>
          </p:nvSpPr>
          <p:spPr>
            <a:xfrm>
              <a:off x="6175563" y="5205276"/>
              <a:ext cx="1547422" cy="2550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dirty="0" smtClean="0">
                  <a:latin typeface="Calibri" pitchFamily="34" charset="0"/>
                </a:rPr>
                <a:t>Color-15/16 CCDP</a:t>
              </a:r>
              <a:endParaRPr lang="zh-TW" altLang="en-US" dirty="0"/>
            </a:p>
          </p:txBody>
        </p:sp>
      </p:grpSp>
      <p:grpSp>
        <p:nvGrpSpPr>
          <p:cNvPr id="8" name="群組 7"/>
          <p:cNvGrpSpPr/>
          <p:nvPr/>
        </p:nvGrpSpPr>
        <p:grpSpPr>
          <a:xfrm>
            <a:off x="4912624" y="1844824"/>
            <a:ext cx="3952787" cy="2016224"/>
            <a:chOff x="5343437" y="2204864"/>
            <a:chExt cx="3332787" cy="1433303"/>
          </a:xfrm>
        </p:grpSpPr>
        <p:sp>
          <p:nvSpPr>
            <p:cNvPr id="24" name="文字方塊 23"/>
            <p:cNvSpPr txBox="1">
              <a:spLocks noChangeAspect="1"/>
            </p:cNvSpPr>
            <p:nvPr/>
          </p:nvSpPr>
          <p:spPr>
            <a:xfrm>
              <a:off x="5343437" y="2665569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25" name="左大括弧 24"/>
            <p:cNvSpPr>
              <a:spLocks noChangeAspect="1"/>
            </p:cNvSpPr>
            <p:nvPr/>
          </p:nvSpPr>
          <p:spPr>
            <a:xfrm>
              <a:off x="5725639" y="2276872"/>
              <a:ext cx="156300" cy="103460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6" name="文字方塊 25"/>
            <p:cNvSpPr txBox="1">
              <a:spLocks noChangeAspect="1"/>
            </p:cNvSpPr>
            <p:nvPr/>
          </p:nvSpPr>
          <p:spPr>
            <a:xfrm>
              <a:off x="7788344" y="2705752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>
                  <a:solidFill>
                    <a:srgbClr val="FF0000"/>
                  </a:solidFill>
                </a:rPr>
                <a:t>7/8H</a:t>
              </a:r>
              <a:endParaRPr lang="zh-TW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文字方塊 26"/>
            <p:cNvSpPr txBox="1">
              <a:spLocks noChangeAspect="1"/>
            </p:cNvSpPr>
            <p:nvPr/>
          </p:nvSpPr>
          <p:spPr>
            <a:xfrm>
              <a:off x="7727630" y="3158035"/>
              <a:ext cx="94859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1/16H</a:t>
              </a:r>
              <a:endParaRPr lang="zh-TW" altLang="en-US" dirty="0"/>
            </a:p>
          </p:txBody>
        </p:sp>
        <p:sp>
          <p:nvSpPr>
            <p:cNvPr id="28" name="文字方塊 27"/>
            <p:cNvSpPr txBox="1">
              <a:spLocks noChangeAspect="1"/>
            </p:cNvSpPr>
            <p:nvPr/>
          </p:nvSpPr>
          <p:spPr>
            <a:xfrm>
              <a:off x="7727631" y="2204864"/>
              <a:ext cx="94859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1/16H</a:t>
              </a:r>
              <a:endParaRPr lang="zh-TW" altLang="en-US" dirty="0"/>
            </a:p>
          </p:txBody>
        </p:sp>
        <p:grpSp>
          <p:nvGrpSpPr>
            <p:cNvPr id="29" name="群組 28"/>
            <p:cNvGrpSpPr>
              <a:grpSpLocks noChangeAspect="1"/>
            </p:cNvGrpSpPr>
            <p:nvPr/>
          </p:nvGrpSpPr>
          <p:grpSpPr>
            <a:xfrm>
              <a:off x="5894094" y="2282240"/>
              <a:ext cx="1872208" cy="1036313"/>
              <a:chOff x="5076056" y="5742440"/>
              <a:chExt cx="1440160" cy="797164"/>
            </a:xfrm>
          </p:grpSpPr>
          <p:pic>
            <p:nvPicPr>
              <p:cNvPr id="30" name="圖片 29"/>
              <p:cNvPicPr preferRelativeResize="0">
                <a:picLocks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76056" y="5795444"/>
                <a:ext cx="1440160" cy="709200"/>
              </a:xfrm>
              <a:prstGeom prst="rect">
                <a:avLst/>
              </a:prstGeom>
            </p:spPr>
          </p:pic>
          <p:pic>
            <p:nvPicPr>
              <p:cNvPr id="31" name="圖片 30"/>
              <p:cNvPicPr preferRelativeResize="0"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76216" y="6485604"/>
                <a:ext cx="1440000" cy="54000"/>
              </a:xfrm>
              <a:prstGeom prst="rect">
                <a:avLst/>
              </a:prstGeom>
            </p:spPr>
          </p:pic>
          <p:pic>
            <p:nvPicPr>
              <p:cNvPr id="32" name="圖片 31"/>
              <p:cNvPicPr preferRelativeResize="0"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 flipV="1">
                <a:off x="5076216" y="5742440"/>
                <a:ext cx="1440000" cy="54000"/>
              </a:xfrm>
              <a:prstGeom prst="rect">
                <a:avLst/>
              </a:prstGeom>
            </p:spPr>
          </p:pic>
        </p:grpSp>
        <p:sp>
          <p:nvSpPr>
            <p:cNvPr id="55" name="矩形 54"/>
            <p:cNvSpPr>
              <a:spLocks noChangeAspect="1"/>
            </p:cNvSpPr>
            <p:nvPr/>
          </p:nvSpPr>
          <p:spPr>
            <a:xfrm>
              <a:off x="6087437" y="3279841"/>
              <a:ext cx="1397794" cy="262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 smtClean="0">
                  <a:latin typeface="Calibri" pitchFamily="34" charset="0"/>
                </a:rPr>
                <a:t>Color-7/8 CCDP</a:t>
              </a:r>
              <a:endParaRPr lang="zh-TW" altLang="en-US" dirty="0"/>
            </a:p>
          </p:txBody>
        </p:sp>
      </p:grpSp>
      <p:sp>
        <p:nvSpPr>
          <p:cNvPr id="39" name="矩形 38"/>
          <p:cNvSpPr>
            <a:spLocks noChangeAspect="1"/>
          </p:cNvSpPr>
          <p:nvPr/>
        </p:nvSpPr>
        <p:spPr>
          <a:xfrm>
            <a:off x="725462" y="3356992"/>
            <a:ext cx="1470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Original Color</a:t>
            </a:r>
            <a:endParaRPr lang="zh-TW" altLang="en-US" dirty="0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2880188" y="3341510"/>
            <a:ext cx="1547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Original Depth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86859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520" y="61528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Calibri" panose="020F0502020204030204" pitchFamily="34" charset="0"/>
              </a:rPr>
              <a:t>Frame </a:t>
            </a:r>
            <a:r>
              <a:rPr lang="en-US" altLang="zh-TW" sz="3200" dirty="0">
                <a:latin typeface="Calibri" panose="020F0502020204030204" pitchFamily="34" charset="0"/>
              </a:rPr>
              <a:t>Packing Arrangement </a:t>
            </a:r>
            <a:r>
              <a:rPr lang="en-US" altLang="zh-TW" sz="3200" dirty="0" smtClean="0">
                <a:latin typeface="Calibri" panose="020F0502020204030204" pitchFamily="34" charset="0"/>
              </a:rPr>
              <a:t>Syntax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07393"/>
              </p:ext>
            </p:extLst>
          </p:nvPr>
        </p:nvGraphicFramePr>
        <p:xfrm>
          <a:off x="179512" y="1263352"/>
          <a:ext cx="4292785" cy="3810000"/>
        </p:xfrm>
        <a:graphic>
          <a:graphicData uri="http://schemas.openxmlformats.org/drawingml/2006/table">
            <a:tbl>
              <a:tblPr/>
              <a:tblGrid>
                <a:gridCol w="3500697"/>
                <a:gridCol w="792088"/>
              </a:tblGrid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frame_packing_arrangement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payloadSize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frame_packing_arrangement_id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frame_packing_arrangement_cancel_flag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!frame_packing_arrangement_cancel_flag ) {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frame_packing_arrangement_type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u(7)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quincunx_sampling_flag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content_interpretation_type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u(6)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spatial_flipping_flag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frame0_flipped_flag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field_views_flag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current_frame_is_frame0_flag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frame0_self_contained_flag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frame1_self_contained_flag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!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quincunx_sampling_flag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frame_packing_arrangement_type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!=  </a:t>
                      </a: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5 ) {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frame0_grid_position_x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frame0_grid_position_y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frame1_grid_position_x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frame1_grid_position_y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		f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rame_packing_arrangement_reserved_byte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u(8)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968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frame_packing_arrangement_persistence_flag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upsampled_aspect_ratio_flag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267576"/>
              </p:ext>
            </p:extLst>
          </p:nvPr>
        </p:nvGraphicFramePr>
        <p:xfrm>
          <a:off x="4644008" y="1263352"/>
          <a:ext cx="4248472" cy="5486400"/>
        </p:xfrm>
        <a:graphic>
          <a:graphicData uri="http://schemas.openxmlformats.org/drawingml/2006/table">
            <a:tbl>
              <a:tblPr/>
              <a:tblGrid>
                <a:gridCol w="3528392"/>
                <a:gridCol w="720080"/>
              </a:tblGrid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frame_packing_arrangement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 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payloadSize</a:t>
                      </a: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frame_packing_arrangement_id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frame_packing_arrangement_cancel_flag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864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!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frame_packing_arrangement_cancel_flag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8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it-IT" sz="1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frame_packing_arrangement_type</a:t>
                      </a: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u(7)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quincunx_sampling_flag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content_interpretation_type</a:t>
                      </a: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u(6)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spatial_flipping_flag</a:t>
                      </a: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frame0_flipped_flag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field_views_flag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current_frame_is_frame0_flag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frame0_self_contained_flag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frame1_self_contained_flag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altLang="zh-TW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 !</a:t>
                      </a:r>
                      <a:r>
                        <a:rPr lang="en-US" altLang="zh-TW" sz="10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quincunx_sampling_flag</a:t>
                      </a:r>
                      <a:r>
                        <a:rPr lang="en-US" altLang="zh-TW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r>
                        <a:rPr kumimoji="0" lang="en-US" altLang="zh-TW" sz="1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frame_packing_arrangement_type</a:t>
                      </a:r>
                      <a:r>
                        <a:rPr kumimoji="0" lang="en-US" altLang="zh-TW" sz="1000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  != 5</a:t>
                      </a:r>
                      <a:r>
                        <a:rPr lang="it-IT" altLang="zh-TW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alt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frame0_grid_position_x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frame0_grid_position_y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frame1_grid_position_x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frame1_grid_position_y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lang="en-US" altLang="zh-TW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          if(</a:t>
                      </a:r>
                      <a:r>
                        <a:rPr kumimoji="0" lang="en-US" altLang="zh-TW" sz="10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frame_packing_arrangement_type</a:t>
                      </a:r>
                      <a:r>
                        <a:rPr kumimoji="0" lang="en-US" altLang="zh-TW" sz="1000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 == 65</a:t>
                      </a:r>
                      <a:br>
                        <a:rPr kumimoji="0" lang="en-US" altLang="zh-TW" sz="1000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</a:br>
                      <a:r>
                        <a:rPr kumimoji="0" lang="en-US" altLang="zh-TW" sz="10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frame_packing_arrangement_type</a:t>
                      </a:r>
                      <a:r>
                        <a:rPr kumimoji="0" lang="en-US" altLang="zh-TW" sz="1000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 == 66</a:t>
                      </a:r>
                      <a:br>
                        <a:rPr kumimoji="0" lang="en-US" altLang="zh-TW" sz="1000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</a:br>
                      <a:r>
                        <a:rPr kumimoji="0" lang="en-US" altLang="zh-TW" sz="10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frame_packing_arrangement_type</a:t>
                      </a:r>
                      <a:r>
                        <a:rPr kumimoji="0" lang="en-US" altLang="zh-TW" sz="1000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 == 67</a:t>
                      </a:r>
                      <a:r>
                        <a:rPr lang="it-IT" altLang="zh-TW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altLang="zh-TW" sz="10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                              </a:t>
                      </a:r>
                      <a:r>
                        <a:rPr kumimoji="0" lang="en-US" altLang="ko-KR" sz="1000" b="1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depth_subpixel_arrangement_type</a:t>
                      </a:r>
                      <a:r>
                        <a:rPr kumimoji="0" lang="en-US" altLang="ko-KR" sz="10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</a:t>
                      </a:r>
                      <a:endParaRPr kumimoji="0" lang="ko-KR" altLang="zh-TW" sz="1000" b="0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맑은 고딕"/>
                        <a:cs typeface="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altLang="zh-TW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u(1)</a:t>
                      </a: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kumimoji="0" lang="en-US" altLang="zh-TW" sz="10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                              </a:t>
                      </a:r>
                      <a:r>
                        <a:rPr kumimoji="0" lang="en-US" altLang="zh-TW" sz="1000" b="1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color_samping_type</a:t>
                      </a:r>
                      <a:r>
                        <a:rPr kumimoji="0" lang="en-US" altLang="ko-KR" sz="10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</a:t>
                      </a:r>
                      <a:endParaRPr lang="ko-KR" altLang="zh-TW" sz="10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altLang="zh-TW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u(3)</a:t>
                      </a: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lang="en-US" altLang="zh-TW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                        </a:t>
                      </a:r>
                      <a:r>
                        <a:rPr lang="en-US" altLang="zh-TW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it-IT" altLang="zh-TW" sz="1000" b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content_interpretation_type</a:t>
                      </a:r>
                      <a:r>
                        <a:rPr lang="en-US" altLang="zh-TW" sz="1000" b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== 33 </a:t>
                      </a:r>
                      <a:r>
                        <a:rPr kumimoji="0" lang="en-US" altLang="zh-TW" sz="1000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||</a:t>
                      </a:r>
                      <a:r>
                        <a:rPr kumimoji="0" lang="en-US" altLang="zh-TW" sz="1000" kern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+mn-cs"/>
                        </a:rPr>
                        <a:t> </a:t>
                      </a:r>
                      <a:r>
                        <a:rPr lang="it-IT" altLang="zh-TW" sz="1000" b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content_interpretation_type ==34</a:t>
                      </a:r>
                      <a:r>
                        <a:rPr lang="en-US" altLang="zh-TW" sz="1000" b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ko-KR" altLang="zh-TW" sz="10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endParaRPr lang="zh-TW" sz="1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                                 </a:t>
                      </a:r>
                      <a:r>
                        <a:rPr kumimoji="0" lang="en-US" altLang="ko-KR" sz="1000" b="1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depth</a:t>
                      </a:r>
                      <a:r>
                        <a:rPr kumimoji="0" lang="en-US" altLang="zh-TW" sz="1000" b="1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_samping_type</a:t>
                      </a:r>
                      <a:r>
                        <a:rPr kumimoji="0" lang="en-US" altLang="zh-TW" sz="10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  <a:cs typeface=""/>
                        </a:rPr>
                        <a:t> </a:t>
                      </a:r>
                      <a:endParaRPr kumimoji="0" lang="ko-KR" altLang="zh-TW" sz="1000" b="0" kern="12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맑은 고딕"/>
                        <a:cs typeface=""/>
                      </a:endParaRPr>
                    </a:p>
                  </a:txBody>
                  <a:tcPr marL="65652" marR="656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  <a:defRPr/>
                      </a:pPr>
                      <a:r>
                        <a:rPr lang="en-GB" altLang="zh-TW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u(4)</a:t>
                      </a:r>
                      <a:endParaRPr lang="zh-TW" altLang="zh-TW" sz="10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</a:rPr>
                        <a:t>                           }</a:t>
                      </a:r>
                      <a:endParaRPr lang="ko-KR" altLang="zh-TW" sz="10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endParaRPr lang="zh-TW" sz="1000" b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맑은 고딕"/>
                        </a:rPr>
                        <a:t>                           else{</a:t>
                      </a:r>
                      <a:endParaRPr lang="ko-KR" altLang="zh-TW" sz="10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맑은 고딕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endParaRPr lang="zh-TW" sz="1000" b="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 smtClean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		      f</a:t>
                      </a:r>
                      <a:r>
                        <a:rPr lang="en-US" sz="1000" b="1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rame_packing_arrangement_reserved_byte</a:t>
                      </a:r>
                      <a:endParaRPr lang="zh-TW" sz="1000" b="1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u(8)</a:t>
                      </a:r>
                      <a:endParaRPr lang="zh-TW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zh-TW" sz="10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                         }     </a:t>
                      </a:r>
                      <a:endParaRPr lang="zh-TW" sz="1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endParaRPr lang="zh-TW" sz="10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frame_packing_arrangement_persistence_flag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upsampled_aspect_ratio_flag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zh-TW" sz="100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304800" algn="l"/>
                        </a:tabLst>
                      </a:pPr>
                      <a:r>
                        <a:rPr lang="en-GB" sz="1000" dirty="0" smtClean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zh-TW" sz="10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1331640" y="5221934"/>
            <a:ext cx="1475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smtClean="0"/>
              <a:t>Original FPA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66979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26976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frame_packing_arrangement_type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778169"/>
              </p:ext>
            </p:extLst>
          </p:nvPr>
        </p:nvGraphicFramePr>
        <p:xfrm>
          <a:off x="503548" y="1436904"/>
          <a:ext cx="8136904" cy="501643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68728"/>
                <a:gridCol w="7468176"/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2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Value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2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Interpretation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76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3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Each component plane of the decoded frames contains a side-by-side packing arrangement of corresponding planes of two constituent frames as illustrated in Figure D‑4, Figure D‑5, and Figure D‑8.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4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Each component plane of the decoded frames contains a top-bottom packing arrangement of corresponding planes of two constituent frames as illustrated in Figure D‑6 and Figure D‑7.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5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The component planes of the decoded frames in output order form a temporal interleaving of alternating first and second constituent frames as illustrated in Figure D‑9</a:t>
                      </a:r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.</a:t>
                      </a:r>
                      <a:endParaRPr lang="zh-TW" sz="1600" dirty="0"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65</a:t>
                      </a:r>
                      <a:endParaRPr kumimoji="0" lang="zh-TW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planes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of the decoded frames contains a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color-3/4 CCDP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</a:t>
                      </a:r>
                      <a:r>
                        <a:rPr kumimoji="0" lang="en-US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of </a:t>
                      </a:r>
                      <a:r>
                        <a:rPr kumimoji="0" lang="en-US" sz="1600" kern="12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2D </a:t>
                      </a:r>
                      <a:r>
                        <a:rPr kumimoji="0" lang="en-US" altLang="zh-TW" sz="1600" kern="12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 </a:t>
                      </a:r>
                      <a:r>
                        <a:rPr kumimoji="0" lang="en-US" sz="1600" kern="12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frames as illustrated in Figure D 10.</a:t>
                      </a:r>
                      <a:endParaRPr kumimoji="0" lang="zh-TW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66</a:t>
                      </a:r>
                      <a:endParaRPr kumimoji="0" lang="zh-TW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planes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of the decoded frames contains a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color-7/8 CCDP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2D </a:t>
                      </a:r>
                      <a:r>
                        <a:rPr kumimoji="0" lang="en-US" altLang="zh-TW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frames as illustrated in Figure D 11.</a:t>
                      </a:r>
                      <a:endParaRPr kumimoji="0" lang="zh-TW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45">
                <a:tc>
                  <a:txBody>
                    <a:bodyPr/>
                    <a:lstStyle/>
                    <a:p>
                      <a:pPr marL="0" algn="ctr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altLang="zh-TW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67</a:t>
                      </a:r>
                      <a:endParaRPr kumimoji="0" lang="zh-TW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depth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planes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of the decoded frames contains a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color-15/16</a:t>
                      </a:r>
                      <a:r>
                        <a:rPr kumimoji="0"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CCDP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arrangement of corresponding planes of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2D </a:t>
                      </a:r>
                      <a:r>
                        <a:rPr kumimoji="0" lang="en-US" altLang="zh-TW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color </a:t>
                      </a:r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and </a:t>
                      </a: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0"/>
                          <a:cs typeface="Arial" panose="020B0604020202020204" pitchFamily="34" charset="0"/>
                        </a:rPr>
                        <a:t>depth frames as illustrated in Figure D 12.</a:t>
                      </a:r>
                      <a:endParaRPr kumimoji="0" lang="zh-TW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383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08112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Calibri" panose="020F0502020204030204" pitchFamily="34" charset="0"/>
              </a:rPr>
              <a:t>c</a:t>
            </a:r>
            <a:r>
              <a:rPr lang="en-GB" altLang="zh-TW" sz="3200" dirty="0" err="1" smtClean="0">
                <a:latin typeface="Calibri" panose="020F0502020204030204" pitchFamily="34" charset="0"/>
              </a:rPr>
              <a:t>ontent_interpretation_type</a:t>
            </a:r>
            <a:r>
              <a:rPr lang="en-US" altLang="zh-TW" sz="3200" dirty="0" smtClean="0">
                <a:latin typeface="Calibri" panose="020F0502020204030204" pitchFamily="34" charset="0"/>
              </a:rPr>
              <a:t> 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402641"/>
              </p:ext>
            </p:extLst>
          </p:nvPr>
        </p:nvGraphicFramePr>
        <p:xfrm>
          <a:off x="611560" y="1412776"/>
          <a:ext cx="7848872" cy="308303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8987"/>
                <a:gridCol w="7089885"/>
              </a:tblGrid>
              <a:tr h="4320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Value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Interpretation</a:t>
                      </a:r>
                      <a:endParaRPr lang="zh-TW" sz="1600" dirty="0">
                        <a:effectLst/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0</a:t>
                      </a:r>
                      <a:endParaRPr lang="zh-TW" sz="14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Unspecified relationship between the frame packed constituent frames</a:t>
                      </a:r>
                      <a:endParaRPr lang="zh-TW" sz="14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1</a:t>
                      </a:r>
                      <a:endParaRPr lang="zh-TW" sz="14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Indicates that the two constituent frames form the left and right views of a stereo view scene, with frame 0 being associated with the left view and frame 1 being associated with the right view</a:t>
                      </a:r>
                      <a:endParaRPr lang="zh-TW" sz="14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2</a:t>
                      </a:r>
                      <a:endParaRPr lang="zh-TW" sz="14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Indicates that the two constituent frames form the right and left views of a stereo view scene, with frame 0 being associated with the right view and frame 1 being associated with the left view</a:t>
                      </a:r>
                      <a:endParaRPr lang="zh-TW" sz="1400" dirty="0"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33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Indicates that the packed frame is arranged in order of reduced_depth_1, </a:t>
                      </a:r>
                      <a:r>
                        <a:rPr kumimoji="0"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resized_color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, and reduced_depth_2  from top to bottom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34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Indicates that the packed frame is arranged in order of reduced_depth_1, </a:t>
                      </a:r>
                      <a:r>
                        <a:rPr kumimoji="0"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resized_color</a:t>
                      </a:r>
                      <a:r>
                        <a:rPr kumimoji="0"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algun Gothic"/>
                          <a:cs typeface="Arial" panose="020B0604020202020204" pitchFamily="34" charset="0"/>
                        </a:rPr>
                        <a:t>, and reduced_depth_2  from left to right</a:t>
                      </a:r>
                      <a:endParaRPr kumimoji="0" lang="zh-TW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algun Gothic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611560" y="6165304"/>
            <a:ext cx="76328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5963" indent="-715963"/>
            <a:r>
              <a:rPr lang="en-US" altLang="zh-TW" sz="1100" dirty="0" smtClean="0">
                <a:solidFill>
                  <a:srgbClr val="FF0000"/>
                </a:solidFill>
              </a:rPr>
              <a:t>NOTE X: When value is 1 or 2 in </a:t>
            </a:r>
            <a:r>
              <a:rPr lang="en-US" altLang="zh-TW" sz="1100" dirty="0" err="1" smtClean="0">
                <a:solidFill>
                  <a:srgbClr val="FF0000"/>
                </a:solidFill>
              </a:rPr>
              <a:t>content_interpretation_type</a:t>
            </a:r>
            <a:r>
              <a:rPr lang="en-US" altLang="zh-TW" sz="1100" dirty="0" smtClean="0">
                <a:solidFill>
                  <a:srgbClr val="FF0000"/>
                </a:solidFill>
              </a:rPr>
              <a:t>, and </a:t>
            </a:r>
            <a:r>
              <a:rPr lang="en-US" altLang="zh-TW" sz="1100" dirty="0" err="1" smtClean="0">
                <a:solidFill>
                  <a:srgbClr val="FF0000"/>
                </a:solidFill>
                <a:latin typeface="Times New Roman"/>
                <a:ea typeface="맑은 고딕"/>
              </a:rPr>
              <a:t>frame_packing_arrangement_type</a:t>
            </a:r>
            <a:r>
              <a:rPr lang="en-US" altLang="zh-TW" sz="1100" b="1" dirty="0" smtClean="0">
                <a:solidFill>
                  <a:srgbClr val="FF0000"/>
                </a:solidFill>
                <a:latin typeface="Times New Roman"/>
                <a:ea typeface="맑은 고딕"/>
              </a:rPr>
              <a:t> should </a:t>
            </a:r>
            <a:r>
              <a:rPr lang="en-US" altLang="zh-TW" sz="1100" dirty="0" smtClean="0">
                <a:solidFill>
                  <a:srgbClr val="FF0000"/>
                </a:solidFill>
              </a:rPr>
              <a:t>be </a:t>
            </a:r>
            <a:r>
              <a:rPr lang="en-US" altLang="zh-TW" sz="1100" dirty="0">
                <a:solidFill>
                  <a:srgbClr val="FF0000"/>
                </a:solidFill>
              </a:rPr>
              <a:t>equal to 3 or </a:t>
            </a:r>
            <a:r>
              <a:rPr lang="en-US" altLang="zh-TW" sz="1100" dirty="0" smtClean="0">
                <a:solidFill>
                  <a:srgbClr val="FF0000"/>
                </a:solidFill>
              </a:rPr>
              <a:t>4 should be </a:t>
            </a:r>
            <a:r>
              <a:rPr lang="en-US" altLang="zh-TW" sz="1100" dirty="0">
                <a:solidFill>
                  <a:srgbClr val="FF0000"/>
                </a:solidFill>
              </a:rPr>
              <a:t>equal </a:t>
            </a:r>
            <a:r>
              <a:rPr lang="en-US" altLang="zh-TW" sz="1100" dirty="0" smtClean="0">
                <a:solidFill>
                  <a:srgbClr val="FF0000"/>
                </a:solidFill>
              </a:rPr>
              <a:t>0. </a:t>
            </a:r>
            <a:r>
              <a:rPr lang="en-US" altLang="zh-TW" sz="1100" dirty="0">
                <a:solidFill>
                  <a:srgbClr val="FF0000"/>
                </a:solidFill>
              </a:rPr>
              <a:t>When </a:t>
            </a:r>
            <a:r>
              <a:rPr lang="en-US" altLang="zh-TW" sz="1100" dirty="0" smtClean="0">
                <a:solidFill>
                  <a:srgbClr val="FF0000"/>
                </a:solidFill>
              </a:rPr>
              <a:t>value is 33 or 34 </a:t>
            </a:r>
            <a:r>
              <a:rPr lang="en-US" altLang="zh-TW" sz="1100" dirty="0">
                <a:solidFill>
                  <a:srgbClr val="FF0000"/>
                </a:solidFill>
              </a:rPr>
              <a:t>for </a:t>
            </a:r>
            <a:r>
              <a:rPr lang="en-US" altLang="zh-TW" sz="1100" dirty="0" err="1">
                <a:solidFill>
                  <a:srgbClr val="FF0000"/>
                </a:solidFill>
              </a:rPr>
              <a:t>content_interpretation_type</a:t>
            </a:r>
            <a:r>
              <a:rPr lang="en-US" altLang="zh-TW" sz="1100" dirty="0">
                <a:solidFill>
                  <a:srgbClr val="FF0000"/>
                </a:solidFill>
              </a:rPr>
              <a:t>, </a:t>
            </a:r>
            <a:r>
              <a:rPr lang="en-US" altLang="zh-TW" sz="1100" dirty="0" err="1">
                <a:solidFill>
                  <a:srgbClr val="FF0000"/>
                </a:solidFill>
                <a:latin typeface="Times New Roman"/>
                <a:ea typeface="맑은 고딕"/>
              </a:rPr>
              <a:t>frame_packing_arrangement_type</a:t>
            </a:r>
            <a:r>
              <a:rPr lang="en-US" altLang="zh-TW" sz="1100" b="1" dirty="0">
                <a:solidFill>
                  <a:srgbClr val="FF0000"/>
                </a:solidFill>
                <a:latin typeface="Times New Roman"/>
                <a:ea typeface="맑은 고딕"/>
              </a:rPr>
              <a:t> should </a:t>
            </a:r>
            <a:r>
              <a:rPr lang="en-US" altLang="zh-TW" sz="1100" dirty="0">
                <a:solidFill>
                  <a:srgbClr val="FF0000"/>
                </a:solidFill>
              </a:rPr>
              <a:t>be equal to </a:t>
            </a:r>
            <a:r>
              <a:rPr lang="en-US" altLang="zh-TW" sz="1100" dirty="0" smtClean="0">
                <a:solidFill>
                  <a:srgbClr val="FF0000"/>
                </a:solidFill>
              </a:rPr>
              <a:t>6, 7, or 8.</a:t>
            </a:r>
          </a:p>
        </p:txBody>
      </p:sp>
      <p:pic>
        <p:nvPicPr>
          <p:cNvPr id="5" name="Picture 2"/>
          <p:cNvPicPr preferRelativeResize="0"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63896" y="4725144"/>
            <a:ext cx="1872000" cy="10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字方塊 10"/>
          <p:cNvSpPr txBox="1">
            <a:spLocks noChangeAspect="1"/>
          </p:cNvSpPr>
          <p:nvPr/>
        </p:nvSpPr>
        <p:spPr>
          <a:xfrm>
            <a:off x="1115824" y="5040572"/>
            <a:ext cx="623503" cy="480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1H</a:t>
            </a:r>
            <a:endParaRPr lang="zh-TW" altLang="en-US" dirty="0"/>
          </a:p>
        </p:txBody>
      </p:sp>
      <p:sp>
        <p:nvSpPr>
          <p:cNvPr id="12" name="左大括弧 11"/>
          <p:cNvSpPr>
            <a:spLocks noChangeAspect="1"/>
          </p:cNvSpPr>
          <p:nvPr/>
        </p:nvSpPr>
        <p:spPr>
          <a:xfrm>
            <a:off x="1595441" y="4763336"/>
            <a:ext cx="156300" cy="10346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圖片 13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 flipH="1">
            <a:off x="4932042" y="4726146"/>
            <a:ext cx="234000" cy="1053000"/>
          </a:xfrm>
          <a:prstGeom prst="rect">
            <a:avLst/>
          </a:prstGeom>
        </p:spPr>
      </p:pic>
      <p:pic>
        <p:nvPicPr>
          <p:cNvPr id="15" name="圖片 14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042" y="4726146"/>
            <a:ext cx="1404000" cy="1053000"/>
          </a:xfrm>
          <a:prstGeom prst="rect">
            <a:avLst/>
          </a:prstGeom>
        </p:spPr>
      </p:pic>
      <p:pic>
        <p:nvPicPr>
          <p:cNvPr id="16" name="圖片 15"/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 flipH="1">
            <a:off x="6570042" y="4726146"/>
            <a:ext cx="234000" cy="1053000"/>
          </a:xfrm>
          <a:prstGeom prst="rect">
            <a:avLst/>
          </a:prstGeom>
        </p:spPr>
      </p:pic>
      <p:sp>
        <p:nvSpPr>
          <p:cNvPr id="18" name="文字方塊 17"/>
          <p:cNvSpPr txBox="1">
            <a:spLocks noChangeAspect="1"/>
          </p:cNvSpPr>
          <p:nvPr/>
        </p:nvSpPr>
        <p:spPr>
          <a:xfrm>
            <a:off x="5841285" y="436510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1W</a:t>
            </a:r>
            <a:endParaRPr lang="zh-TW" altLang="en-US" dirty="0"/>
          </a:p>
        </p:txBody>
      </p:sp>
      <p:sp>
        <p:nvSpPr>
          <p:cNvPr id="19" name="左大括弧 18"/>
          <p:cNvSpPr>
            <a:spLocks/>
          </p:cNvSpPr>
          <p:nvPr/>
        </p:nvSpPr>
        <p:spPr>
          <a:xfrm rot="5400000">
            <a:off x="5754917" y="3748028"/>
            <a:ext cx="226246" cy="1872001"/>
          </a:xfrm>
          <a:prstGeom prst="leftBrace">
            <a:avLst>
              <a:gd name="adj1" fmla="val 8333"/>
              <a:gd name="adj2" fmla="val 486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1384271" y="5820781"/>
            <a:ext cx="2704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ea typeface="Arial Unicode MS" panose="020B0604020202020204" pitchFamily="34" charset="-120"/>
                <a:cs typeface="Arial" panose="020B0604020202020204" pitchFamily="34" charset="0"/>
              </a:rPr>
              <a:t>c</a:t>
            </a:r>
            <a:r>
              <a:rPr lang="en-GB" altLang="zh-TW" sz="1400" dirty="0" err="1">
                <a:ea typeface="Arial Unicode MS" panose="020B0604020202020204" pitchFamily="34" charset="-120"/>
                <a:cs typeface="Arial" panose="020B0604020202020204" pitchFamily="34" charset="0"/>
              </a:rPr>
              <a:t>ontent_interpretation_type</a:t>
            </a:r>
            <a:r>
              <a:rPr lang="en-US" altLang="zh-TW" sz="1400" dirty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=63</a:t>
            </a:r>
            <a:endParaRPr lang="zh-TW" altLang="en-US" sz="1400" dirty="0"/>
          </a:p>
        </p:txBody>
      </p:sp>
      <p:sp>
        <p:nvSpPr>
          <p:cNvPr id="24" name="矩形 23"/>
          <p:cNvSpPr/>
          <p:nvPr/>
        </p:nvSpPr>
        <p:spPr>
          <a:xfrm>
            <a:off x="4644008" y="5820781"/>
            <a:ext cx="2704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ea typeface="Arial Unicode MS" panose="020B0604020202020204" pitchFamily="34" charset="-120"/>
                <a:cs typeface="Arial" panose="020B0604020202020204" pitchFamily="34" charset="0"/>
              </a:rPr>
              <a:t>c</a:t>
            </a:r>
            <a:r>
              <a:rPr lang="en-GB" altLang="zh-TW" sz="1400" dirty="0" err="1">
                <a:ea typeface="Arial Unicode MS" panose="020B0604020202020204" pitchFamily="34" charset="-120"/>
                <a:cs typeface="Arial" panose="020B0604020202020204" pitchFamily="34" charset="0"/>
              </a:rPr>
              <a:t>ontent_interpretation_type</a:t>
            </a:r>
            <a:r>
              <a:rPr lang="en-US" altLang="zh-TW" sz="1400" dirty="0"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=64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88633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Calibri" panose="020F0502020204030204" pitchFamily="34" charset="0"/>
              </a:rPr>
              <a:t>spatial_flipping_flag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1275027"/>
            <a:ext cx="8229600" cy="4839816"/>
          </a:xfrm>
        </p:spPr>
        <p:txBody>
          <a:bodyPr/>
          <a:lstStyle/>
          <a:p>
            <a:endParaRPr lang="en-US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equal to 1, when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frame_packing_arrangement_type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65, 66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67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and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content_interpretation_type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equal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33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34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, indicates that depth frame is spatially flipped relative to its intended orientation for display or other such purposes.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When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frame_packing_arrangement_type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65, 66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67, </a:t>
            </a:r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content_interpretation_type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equal 33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34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, and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1, the type of spatial flipping that is indicated is as follows: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lvl="1"/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If </a:t>
            </a:r>
            <a:r>
              <a:rPr lang="en-GB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content_interpretation_type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33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, the indicated spatial flipping is vertical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flipping.</a:t>
            </a:r>
          </a:p>
          <a:p>
            <a:pPr lvl="1"/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If </a:t>
            </a:r>
            <a:r>
              <a:rPr lang="en-GB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content_interpretation_type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3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4, 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indicated spatial flipping is horizontal 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flipping</a:t>
            </a:r>
            <a:r>
              <a:rPr lang="en-GB" altLang="zh-TW" sz="14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.</a:t>
            </a:r>
            <a:endParaRPr lang="zh-TW" altLang="zh-TW" sz="14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lvl="1"/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Otherwise (</a:t>
            </a:r>
            <a:r>
              <a:rPr lang="en-US" altLang="zh-TW" sz="14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GB" altLang="zh-TW" sz="14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is equal to 0), the indicated spatial flipping is not necessary.</a:t>
            </a:r>
            <a:endParaRPr lang="zh-TW" altLang="zh-TW" sz="1400" dirty="0" smtClean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endParaRPr lang="en-US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467543" y="4373186"/>
            <a:ext cx="3367501" cy="1914046"/>
            <a:chOff x="1434994" y="4467704"/>
            <a:chExt cx="2416718" cy="1053001"/>
          </a:xfrm>
        </p:grpSpPr>
        <p:pic>
          <p:nvPicPr>
            <p:cNvPr id="4" name="Picture 2"/>
            <p:cNvPicPr preferRelativeResize="0"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979712" y="4467704"/>
              <a:ext cx="1872000" cy="105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文字方塊 4"/>
            <p:cNvSpPr txBox="1">
              <a:spLocks noChangeAspect="1"/>
            </p:cNvSpPr>
            <p:nvPr/>
          </p:nvSpPr>
          <p:spPr>
            <a:xfrm>
              <a:off x="1434994" y="4892611"/>
              <a:ext cx="623503" cy="480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6" name="左大括弧 5"/>
            <p:cNvSpPr>
              <a:spLocks noChangeAspect="1"/>
            </p:cNvSpPr>
            <p:nvPr/>
          </p:nvSpPr>
          <p:spPr>
            <a:xfrm>
              <a:off x="1805487" y="4467705"/>
              <a:ext cx="162070" cy="10530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4731383" y="4370807"/>
            <a:ext cx="3369011" cy="1936989"/>
            <a:chOff x="4714007" y="4524502"/>
            <a:chExt cx="2376480" cy="1065434"/>
          </a:xfrm>
        </p:grpSpPr>
        <p:pic>
          <p:nvPicPr>
            <p:cNvPr id="8" name="圖片 7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072" y="4667161"/>
              <a:ext cx="1870415" cy="792549"/>
            </a:xfrm>
            <a:prstGeom prst="rect">
              <a:avLst/>
            </a:prstGeom>
          </p:spPr>
        </p:pic>
        <p:pic>
          <p:nvPicPr>
            <p:cNvPr id="9" name="圖片 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20072" y="5447277"/>
              <a:ext cx="1870415" cy="142659"/>
            </a:xfrm>
            <a:prstGeom prst="rect">
              <a:avLst/>
            </a:prstGeom>
          </p:spPr>
        </p:pic>
        <p:pic>
          <p:nvPicPr>
            <p:cNvPr id="10" name="圖片 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0800000" flipV="1">
              <a:off x="5220071" y="4524502"/>
              <a:ext cx="1870415" cy="142659"/>
            </a:xfrm>
            <a:prstGeom prst="rect">
              <a:avLst/>
            </a:prstGeom>
          </p:spPr>
        </p:pic>
        <p:sp>
          <p:nvSpPr>
            <p:cNvPr id="11" name="文字方塊 10"/>
            <p:cNvSpPr txBox="1">
              <a:spLocks noChangeAspect="1"/>
            </p:cNvSpPr>
            <p:nvPr/>
          </p:nvSpPr>
          <p:spPr>
            <a:xfrm>
              <a:off x="4714007" y="4950642"/>
              <a:ext cx="420327" cy="203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/>
                <a:t>1H</a:t>
              </a:r>
              <a:endParaRPr lang="zh-TW" altLang="en-US" dirty="0"/>
            </a:p>
          </p:txBody>
        </p:sp>
        <p:sp>
          <p:nvSpPr>
            <p:cNvPr id="12" name="左大括弧 11"/>
            <p:cNvSpPr>
              <a:spLocks noChangeAspect="1"/>
            </p:cNvSpPr>
            <p:nvPr/>
          </p:nvSpPr>
          <p:spPr>
            <a:xfrm>
              <a:off x="5054808" y="4525810"/>
              <a:ext cx="159051" cy="1052813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1667863" y="6289574"/>
            <a:ext cx="1960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=1</a:t>
            </a:r>
          </a:p>
        </p:txBody>
      </p:sp>
      <p:sp>
        <p:nvSpPr>
          <p:cNvPr id="14" name="矩形 13"/>
          <p:cNvSpPr/>
          <p:nvPr/>
        </p:nvSpPr>
        <p:spPr>
          <a:xfrm>
            <a:off x="5652120" y="6289575"/>
            <a:ext cx="1960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spatial_flipping_flag</a:t>
            </a:r>
            <a:r>
              <a:rPr lang="en-US" altLang="zh-TW" sz="14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153753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depth_subpixel_rotation_flag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depth_subpixel_rotation_flag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equal to 1 indicates that embedding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 depth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values into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R, 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and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B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channels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to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colored-depth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frame is used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rotation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method. </a:t>
            </a:r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depth_subpixel_arrangement_flag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equal to 0 indicates that embedding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3 depth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values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into R, G, and B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channels in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colored-depth frame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used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the sequence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order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.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533834" y="5076562"/>
            <a:ext cx="396044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(</a:t>
            </a:r>
            <a:r>
              <a:rPr lang="en-US" altLang="zh-TW" sz="1400" dirty="0" smtClean="0"/>
              <a:t>Y</a:t>
            </a:r>
            <a:r>
              <a:rPr lang="en-US" altLang="zh-TW" sz="1400" baseline="-25000" dirty="0" smtClean="0"/>
              <a:t>11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21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31</a:t>
            </a:r>
            <a:r>
              <a:rPr lang="en-US" altLang="zh-TW" sz="1400" dirty="0"/>
              <a:t>) </a:t>
            </a:r>
            <a:r>
              <a:rPr lang="en-US" altLang="zh-TW" sz="1400" dirty="0" smtClean="0"/>
              <a:t> (Y</a:t>
            </a:r>
            <a:r>
              <a:rPr lang="en-US" altLang="zh-TW" sz="1400" baseline="-25000" dirty="0" smtClean="0"/>
              <a:t>22</a:t>
            </a:r>
            <a:r>
              <a:rPr lang="en-US" altLang="zh-TW" sz="1400" dirty="0"/>
              <a:t>, </a:t>
            </a:r>
            <a:r>
              <a:rPr lang="en-US" altLang="zh-TW" sz="1400" dirty="0" smtClean="0"/>
              <a:t>Y</a:t>
            </a:r>
            <a:r>
              <a:rPr lang="en-US" altLang="zh-TW" sz="1400" baseline="-25000" dirty="0" smtClean="0"/>
              <a:t>32</a:t>
            </a:r>
            <a:r>
              <a:rPr lang="en-US" altLang="zh-TW" sz="1400" dirty="0"/>
              <a:t>, </a:t>
            </a:r>
            <a:r>
              <a:rPr lang="en-US" altLang="zh-TW" sz="1400" dirty="0" smtClean="0"/>
              <a:t>Y</a:t>
            </a:r>
            <a:r>
              <a:rPr lang="en-US" altLang="zh-TW" sz="1400" baseline="-25000" dirty="0" smtClean="0"/>
              <a:t>12</a:t>
            </a:r>
            <a:r>
              <a:rPr lang="en-US" altLang="zh-TW" sz="1400" dirty="0" smtClean="0"/>
              <a:t>)  (Y</a:t>
            </a:r>
            <a:r>
              <a:rPr lang="en-US" altLang="zh-TW" sz="1400" baseline="-25000" dirty="0" smtClean="0"/>
              <a:t>33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13</a:t>
            </a:r>
            <a:r>
              <a:rPr lang="en-US" altLang="zh-TW" sz="1400" dirty="0"/>
              <a:t>, </a:t>
            </a:r>
            <a:r>
              <a:rPr lang="en-US" altLang="zh-TW" sz="1400" dirty="0" smtClean="0"/>
              <a:t>Y</a:t>
            </a:r>
            <a:r>
              <a:rPr lang="en-US" altLang="zh-TW" sz="1400" baseline="-25000" dirty="0" smtClean="0"/>
              <a:t>23</a:t>
            </a:r>
            <a:r>
              <a:rPr lang="en-US" altLang="zh-TW" sz="1400" dirty="0" smtClean="0"/>
              <a:t>),  …</a:t>
            </a:r>
          </a:p>
          <a:p>
            <a:r>
              <a:rPr lang="en-US" altLang="zh-TW" sz="1400" dirty="0"/>
              <a:t> </a:t>
            </a:r>
            <a:r>
              <a:rPr lang="en-US" altLang="zh-TW" sz="1400" dirty="0" smtClean="0"/>
              <a:t>  ….</a:t>
            </a:r>
            <a:endParaRPr lang="en-US" altLang="zh-TW" sz="1400" dirty="0"/>
          </a:p>
          <a:p>
            <a:r>
              <a:rPr lang="en-US" altLang="zh-TW" sz="1400" dirty="0" smtClean="0"/>
              <a:t>  </a:t>
            </a:r>
          </a:p>
        </p:txBody>
      </p:sp>
      <p:sp>
        <p:nvSpPr>
          <p:cNvPr id="5" name="矩形 4"/>
          <p:cNvSpPr/>
          <p:nvPr/>
        </p:nvSpPr>
        <p:spPr>
          <a:xfrm>
            <a:off x="288754" y="4591000"/>
            <a:ext cx="3038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depth_subpixel_rotation_flag</a:t>
            </a:r>
            <a:r>
              <a:rPr lang="en-US" altLang="zh-TW" sz="16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=1</a:t>
            </a:r>
            <a:endParaRPr lang="zh-TW" altLang="en-US" sz="16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4857908" y="5086431"/>
            <a:ext cx="417858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/>
              <a:t>(Y</a:t>
            </a:r>
            <a:r>
              <a:rPr lang="en-US" altLang="zh-TW" sz="1400" baseline="-25000" dirty="0"/>
              <a:t>11</a:t>
            </a:r>
            <a:r>
              <a:rPr lang="en-US" altLang="zh-TW" sz="1400" dirty="0"/>
              <a:t>, Y</a:t>
            </a:r>
            <a:r>
              <a:rPr lang="en-US" altLang="zh-TW" sz="1400" baseline="-25000" dirty="0"/>
              <a:t>21</a:t>
            </a:r>
            <a:r>
              <a:rPr lang="en-US" altLang="zh-TW" sz="1400" dirty="0"/>
              <a:t>, Y</a:t>
            </a:r>
            <a:r>
              <a:rPr lang="en-US" altLang="zh-TW" sz="1400" baseline="-25000" dirty="0"/>
              <a:t>31</a:t>
            </a:r>
            <a:r>
              <a:rPr lang="en-US" altLang="zh-TW" sz="1400" dirty="0" smtClean="0"/>
              <a:t>)  </a:t>
            </a:r>
            <a:r>
              <a:rPr lang="en-US" altLang="zh-TW" sz="1400" dirty="0"/>
              <a:t>(</a:t>
            </a:r>
            <a:r>
              <a:rPr lang="en-US" altLang="zh-TW" sz="1400" dirty="0" smtClean="0"/>
              <a:t>Y</a:t>
            </a:r>
            <a:r>
              <a:rPr lang="en-US" altLang="zh-TW" sz="1400" baseline="-25000" dirty="0" smtClean="0"/>
              <a:t>12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22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32</a:t>
            </a:r>
            <a:r>
              <a:rPr lang="en-US" altLang="zh-TW" sz="1400" dirty="0" smtClean="0"/>
              <a:t>)  </a:t>
            </a:r>
            <a:r>
              <a:rPr lang="en-US" altLang="zh-TW" sz="1400" dirty="0"/>
              <a:t>(</a:t>
            </a:r>
            <a:r>
              <a:rPr lang="en-US" altLang="zh-TW" sz="1400" dirty="0" smtClean="0"/>
              <a:t>Y</a:t>
            </a:r>
            <a:r>
              <a:rPr lang="en-US" altLang="zh-TW" sz="1400" baseline="-25000" dirty="0" smtClean="0"/>
              <a:t>13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23</a:t>
            </a:r>
            <a:r>
              <a:rPr lang="en-US" altLang="zh-TW" sz="1400" dirty="0" smtClean="0"/>
              <a:t>, Y</a:t>
            </a:r>
            <a:r>
              <a:rPr lang="en-US" altLang="zh-TW" sz="1400" baseline="-25000" dirty="0" smtClean="0"/>
              <a:t>33</a:t>
            </a:r>
            <a:r>
              <a:rPr lang="en-US" altLang="zh-TW" sz="1400" dirty="0" smtClean="0"/>
              <a:t>), …</a:t>
            </a:r>
          </a:p>
          <a:p>
            <a:r>
              <a:rPr lang="en-US" altLang="zh-TW" sz="1400" dirty="0"/>
              <a:t> </a:t>
            </a:r>
            <a:r>
              <a:rPr lang="en-US" altLang="zh-TW" sz="1400" dirty="0" smtClean="0"/>
              <a:t>   ….</a:t>
            </a:r>
            <a:endParaRPr lang="en-US" altLang="zh-TW" sz="1400" dirty="0"/>
          </a:p>
          <a:p>
            <a:endParaRPr lang="en-US" altLang="zh-TW" sz="1400" dirty="0"/>
          </a:p>
        </p:txBody>
      </p:sp>
      <p:sp>
        <p:nvSpPr>
          <p:cNvPr id="8" name="矩形 7"/>
          <p:cNvSpPr/>
          <p:nvPr/>
        </p:nvSpPr>
        <p:spPr>
          <a:xfrm>
            <a:off x="4716016" y="4600926"/>
            <a:ext cx="3038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 err="1" smtClean="0">
                <a:ea typeface="Arial Unicode MS" panose="020B0604020202020204" pitchFamily="34" charset="-120"/>
                <a:cs typeface="Arial" panose="020B0604020202020204" pitchFamily="34" charset="0"/>
              </a:rPr>
              <a:t>depth_subpixel_rotation_flag</a:t>
            </a:r>
            <a:r>
              <a:rPr lang="en-US" altLang="zh-TW" sz="1600" dirty="0" smtClean="0">
                <a:ea typeface="Arial Unicode MS" panose="020B0604020202020204" pitchFamily="34" charset="-120"/>
                <a:cs typeface="Arial" panose="020B0604020202020204" pitchFamily="34" charset="0"/>
              </a:rPr>
              <a:t>=0</a:t>
            </a:r>
            <a:endParaRPr lang="zh-TW" altLang="en-US" sz="16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533833" y="2907604"/>
            <a:ext cx="396044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       Y</a:t>
            </a:r>
            <a:r>
              <a:rPr lang="en-US" altLang="zh-TW" sz="1400" baseline="-25000" dirty="0" smtClean="0"/>
              <a:t>11</a:t>
            </a:r>
            <a:r>
              <a:rPr lang="en-US" altLang="zh-TW" sz="1400" dirty="0" smtClean="0"/>
              <a:t>                 Y</a:t>
            </a:r>
            <a:r>
              <a:rPr lang="en-US" altLang="zh-TW" sz="1400" baseline="-25000" dirty="0" smtClean="0"/>
              <a:t>12</a:t>
            </a:r>
            <a:r>
              <a:rPr lang="en-US" altLang="zh-TW" sz="1400" dirty="0" smtClean="0"/>
              <a:t>                 Y</a:t>
            </a:r>
            <a:r>
              <a:rPr lang="en-US" altLang="zh-TW" sz="1400" baseline="-25000" dirty="0" smtClean="0"/>
              <a:t>13</a:t>
            </a:r>
            <a:r>
              <a:rPr lang="en-US" altLang="zh-TW" sz="1400" dirty="0" smtClean="0"/>
              <a:t>…</a:t>
            </a:r>
          </a:p>
          <a:p>
            <a:r>
              <a:rPr lang="en-US" altLang="zh-TW" sz="1400" dirty="0"/>
              <a:t> </a:t>
            </a:r>
            <a:r>
              <a:rPr lang="en-US" altLang="zh-TW" sz="1400" dirty="0" smtClean="0"/>
              <a:t>      Y</a:t>
            </a:r>
            <a:r>
              <a:rPr lang="en-US" altLang="zh-TW" sz="1400" baseline="-25000" dirty="0" smtClean="0"/>
              <a:t>21</a:t>
            </a:r>
            <a:r>
              <a:rPr lang="en-US" altLang="zh-TW" sz="1400" dirty="0" smtClean="0"/>
              <a:t>                 Y</a:t>
            </a:r>
            <a:r>
              <a:rPr lang="en-US" altLang="zh-TW" sz="1400" baseline="-25000" dirty="0" smtClean="0"/>
              <a:t>22</a:t>
            </a:r>
            <a:r>
              <a:rPr lang="en-US" altLang="zh-TW" sz="1400" dirty="0" smtClean="0"/>
              <a:t>                 Y</a:t>
            </a:r>
            <a:r>
              <a:rPr lang="en-US" altLang="zh-TW" sz="1400" baseline="-25000" dirty="0" smtClean="0"/>
              <a:t>23</a:t>
            </a:r>
            <a:r>
              <a:rPr lang="en-US" altLang="zh-TW" sz="1400" dirty="0" smtClean="0"/>
              <a:t>…</a:t>
            </a:r>
          </a:p>
          <a:p>
            <a:r>
              <a:rPr lang="en-US" altLang="zh-TW" sz="1400" dirty="0" smtClean="0"/>
              <a:t>       Y</a:t>
            </a:r>
            <a:r>
              <a:rPr lang="en-US" altLang="zh-TW" sz="1400" baseline="-25000" dirty="0" smtClean="0"/>
              <a:t>31</a:t>
            </a:r>
            <a:r>
              <a:rPr lang="en-US" altLang="zh-TW" sz="1400" dirty="0" smtClean="0"/>
              <a:t>                 Y</a:t>
            </a:r>
            <a:r>
              <a:rPr lang="en-US" altLang="zh-TW" sz="1400" baseline="-25000" dirty="0" smtClean="0"/>
              <a:t>32</a:t>
            </a:r>
            <a:r>
              <a:rPr lang="en-US" altLang="zh-TW" sz="1400" dirty="0" smtClean="0"/>
              <a:t>                 Y</a:t>
            </a:r>
            <a:r>
              <a:rPr lang="en-US" altLang="zh-TW" sz="1400" baseline="-25000" dirty="0" smtClean="0"/>
              <a:t>33</a:t>
            </a:r>
            <a:r>
              <a:rPr lang="en-US" altLang="zh-TW" sz="1400" dirty="0" smtClean="0"/>
              <a:t>…</a:t>
            </a:r>
          </a:p>
          <a:p>
            <a:r>
              <a:rPr lang="en-US" altLang="zh-TW" sz="1400" dirty="0"/>
              <a:t> </a:t>
            </a:r>
            <a:r>
              <a:rPr lang="en-US" altLang="zh-TW" sz="1400" dirty="0" smtClean="0"/>
              <a:t>       …</a:t>
            </a:r>
          </a:p>
          <a:p>
            <a:endParaRPr lang="en-US" altLang="zh-TW" sz="1400" dirty="0"/>
          </a:p>
          <a:p>
            <a:endParaRPr lang="en-US" altLang="zh-TW" sz="1400" dirty="0" smtClean="0"/>
          </a:p>
        </p:txBody>
      </p:sp>
      <p:sp>
        <p:nvSpPr>
          <p:cNvPr id="6" name="文字方塊 5"/>
          <p:cNvSpPr txBox="1"/>
          <p:nvPr/>
        </p:nvSpPr>
        <p:spPr>
          <a:xfrm>
            <a:off x="988636" y="5815226"/>
            <a:ext cx="3050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Colored depth in </a:t>
            </a:r>
            <a:r>
              <a:rPr lang="en-US" altLang="zh-TW" sz="1400" dirty="0" err="1" smtClean="0"/>
              <a:t>subpixels</a:t>
            </a:r>
            <a:r>
              <a:rPr lang="en-US" altLang="zh-TW" sz="1400" dirty="0" smtClean="0"/>
              <a:t> (R, G, B)</a:t>
            </a:r>
            <a:endParaRPr lang="zh-TW" altLang="en-US" sz="14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4494274" y="3378478"/>
            <a:ext cx="110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 Depth map</a:t>
            </a:r>
            <a:endParaRPr lang="zh-TW" altLang="en-US" sz="14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409597" y="5826750"/>
            <a:ext cx="3050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Colored depth in </a:t>
            </a:r>
            <a:r>
              <a:rPr lang="en-US" altLang="zh-TW" sz="1400" dirty="0" err="1" smtClean="0"/>
              <a:t>subpixels</a:t>
            </a:r>
            <a:r>
              <a:rPr lang="en-US" altLang="zh-TW" sz="1400" dirty="0" smtClean="0"/>
              <a:t> (R, G, B)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82421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 </a:t>
            </a:r>
            <a:r>
              <a:rPr lang="en-US" altLang="zh-TW" sz="3200" dirty="0" err="1">
                <a:latin typeface="Calibri" panose="020F0502020204030204" pitchFamily="34" charset="0"/>
              </a:rPr>
              <a:t>color_samping_type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1600" dirty="0" err="1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color_samping_type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indicates that the method of the view sampling is used by an encoder to indicate to a decoder as specified in Table D‑13.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zh-TW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841147"/>
              </p:ext>
            </p:extLst>
          </p:nvPr>
        </p:nvGraphicFramePr>
        <p:xfrm>
          <a:off x="611560" y="2348880"/>
          <a:ext cx="7848872" cy="7315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8987"/>
                <a:gridCol w="7089885"/>
              </a:tblGrid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Value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Interpretation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0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Encoder </a:t>
                      </a:r>
                      <a:r>
                        <a:rPr kumimoji="1" lang="en-CA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using bilinear method to downscale the vertical or horizontal resolution of color frame</a:t>
                      </a:r>
                      <a:endParaRPr kumimoji="1" lang="en-US" altLang="zh-TW" sz="16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593839" y="4509120"/>
            <a:ext cx="75608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TW" sz="1100" dirty="0"/>
              <a:t>Values of </a:t>
            </a:r>
            <a:r>
              <a:rPr lang="en-US" altLang="zh-TW" sz="1100" dirty="0" err="1" smtClean="0"/>
              <a:t>color_samping_type</a:t>
            </a:r>
            <a:r>
              <a:rPr lang="en-CA" altLang="zh-TW" sz="1100" dirty="0" smtClean="0"/>
              <a:t> </a:t>
            </a:r>
            <a:r>
              <a:rPr lang="en-CA" altLang="zh-TW" sz="1100" dirty="0"/>
              <a:t>that do not appear in Table </a:t>
            </a:r>
            <a:r>
              <a:rPr lang="en-CA" altLang="zh-TW" sz="1100" dirty="0" smtClean="0"/>
              <a:t>D.13 </a:t>
            </a:r>
            <a:r>
              <a:rPr lang="en-CA" altLang="zh-TW" sz="1100" dirty="0"/>
              <a:t>are reserved for future specification by ITU-T |ISO/IEC and shall not be present in </a:t>
            </a:r>
            <a:r>
              <a:rPr lang="en-CA" altLang="zh-TW" sz="1100" dirty="0" err="1"/>
              <a:t>bitstreams</a:t>
            </a:r>
            <a:r>
              <a:rPr lang="en-CA" altLang="zh-TW" sz="1100" dirty="0"/>
              <a:t> conforming to this version of this Specification. Decoders shall </a:t>
            </a:r>
            <a:r>
              <a:rPr lang="en-CA" altLang="zh-TW" sz="1100" dirty="0" err="1"/>
              <a:t>ignoreframe</a:t>
            </a:r>
            <a:r>
              <a:rPr lang="en-CA" altLang="zh-TW" sz="1100" dirty="0"/>
              <a:t> packing arrangement SEI messages that contain reserved values of </a:t>
            </a:r>
            <a:r>
              <a:rPr lang="en-CA" altLang="zh-TW" sz="1100" dirty="0" err="1"/>
              <a:t>content_interpretation_type</a:t>
            </a:r>
            <a:r>
              <a:rPr lang="en-CA" altLang="zh-TW" sz="1100" dirty="0"/>
              <a:t>.</a:t>
            </a:r>
            <a:endParaRPr lang="zh-TW" altLang="en-US" sz="1100" dirty="0"/>
          </a:p>
        </p:txBody>
      </p:sp>
      <p:sp>
        <p:nvSpPr>
          <p:cNvPr id="6" name="矩形 5"/>
          <p:cNvSpPr/>
          <p:nvPr/>
        </p:nvSpPr>
        <p:spPr>
          <a:xfrm>
            <a:off x="1187624" y="3212976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altLang="zh-TW" sz="1000" dirty="0"/>
              <a:t>NOTE 7–When </a:t>
            </a:r>
            <a:r>
              <a:rPr lang="en-CA" altLang="zh-TW" sz="1000" dirty="0" err="1"/>
              <a:t>content_interpretation_type</a:t>
            </a:r>
            <a:r>
              <a:rPr lang="en-CA" altLang="zh-TW" sz="1000" dirty="0"/>
              <a:t> equal to </a:t>
            </a:r>
            <a:r>
              <a:rPr lang="en-CA" altLang="zh-TW" sz="1000" dirty="0" smtClean="0"/>
              <a:t>33</a:t>
            </a:r>
            <a:r>
              <a:rPr lang="en-CA" altLang="zh-TW" sz="1000" dirty="0"/>
              <a:t>, the value 0 </a:t>
            </a:r>
            <a:r>
              <a:rPr lang="en-CA" altLang="zh-TW" sz="1000" dirty="0" smtClean="0"/>
              <a:t>for </a:t>
            </a:r>
            <a:r>
              <a:rPr lang="en-CA" altLang="zh-TW" sz="1000" dirty="0" err="1" smtClean="0"/>
              <a:t>color_sampling_type</a:t>
            </a:r>
            <a:r>
              <a:rPr lang="en-CA" altLang="zh-TW" sz="1000" dirty="0"/>
              <a:t>, </a:t>
            </a:r>
            <a:r>
              <a:rPr lang="en-CA" altLang="zh-TW" sz="1000" dirty="0" smtClean="0"/>
              <a:t>the color frame </a:t>
            </a:r>
            <a:r>
              <a:rPr lang="en-CA" altLang="zh-TW" sz="1000" dirty="0"/>
              <a:t>is down scale the vertical resolution by using bilinear method. When </a:t>
            </a:r>
            <a:r>
              <a:rPr lang="en-CA" altLang="zh-TW" sz="1000" dirty="0" err="1"/>
              <a:t>content_interpretation_type</a:t>
            </a:r>
            <a:r>
              <a:rPr lang="en-CA" altLang="zh-TW" sz="1000" dirty="0"/>
              <a:t> equal to </a:t>
            </a:r>
            <a:r>
              <a:rPr lang="en-CA" altLang="zh-TW" sz="1000" dirty="0" smtClean="0"/>
              <a:t>34</a:t>
            </a:r>
            <a:r>
              <a:rPr lang="en-CA" altLang="zh-TW" sz="1000" dirty="0"/>
              <a:t>, the value 0 for </a:t>
            </a:r>
            <a:r>
              <a:rPr lang="en-CA" altLang="zh-TW" sz="1000" dirty="0" err="1"/>
              <a:t>color_sampling_type</a:t>
            </a:r>
            <a:r>
              <a:rPr lang="en-CA" altLang="zh-TW" sz="1000" dirty="0"/>
              <a:t>, the </a:t>
            </a:r>
            <a:r>
              <a:rPr lang="en-CA" altLang="zh-TW" sz="1000" dirty="0" smtClean="0"/>
              <a:t>color frame </a:t>
            </a:r>
            <a:r>
              <a:rPr lang="en-CA" altLang="zh-TW" sz="1000" dirty="0"/>
              <a:t>is down scale the horizontal resolution by using bilinear method.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2674802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 </a:t>
            </a:r>
            <a:r>
              <a:rPr lang="en-US" altLang="zh-TW" sz="3200" dirty="0" err="1" smtClean="0">
                <a:latin typeface="Calibri" panose="020F0502020204030204" pitchFamily="34" charset="0"/>
              </a:rPr>
              <a:t>depth_samping_type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1600" dirty="0" err="1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depth_samping_type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indicates that the method of the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depth sampling </a:t>
            </a:r>
            <a:r>
              <a:rPr lang="en-US" altLang="zh-TW" sz="1600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is used by an encoder to indicate to a decoder as specified in Table </a:t>
            </a:r>
            <a:r>
              <a:rPr lang="en-US" altLang="zh-TW" sz="1600" dirty="0" smtClean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D‑14.</a:t>
            </a:r>
            <a:endParaRPr lang="zh-TW" altLang="zh-TW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endParaRPr lang="zh-TW" altLang="en-US" sz="1600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zh-TW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18764"/>
              </p:ext>
            </p:extLst>
          </p:nvPr>
        </p:nvGraphicFramePr>
        <p:xfrm>
          <a:off x="611560" y="2348880"/>
          <a:ext cx="7848872" cy="7315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8987"/>
                <a:gridCol w="7089885"/>
              </a:tblGrid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Value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GB" sz="16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Interpretation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01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0</a:t>
                      </a:r>
                      <a:endParaRPr kumimoji="1" lang="zh-TW" sz="1600" kern="1200" dirty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kumimoji="1" lang="en-US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Encoder </a:t>
                      </a:r>
                      <a:r>
                        <a:rPr kumimoji="1" lang="en-CA" altLang="zh-TW" sz="16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新細明體" pitchFamily="18" charset="-120"/>
                          <a:cs typeface="+mn-cs"/>
                        </a:rPr>
                        <a:t>using bilinear method to downscale the vertical or horizontal resolution of depth frame</a:t>
                      </a:r>
                      <a:endParaRPr kumimoji="1" lang="en-US" altLang="zh-TW" sz="160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新細明體" pitchFamily="18" charset="-12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539552" y="4268996"/>
            <a:ext cx="75608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TW" sz="1100" dirty="0"/>
              <a:t>Values of </a:t>
            </a:r>
            <a:r>
              <a:rPr lang="en-US" altLang="zh-TW" sz="1100" dirty="0" err="1" smtClean="0"/>
              <a:t>depth_samping_type</a:t>
            </a:r>
            <a:r>
              <a:rPr lang="en-CA" altLang="zh-TW" sz="1100" dirty="0" smtClean="0"/>
              <a:t> </a:t>
            </a:r>
            <a:r>
              <a:rPr lang="en-CA" altLang="zh-TW" sz="1100" dirty="0"/>
              <a:t>that do not appear in Table </a:t>
            </a:r>
            <a:r>
              <a:rPr lang="en-CA" altLang="zh-TW" sz="1100" dirty="0" smtClean="0"/>
              <a:t>D.14 </a:t>
            </a:r>
            <a:r>
              <a:rPr lang="en-CA" altLang="zh-TW" sz="1100" dirty="0"/>
              <a:t>are reserved for future specification by ITU-T |ISO/IEC and shall not be present in </a:t>
            </a:r>
            <a:r>
              <a:rPr lang="en-CA" altLang="zh-TW" sz="1100" dirty="0" err="1"/>
              <a:t>bitstreams</a:t>
            </a:r>
            <a:r>
              <a:rPr lang="en-CA" altLang="zh-TW" sz="1100" dirty="0"/>
              <a:t> conforming to this version of this Specification. Decoders shall </a:t>
            </a:r>
            <a:r>
              <a:rPr lang="en-CA" altLang="zh-TW" sz="1100" dirty="0" err="1"/>
              <a:t>ignoreframe</a:t>
            </a:r>
            <a:r>
              <a:rPr lang="en-CA" altLang="zh-TW" sz="1100" dirty="0"/>
              <a:t> packing arrangement SEI messages that contain reserved values of </a:t>
            </a:r>
            <a:r>
              <a:rPr lang="en-CA" altLang="zh-TW" sz="1100" dirty="0" err="1"/>
              <a:t>content_interpretation_type</a:t>
            </a:r>
            <a:r>
              <a:rPr lang="en-CA" altLang="zh-TW" sz="1100" dirty="0"/>
              <a:t>.</a:t>
            </a:r>
            <a:endParaRPr lang="zh-TW" altLang="en-US" sz="1100" dirty="0"/>
          </a:p>
        </p:txBody>
      </p:sp>
      <p:sp>
        <p:nvSpPr>
          <p:cNvPr id="4" name="矩形 3"/>
          <p:cNvSpPr/>
          <p:nvPr/>
        </p:nvSpPr>
        <p:spPr>
          <a:xfrm>
            <a:off x="1187624" y="3212976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altLang="zh-TW" sz="1000" dirty="0"/>
              <a:t>NOTE </a:t>
            </a:r>
            <a:r>
              <a:rPr lang="en-CA" altLang="zh-TW" sz="1000" dirty="0" smtClean="0"/>
              <a:t>8–When </a:t>
            </a:r>
            <a:r>
              <a:rPr lang="en-CA" altLang="zh-TW" sz="1000" dirty="0" err="1"/>
              <a:t>content_interpretation_type</a:t>
            </a:r>
            <a:r>
              <a:rPr lang="en-CA" altLang="zh-TW" sz="1000" dirty="0"/>
              <a:t> equal to </a:t>
            </a:r>
            <a:r>
              <a:rPr lang="en-CA" altLang="zh-TW" sz="1000" dirty="0" smtClean="0"/>
              <a:t>33</a:t>
            </a:r>
            <a:r>
              <a:rPr lang="en-CA" altLang="zh-TW" sz="1000" dirty="0"/>
              <a:t>, the value 0 for </a:t>
            </a:r>
            <a:r>
              <a:rPr lang="en-CA" altLang="zh-TW" sz="1000" dirty="0" err="1"/>
              <a:t>depth_samping_type</a:t>
            </a:r>
            <a:r>
              <a:rPr lang="en-CA" altLang="zh-TW" sz="1000" dirty="0"/>
              <a:t>, the depth frame is down scale the vertical resolution by using bilinear method. When </a:t>
            </a:r>
            <a:r>
              <a:rPr lang="en-CA" altLang="zh-TW" sz="1000" dirty="0" err="1"/>
              <a:t>content_interpretation_type</a:t>
            </a:r>
            <a:r>
              <a:rPr lang="en-CA" altLang="zh-TW" sz="1000" dirty="0"/>
              <a:t> equal to </a:t>
            </a:r>
            <a:r>
              <a:rPr lang="en-CA" altLang="zh-TW" sz="1000" dirty="0" smtClean="0"/>
              <a:t>34</a:t>
            </a:r>
            <a:r>
              <a:rPr lang="en-CA" altLang="zh-TW" sz="1000" dirty="0"/>
              <a:t>, the value 0 for </a:t>
            </a:r>
            <a:r>
              <a:rPr lang="en-CA" altLang="zh-TW" sz="1000" dirty="0" err="1"/>
              <a:t>depth_samping_type</a:t>
            </a:r>
            <a:r>
              <a:rPr lang="en-CA" altLang="zh-TW" sz="1000" dirty="0"/>
              <a:t>, the depth frame is down scale the horizontal resolution by using bilinear method.</a:t>
            </a:r>
            <a:endParaRPr lang="zh-TW" altLang="zh-TW" sz="1000" dirty="0"/>
          </a:p>
        </p:txBody>
      </p:sp>
    </p:spTree>
    <p:extLst>
      <p:ext uri="{BB962C8B-B14F-4D97-AF65-F5344CB8AC3E}">
        <p14:creationId xmlns:p14="http://schemas.microsoft.com/office/powerpoint/2010/main" val="5594659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gradFill flip="none"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lin ang="10800000" scaled="1"/>
          <a:tileRect/>
        </a:gradFill>
        <a:ln w="19050">
          <a:headEnd type="none" w="med" len="med"/>
          <a:tailEnd type="arrow" w="med" len="med"/>
        </a:ln>
      </a:spPr>
      <a:bodyPr rtlCol="0" anchor="t"/>
      <a:lstStyle>
        <a:defPPr>
          <a:defRPr sz="1600" dirty="0" smtClean="0">
            <a:ea typeface="+mj-ea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61897</TotalTime>
  <Words>1091</Words>
  <Application>Microsoft Office PowerPoint</Application>
  <PresentationFormat>如螢幕大小 (4:3)</PresentationFormat>
  <Paragraphs>213</Paragraphs>
  <Slides>9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流線</vt:lpstr>
      <vt:lpstr>Additional Definitions of FPA SEI Message Syntax for Inclusion of Centralized Color-Depth Packing (CCDP) Formats</vt:lpstr>
      <vt:lpstr>Outlooks of CCDPs (color 3/4, 7/8, 15/16)</vt:lpstr>
      <vt:lpstr>Frame Packing Arrangement Syntax</vt:lpstr>
      <vt:lpstr>frame_packing_arrangement_type</vt:lpstr>
      <vt:lpstr>content_interpretation_type </vt:lpstr>
      <vt:lpstr>spatial_flipping_flag</vt:lpstr>
      <vt:lpstr>depth_subpixel_rotation_flag</vt:lpstr>
      <vt:lpstr> color_samping_type</vt:lpstr>
      <vt:lpstr> depth_samping_type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Touch Center Fish Box Develop Plan</dc:title>
  <dc:creator>eddy</dc:creator>
  <cp:lastModifiedBy>keying</cp:lastModifiedBy>
  <cp:revision>2532</cp:revision>
  <cp:lastPrinted>2013-01-07T09:47:44Z</cp:lastPrinted>
  <dcterms:created xsi:type="dcterms:W3CDTF">2010-07-18T05:58:14Z</dcterms:created>
  <dcterms:modified xsi:type="dcterms:W3CDTF">2014-10-16T06:52:51Z</dcterms:modified>
</cp:coreProperties>
</file>