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71" r:id="rId5"/>
    <p:sldId id="268" r:id="rId6"/>
    <p:sldId id="272" r:id="rId7"/>
    <p:sldId id="273" r:id="rId8"/>
    <p:sldId id="274" r:id="rId9"/>
    <p:sldId id="275" r:id="rId10"/>
    <p:sldId id="276" r:id="rId11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50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001000" cy="1470025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CE7: Summary report for Core Experiment 7 on </a:t>
            </a:r>
            <a:r>
              <a:rPr lang="en-US" dirty="0" smtClean="0"/>
              <a:t>String Matching for Palette Index Coding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 – </a:t>
            </a:r>
            <a:r>
              <a:rPr lang="en-US" dirty="0" smtClean="0"/>
              <a:t>S0027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</a:t>
            </a:r>
            <a:r>
              <a:rPr lang="en-US" altLang="zh-CN" dirty="0" smtClean="0"/>
              <a:t>IBC-1x4)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838200"/>
          <a:ext cx="7772400" cy="2438402"/>
        </p:xfrm>
        <a:graphic>
          <a:graphicData uri="http://schemas.openxmlformats.org/drawingml/2006/table">
            <a:tbl>
              <a:tblPr/>
              <a:tblGrid>
                <a:gridCol w="3157038"/>
                <a:gridCol w="512818"/>
                <a:gridCol w="512818"/>
                <a:gridCol w="512818"/>
                <a:gridCol w="512818"/>
                <a:gridCol w="512818"/>
                <a:gridCol w="512818"/>
                <a:gridCol w="512818"/>
                <a:gridCol w="512818"/>
                <a:gridCol w="512818"/>
              </a:tblGrid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Test 3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lossy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6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4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114%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6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122%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126%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133%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3429000"/>
          <a:ext cx="8229598" cy="3276608"/>
        </p:xfrm>
        <a:graphic>
          <a:graphicData uri="http://schemas.openxmlformats.org/drawingml/2006/table">
            <a:tbl>
              <a:tblPr/>
              <a:tblGrid>
                <a:gridCol w="1866850"/>
                <a:gridCol w="530229"/>
                <a:gridCol w="530229"/>
                <a:gridCol w="530229"/>
                <a:gridCol w="530229"/>
                <a:gridCol w="530229"/>
                <a:gridCol w="530229"/>
                <a:gridCol w="530229"/>
                <a:gridCol w="530229"/>
                <a:gridCol w="530229"/>
                <a:gridCol w="530229"/>
                <a:gridCol w="530229"/>
                <a:gridCol w="530229"/>
              </a:tblGrid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91" marR="4091" marT="40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50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 3 lossless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091" marR="4091" marT="40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91" marR="4091" marT="40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7.20%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121%</a:t>
                      </a:r>
                    </a:p>
                  </a:txBody>
                  <a:tcPr marL="4091" marR="4091" marT="40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 fontScale="77500" lnSpcReduction="20000"/>
          </a:bodyPr>
          <a:lstStyle/>
          <a:p>
            <a:pPr lvl="0" hangingPunct="0"/>
            <a:r>
              <a:rPr lang="en-CA" dirty="0" smtClean="0"/>
              <a:t>Test 1 on 1-D string-based index </a:t>
            </a:r>
            <a:r>
              <a:rPr lang="en-CA" dirty="0" smtClean="0"/>
              <a:t>coding</a:t>
            </a:r>
          </a:p>
          <a:p>
            <a:pPr lvl="1" hangingPunct="0"/>
            <a:r>
              <a:rPr lang="x-none" smtClean="0"/>
              <a:t>This test evaluates the color index map coding proposed in JCTVC-</a:t>
            </a:r>
            <a:r>
              <a:rPr lang="en-US" dirty="0" smtClean="0"/>
              <a:t>R0268</a:t>
            </a:r>
            <a:r>
              <a:rPr lang="x-none" smtClean="0"/>
              <a:t> using 1D string match based index compression.</a:t>
            </a:r>
            <a:r>
              <a:rPr lang="en-US" dirty="0" smtClean="0"/>
              <a:t> 1-D string match is performed within current CU with the representation of matched pairs.</a:t>
            </a:r>
            <a:r>
              <a:rPr lang="en-CA" dirty="0" smtClean="0"/>
              <a:t>.</a:t>
            </a:r>
          </a:p>
          <a:p>
            <a:pPr lvl="1" hangingPunct="0"/>
            <a:endParaRPr lang="en-US" dirty="0" smtClean="0"/>
          </a:p>
          <a:p>
            <a:pPr lvl="0" hangingPunct="0"/>
            <a:r>
              <a:rPr lang="en-CA" dirty="0" smtClean="0"/>
              <a:t>Test </a:t>
            </a:r>
            <a:r>
              <a:rPr lang="en-CA" dirty="0" smtClean="0"/>
              <a:t>2 on constrained 1-D string-based index </a:t>
            </a:r>
            <a:r>
              <a:rPr lang="en-CA" dirty="0" smtClean="0"/>
              <a:t>coding</a:t>
            </a:r>
          </a:p>
          <a:p>
            <a:pPr lvl="1" hangingPunct="0"/>
            <a:r>
              <a:rPr lang="x-none" smtClean="0"/>
              <a:t>This test evaluates the color index map coding proposed in JCTVC-</a:t>
            </a:r>
            <a:r>
              <a:rPr lang="en-US" dirty="0" smtClean="0"/>
              <a:t>R0304</a:t>
            </a:r>
            <a:r>
              <a:rPr lang="x-none" smtClean="0"/>
              <a:t> using </a:t>
            </a:r>
            <a:r>
              <a:rPr lang="en-US" dirty="0" smtClean="0"/>
              <a:t>constrained </a:t>
            </a:r>
            <a:r>
              <a:rPr lang="x-none" smtClean="0"/>
              <a:t>1D string match based index compression</a:t>
            </a:r>
            <a:r>
              <a:rPr lang="x-none" smtClean="0"/>
              <a:t>.</a:t>
            </a:r>
            <a:r>
              <a:rPr lang="en-US" dirty="0" smtClean="0"/>
              <a:t> </a:t>
            </a:r>
            <a:endParaRPr lang="en-US" dirty="0" smtClean="0"/>
          </a:p>
          <a:p>
            <a:pPr lvl="1" hangingPunct="0"/>
            <a:r>
              <a:rPr lang="en-US" dirty="0" smtClean="0"/>
              <a:t>This </a:t>
            </a:r>
            <a:r>
              <a:rPr lang="en-US" dirty="0" smtClean="0"/>
              <a:t>constrained 1-D string match is performed within current CU with constrained matched distance and length is inferred as the CU width. </a:t>
            </a:r>
          </a:p>
          <a:p>
            <a:pPr lvl="0" hangingPunct="0"/>
            <a:endParaRPr lang="en-US" dirty="0" smtClean="0"/>
          </a:p>
          <a:p>
            <a:pPr lvl="0" hangingPunct="0"/>
            <a:r>
              <a:rPr lang="en-CA" dirty="0" smtClean="0"/>
              <a:t>Test 3 on hybrid 1-D/2-D string-based index coding </a:t>
            </a:r>
            <a:endParaRPr lang="en-CA" dirty="0" smtClean="0"/>
          </a:p>
          <a:p>
            <a:pPr lvl="1" hangingPunct="0"/>
            <a:r>
              <a:rPr lang="x-none" smtClean="0"/>
              <a:t>This test evaluates the color index map coding proposed in JCTVC-</a:t>
            </a:r>
            <a:r>
              <a:rPr lang="en-US" dirty="0" smtClean="0"/>
              <a:t>R0268/R304</a:t>
            </a:r>
            <a:r>
              <a:rPr lang="x-none" smtClean="0"/>
              <a:t> using </a:t>
            </a:r>
            <a:r>
              <a:rPr lang="en-US" dirty="0" smtClean="0"/>
              <a:t>hybrid </a:t>
            </a:r>
            <a:r>
              <a:rPr lang="x-none" smtClean="0"/>
              <a:t>1D</a:t>
            </a:r>
            <a:r>
              <a:rPr lang="en-US" dirty="0" smtClean="0"/>
              <a:t>/2D</a:t>
            </a:r>
            <a:r>
              <a:rPr lang="x-none" smtClean="0"/>
              <a:t> string match based index compression.</a:t>
            </a:r>
            <a:r>
              <a:rPr lang="en-US" dirty="0" smtClean="0"/>
              <a:t> 1-D string match is performed within current CU, while hybrid 1D/2D search can be extended to the left 3 </a:t>
            </a:r>
            <a:r>
              <a:rPr lang="en-US" dirty="0" smtClean="0"/>
              <a:t>CTUs</a:t>
            </a:r>
            <a:endParaRPr lang="en-US" dirty="0" smtClean="0"/>
          </a:p>
          <a:p>
            <a:pPr lvl="0" hangingPunct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599" y="2087880"/>
          <a:ext cx="6934200" cy="2865120"/>
        </p:xfrm>
        <a:graphic>
          <a:graphicData uri="http://schemas.openxmlformats.org/drawingml/2006/table">
            <a:tbl>
              <a:tblPr/>
              <a:tblGrid>
                <a:gridCol w="979562"/>
                <a:gridCol w="1535039"/>
                <a:gridCol w="1219200"/>
                <a:gridCol w="1524000"/>
                <a:gridCol w="1676399"/>
              </a:tblGrid>
              <a:tr h="7162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PMingLiU"/>
                        </a:rPr>
                        <a:t>Test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PMingLiU"/>
                        </a:rPr>
                        <a:t>Mode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PMingLiU"/>
                        </a:rPr>
                        <a:t>Current Proposal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PMingLiU"/>
                        </a:rPr>
                        <a:t>Crosscheck(s)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PMingLiU"/>
                        </a:rPr>
                        <a:t>Tested Proposal(s)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2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1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1-D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PMingLiU"/>
                        </a:rPr>
                        <a:t>JCTVC-S0158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JCTVC-S0216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JCTVC-R0268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2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2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Constrained 1-D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PMingLiU"/>
                        </a:rPr>
                        <a:t>JCTVC-S0159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JCTVC-S0091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JCTVC-R0304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2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3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Hybrid 1-D/2-D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PMingLiU"/>
                        </a:rPr>
                        <a:t>JCTVC-S0160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PMingLiU"/>
                        </a:rPr>
                        <a:t>JCTVC-S0130</a:t>
                      </a:r>
                      <a:endParaRPr lang="en-US" sz="1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latin typeface="Times New Roman"/>
                          <a:ea typeface="PMingLiU"/>
                        </a:rPr>
                        <a:t>JCTVC-R0304/R0268</a:t>
                      </a:r>
                      <a:endParaRPr lang="en-US" sz="1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hangingPunct="0"/>
            <a:r>
              <a:rPr lang="en-US" b="1" dirty="0" smtClean="0"/>
              <a:t>Complexity analysis of palette modes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/>
          </a:bodyPr>
          <a:lstStyle/>
          <a:p>
            <a:pPr hangingPunct="0"/>
            <a:r>
              <a:rPr lang="en-US" dirty="0" smtClean="0"/>
              <a:t>The above 3 tests do not require any off-chip memory bandwidth. </a:t>
            </a:r>
            <a:endParaRPr lang="en-US" dirty="0" smtClean="0"/>
          </a:p>
          <a:p>
            <a:pPr hangingPunct="0"/>
            <a:r>
              <a:rPr lang="en-US" dirty="0" smtClean="0"/>
              <a:t>Test </a:t>
            </a:r>
            <a:r>
              <a:rPr lang="en-US" dirty="0" smtClean="0"/>
              <a:t>2 requires 38.75B additional on-chip </a:t>
            </a:r>
            <a:r>
              <a:rPr lang="en-US" dirty="0" smtClean="0"/>
              <a:t>memory for transition table; </a:t>
            </a:r>
          </a:p>
          <a:p>
            <a:pPr hangingPunct="0"/>
            <a:r>
              <a:rPr lang="en-US" dirty="0" smtClean="0"/>
              <a:t>Test </a:t>
            </a:r>
            <a:r>
              <a:rPr lang="en-US" dirty="0" smtClean="0"/>
              <a:t>3 requires 36KB additional on-chip memory. </a:t>
            </a:r>
            <a:endParaRPr lang="en-US" dirty="0" smtClean="0"/>
          </a:p>
          <a:p>
            <a:pPr hangingPunct="0"/>
            <a:r>
              <a:rPr lang="en-US" dirty="0" smtClean="0"/>
              <a:t>Worst </a:t>
            </a:r>
            <a:r>
              <a:rPr lang="en-US" dirty="0" smtClean="0"/>
              <a:t>context coded bins per 3-component pixel is </a:t>
            </a:r>
            <a:r>
              <a:rPr lang="en-US" dirty="0" smtClean="0"/>
              <a:t>13.296875</a:t>
            </a:r>
          </a:p>
          <a:p>
            <a:pPr hangingPunct="0"/>
            <a:r>
              <a:rPr lang="en-US" dirty="0" smtClean="0"/>
              <a:t>No </a:t>
            </a:r>
            <a:r>
              <a:rPr lang="en-US" dirty="0" smtClean="0"/>
              <a:t>parsing dependency issue is found.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</a:t>
            </a:r>
            <a:r>
              <a:rPr lang="en-US" altLang="zh-CN" dirty="0" smtClean="0"/>
              <a:t>IBC-FF)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838200" y="914400"/>
          <a:ext cx="7162797" cy="2362204"/>
        </p:xfrm>
        <a:graphic>
          <a:graphicData uri="http://schemas.openxmlformats.org/drawingml/2006/table">
            <a:tbl>
              <a:tblPr/>
              <a:tblGrid>
                <a:gridCol w="2969940"/>
                <a:gridCol w="465873"/>
                <a:gridCol w="465873"/>
                <a:gridCol w="465873"/>
                <a:gridCol w="465873"/>
                <a:gridCol w="465873"/>
                <a:gridCol w="465873"/>
                <a:gridCol w="465873"/>
                <a:gridCol w="465873"/>
                <a:gridCol w="465873"/>
              </a:tblGrid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Test 1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lossy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74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74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792" marR="4792" marT="47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111%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74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123%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126%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134%</a:t>
                      </a:r>
                    </a:p>
                  </a:txBody>
                  <a:tcPr marL="4792" marR="4792" marT="4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81000" y="3429007"/>
          <a:ext cx="8077196" cy="3052843"/>
        </p:xfrm>
        <a:graphic>
          <a:graphicData uri="http://schemas.openxmlformats.org/drawingml/2006/table">
            <a:tbl>
              <a:tblPr/>
              <a:tblGrid>
                <a:gridCol w="1906820"/>
                <a:gridCol w="514198"/>
                <a:gridCol w="514198"/>
                <a:gridCol w="514198"/>
                <a:gridCol w="514198"/>
                <a:gridCol w="514198"/>
                <a:gridCol w="514198"/>
                <a:gridCol w="514198"/>
                <a:gridCol w="514198"/>
                <a:gridCol w="514198"/>
                <a:gridCol w="514198"/>
                <a:gridCol w="514198"/>
                <a:gridCol w="514198"/>
              </a:tblGrid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 1 Lossless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042" marR="4042" marT="40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42" marR="4042" marT="40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42" marR="4042" marT="40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12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119%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122%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</a:t>
            </a:r>
            <a:r>
              <a:rPr lang="en-US" altLang="zh-CN" dirty="0" smtClean="0"/>
              <a:t>IBC-1x4)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914400"/>
          <a:ext cx="7620003" cy="2362198"/>
        </p:xfrm>
        <a:graphic>
          <a:graphicData uri="http://schemas.openxmlformats.org/drawingml/2006/table">
            <a:tbl>
              <a:tblPr/>
              <a:tblGrid>
                <a:gridCol w="3095136"/>
                <a:gridCol w="502763"/>
                <a:gridCol w="502763"/>
                <a:gridCol w="502763"/>
                <a:gridCol w="502763"/>
                <a:gridCol w="502763"/>
                <a:gridCol w="502763"/>
                <a:gridCol w="502763"/>
                <a:gridCol w="502763"/>
                <a:gridCol w="502763"/>
              </a:tblGrid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Test 1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lossy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74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7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46" marR="4846" marT="4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110%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7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127%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126%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134%</a:t>
                      </a:r>
                    </a:p>
                  </a:txBody>
                  <a:tcPr marL="4846" marR="4846" marT="4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0997" y="3352800"/>
          <a:ext cx="8305799" cy="3276607"/>
        </p:xfrm>
        <a:graphic>
          <a:graphicData uri="http://schemas.openxmlformats.org/drawingml/2006/table">
            <a:tbl>
              <a:tblPr/>
              <a:tblGrid>
                <a:gridCol w="2010875"/>
                <a:gridCol w="524577"/>
                <a:gridCol w="524577"/>
                <a:gridCol w="524577"/>
                <a:gridCol w="524577"/>
                <a:gridCol w="524577"/>
                <a:gridCol w="524577"/>
                <a:gridCol w="524577"/>
                <a:gridCol w="524577"/>
                <a:gridCol w="524577"/>
                <a:gridCol w="524577"/>
                <a:gridCol w="524577"/>
                <a:gridCol w="524577"/>
              </a:tblGrid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11" marR="4011" marT="401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50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 1 lossless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11" marR="4011" marT="401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8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122%</a:t>
                      </a:r>
                    </a:p>
                  </a:txBody>
                  <a:tcPr marL="4011" marR="4011" marT="40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</a:t>
            </a:r>
            <a:r>
              <a:rPr lang="en-US" altLang="zh-CN" dirty="0" smtClean="0"/>
              <a:t>IBC-FF)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797" y="914400"/>
          <a:ext cx="7620000" cy="2277463"/>
        </p:xfrm>
        <a:graphic>
          <a:graphicData uri="http://schemas.openxmlformats.org/drawingml/2006/table">
            <a:tbl>
              <a:tblPr/>
              <a:tblGrid>
                <a:gridCol w="3057504"/>
                <a:gridCol w="506944"/>
                <a:gridCol w="506944"/>
                <a:gridCol w="506944"/>
                <a:gridCol w="506944"/>
                <a:gridCol w="506944"/>
                <a:gridCol w="506944"/>
                <a:gridCol w="506944"/>
                <a:gridCol w="506944"/>
                <a:gridCol w="506944"/>
              </a:tblGrid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Test 2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lossy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30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877" marR="4877" marT="4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4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120%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125%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126%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133%</a:t>
                      </a:r>
                    </a:p>
                  </a:txBody>
                  <a:tcPr marL="4877" marR="4877" marT="4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400" y="3352800"/>
          <a:ext cx="8001006" cy="3200398"/>
        </p:xfrm>
        <a:graphic>
          <a:graphicData uri="http://schemas.openxmlformats.org/drawingml/2006/table">
            <a:tbl>
              <a:tblPr/>
              <a:tblGrid>
                <a:gridCol w="1921086"/>
                <a:gridCol w="506660"/>
                <a:gridCol w="506660"/>
                <a:gridCol w="506660"/>
                <a:gridCol w="506660"/>
                <a:gridCol w="506660"/>
                <a:gridCol w="506660"/>
                <a:gridCol w="506660"/>
                <a:gridCol w="506660"/>
                <a:gridCol w="506660"/>
                <a:gridCol w="506660"/>
                <a:gridCol w="506660"/>
                <a:gridCol w="506660"/>
              </a:tblGrid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21" marR="4021" marT="402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44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 2</a:t>
                      </a:r>
                      <a:r>
                        <a:rPr lang="en-US" sz="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lossless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021" marR="4021" marT="402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21" marR="4021" marT="402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123%</a:t>
                      </a:r>
                    </a:p>
                  </a:txBody>
                  <a:tcPr marL="4021" marR="4021" marT="40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</a:t>
            </a:r>
            <a:r>
              <a:rPr lang="en-US" altLang="zh-CN" dirty="0" smtClean="0"/>
              <a:t>IBC-1x4)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914400"/>
          <a:ext cx="7696196" cy="2362198"/>
        </p:xfrm>
        <a:graphic>
          <a:graphicData uri="http://schemas.openxmlformats.org/drawingml/2006/table">
            <a:tbl>
              <a:tblPr/>
              <a:tblGrid>
                <a:gridCol w="3020030"/>
                <a:gridCol w="519574"/>
                <a:gridCol w="519574"/>
                <a:gridCol w="519574"/>
                <a:gridCol w="519574"/>
                <a:gridCol w="519574"/>
                <a:gridCol w="519574"/>
                <a:gridCol w="519574"/>
                <a:gridCol w="519574"/>
                <a:gridCol w="519574"/>
              </a:tblGrid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Test 2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lossy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74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7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4932" marR="4932" marT="49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118%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7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129%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126%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134%</a:t>
                      </a:r>
                    </a:p>
                  </a:txBody>
                  <a:tcPr marL="4932" marR="4932" marT="49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400" y="3429000"/>
          <a:ext cx="7924801" cy="3200396"/>
        </p:xfrm>
        <a:graphic>
          <a:graphicData uri="http://schemas.openxmlformats.org/drawingml/2006/table">
            <a:tbl>
              <a:tblPr/>
              <a:tblGrid>
                <a:gridCol w="1697401"/>
                <a:gridCol w="518950"/>
                <a:gridCol w="518950"/>
                <a:gridCol w="518950"/>
                <a:gridCol w="518950"/>
                <a:gridCol w="518950"/>
                <a:gridCol w="518950"/>
                <a:gridCol w="518950"/>
                <a:gridCol w="518950"/>
                <a:gridCol w="518950"/>
                <a:gridCol w="518950"/>
                <a:gridCol w="518950"/>
                <a:gridCol w="518950"/>
              </a:tblGrid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158" marR="4158" marT="41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44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 2 lossless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58" marR="4158" marT="41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158" marR="4158" marT="41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121%</a:t>
                      </a:r>
                    </a:p>
                  </a:txBody>
                  <a:tcPr marL="4158" marR="4158" marT="41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</a:t>
            </a:r>
            <a:r>
              <a:rPr lang="en-US" altLang="zh-CN" dirty="0" smtClean="0"/>
              <a:t>IBC-FF)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838201"/>
          <a:ext cx="7848598" cy="2362198"/>
        </p:xfrm>
        <a:graphic>
          <a:graphicData uri="http://schemas.openxmlformats.org/drawingml/2006/table">
            <a:tbl>
              <a:tblPr/>
              <a:tblGrid>
                <a:gridCol w="2891587"/>
                <a:gridCol w="550779"/>
                <a:gridCol w="550779"/>
                <a:gridCol w="550779"/>
                <a:gridCol w="550779"/>
                <a:gridCol w="550779"/>
                <a:gridCol w="550779"/>
                <a:gridCol w="550779"/>
                <a:gridCol w="550779"/>
                <a:gridCol w="550779"/>
              </a:tblGrid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Test 3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lossy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74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7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5080" marR="5080" marT="5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117%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7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124%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125%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133%</a:t>
                      </a:r>
                    </a:p>
                  </a:txBody>
                  <a:tcPr marL="5080" marR="5080" marT="5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" y="3352800"/>
          <a:ext cx="8153397" cy="3276593"/>
        </p:xfrm>
        <a:graphic>
          <a:graphicData uri="http://schemas.openxmlformats.org/drawingml/2006/table">
            <a:tbl>
              <a:tblPr/>
              <a:tblGrid>
                <a:gridCol w="1924809"/>
                <a:gridCol w="519049"/>
                <a:gridCol w="519049"/>
                <a:gridCol w="519049"/>
                <a:gridCol w="519049"/>
                <a:gridCol w="519049"/>
                <a:gridCol w="519049"/>
                <a:gridCol w="519049"/>
                <a:gridCol w="519049"/>
                <a:gridCol w="519049"/>
                <a:gridCol w="519049"/>
                <a:gridCol w="519049"/>
                <a:gridCol w="519049"/>
              </a:tblGrid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42" marR="4042" marT="40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505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 3 lossless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042" marR="4042" marT="40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042" marR="4042" marT="40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81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122%</a:t>
                      </a:r>
                    </a:p>
                  </a:txBody>
                  <a:tcPr marL="4042" marR="4042" marT="40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Non-CE6: 2-D Index Map Coding of Palette Mode in HEVC SCC 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Summary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roposed Method&amp;quot;&quot;/&gt;&lt;property id=&quot;20307&quot; value=&quot;264&quot;/&gt;&lt;/object&gt;&lt;object type=&quot;3&quot; unique_id=&quot;10007&quot;&gt;&lt;property id=&quot;20148&quot; value=&quot;5&quot;/&gt;&lt;property id=&quot;20300&quot; value=&quot;Slide 4 - &amp;quot;Performance (All Averaged w.r.t. SCM-2.0, Gains/Loss)&amp;quot;&quot;/&gt;&lt;property id=&quot;20307&quot; value=&quot;265&quot;/&gt;&lt;/object&gt;&lt;object type=&quot;3&quot; unique_id=&quot;10008&quot;&gt;&lt;property id=&quot;20148&quot; value=&quot;5&quot;/&gt;&lt;property id=&quot;20300&quot; value=&quot;Slide 5 - &amp;quot;&amp;#x0D;&amp;#x0A;&amp;#x0D;&amp;#x0A;&amp;#x0D;&amp;#x0A;&amp;#x0D;&amp;#x0A;&amp;#x0D;&amp;#x0A;&amp;#x0D;&amp;#x0A; Performance (Anchor: SCM 2.0 w/ IBC-1X4)&amp;quot;&quot;/&gt;&lt;property id=&quot;20307&quot; value=&quot;260&quot;/&gt;&lt;/object&gt;&lt;object type=&quot;3&quot; unique_id=&quot;10011&quot;&gt;&lt;property id=&quot;20148&quot; value=&quot;5&quot;/&gt;&lt;property id=&quot;20300&quot; value=&quot;Slide 10 - &amp;quot;Conclusion &amp;quot;&quot;/&gt;&lt;property id=&quot;20307&quot; value=&quot;263&quot;/&gt;&lt;/object&gt;&lt;object type=&quot;3&quot; unique_id=&quot;10152&quot;&gt;&lt;property id=&quot;20148&quot; value=&quot;5&quot;/&gt;&lt;property id=&quot;20300&quot; value=&quot;Slide 6 - &amp;quot;&amp;#x0D;&amp;#x0A;&amp;#x0D;&amp;#x0A;&amp;#x0D;&amp;#x0A;&amp;#x0D;&amp;#x0A;&amp;#x0D;&amp;#x0A;&amp;#x0D;&amp;#x0A; Performance (Anchor: SCM 2.0 w/ IBC-1X4)&amp;quot;&quot;/&gt;&lt;property id=&quot;20307&quot; value=&quot;269&quot;/&gt;&lt;/object&gt;&lt;object type=&quot;3&quot; unique_id=&quot;10153&quot;&gt;&lt;property id=&quot;20148&quot; value=&quot;5&quot;/&gt;&lt;property id=&quot;20300&quot; value=&quot;Slide 7 - &amp;quot;&amp;#x0D;&amp;#x0A;&amp;#x0D;&amp;#x0A;&amp;#x0D;&amp;#x0A;&amp;#x0D;&amp;#x0A;&amp;#x0D;&amp;#x0A;&amp;#x0D;&amp;#x0A; Performance (Anchor: SCM 2.0 w/ IBC-1X4)&amp;quot;&quot;/&gt;&lt;property id=&quot;20307&quot; value=&quot;266&quot;/&gt;&lt;/object&gt;&lt;object type=&quot;3&quot; unique_id=&quot;10154&quot;&gt;&lt;property id=&quot;20148&quot; value=&quot;5&quot;/&gt;&lt;property id=&quot;20300&quot; value=&quot;Slide 8 - &amp;quot;&amp;#x0D;&amp;#x0A;&amp;#x0D;&amp;#x0A;&amp;#x0D;&amp;#x0A;&amp;#x0D;&amp;#x0A;&amp;#x0D;&amp;#x0A;&amp;#x0D;&amp;#x0A; Performance (Anchor: SCM 2.0 w/ IBC-1X4)&amp;quot;&quot;/&gt;&lt;property id=&quot;20307&quot; value=&quot;267&quot;/&gt;&lt;/object&gt;&lt;object type=&quot;3&quot; unique_id=&quot;10155&quot;&gt;&lt;property id=&quot;20148&quot; value=&quot;5&quot;/&gt;&lt;property id=&quot;20300&quot; value=&quot;Slide 9 - &amp;quot;&amp;#x0D;&amp;#x0A;&amp;#x0D;&amp;#x0A;&amp;#x0D;&amp;#x0A;&amp;#x0D;&amp;#x0A;&amp;#x0D;&amp;#x0A;&amp;#x0D;&amp;#x0A; Performance (Anchor: SCM 2.0 w/ IBC-1X4)&amp;quot;&quot;/&gt;&lt;property id=&quot;20307&quot; value=&quot;268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1354</TotalTime>
  <Words>5384</Words>
  <Application>Microsoft Office PowerPoint</Application>
  <PresentationFormat>On-screen Show (4:3)</PresentationFormat>
  <Paragraphs>2001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Origin</vt:lpstr>
      <vt:lpstr>CE7: Summary report for Core Experiment 7 on String Matching for Palette Index Coding</vt:lpstr>
      <vt:lpstr>Summary</vt:lpstr>
      <vt:lpstr>Summary</vt:lpstr>
      <vt:lpstr>Complexity analysis of palette modes</vt:lpstr>
      <vt:lpstr>       Performance (Anchor: SCM 2.0 w/ IBC-FF)</vt:lpstr>
      <vt:lpstr>       Performance (Anchor: SCM 2.0 w/ IBC-1x4)</vt:lpstr>
      <vt:lpstr>       Performance (Anchor: SCM 2.0 w/ IBC-FF)</vt:lpstr>
      <vt:lpstr>       Performance (Anchor: SCM 2.0 w/ IBC-1x4)</vt:lpstr>
      <vt:lpstr>       Performance (Anchor: SCM 2.0 w/ IBC-FF)</vt:lpstr>
      <vt:lpstr>       Performance (Anchor: SCM 2.0 w/ IBC-1x4)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Non-CE6: Simplification on Escape Coding of Palette Mode in HEVC SCC</dc:title>
  <dc:creator>MaZhan</dc:creator>
  <cp:lastModifiedBy>Rick</cp:lastModifiedBy>
  <cp:revision>49</cp:revision>
  <dcterms:created xsi:type="dcterms:W3CDTF">2014-10-09T20:27:27Z</dcterms:created>
  <dcterms:modified xsi:type="dcterms:W3CDTF">2014-10-17T14:08:12Z</dcterms:modified>
</cp:coreProperties>
</file>