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3"/>
  </p:notesMasterIdLst>
  <p:sldIdLst>
    <p:sldId id="256" r:id="rId3"/>
    <p:sldId id="264" r:id="rId4"/>
    <p:sldId id="257" r:id="rId5"/>
    <p:sldId id="258" r:id="rId6"/>
    <p:sldId id="267" r:id="rId7"/>
    <p:sldId id="265" r:id="rId8"/>
    <p:sldId id="259" r:id="rId9"/>
    <p:sldId id="261" r:id="rId10"/>
    <p:sldId id="268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55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9CF89-C79C-4771-9749-8A6AEC41E730}" type="datetimeFigureOut">
              <a:rPr lang="en-US" smtClean="0"/>
              <a:pPr/>
              <a:t>7/6/2014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55327-C261-47F6-9307-0893AC09D9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D0E5-E3DD-4A26-85AD-033EB5B665B1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C38-B203-4F7F-9D62-8943ECA237F9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EA83-B325-436F-AD75-CBDDD1F1FB5F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E0E3212-30BE-49B1-B605-0E60990DACB9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24D5399-AFC0-4B83-9116-1B9002E1B573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3ABE3A-9E2F-41BB-BED1-016AD8455354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81C3DC5-C9F6-430D-86F4-C997E7DF45C7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978E778-EDC1-4653-BE1A-1C60008A19F9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CF3AB77-DD7E-4875-A586-C369F629EA00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3C1-BEA4-4810-9F74-FC140CC9A7C0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E41159-8F2B-44E5-BB4B-E62D2789FD90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27E8A1B-13E0-4342-BA7F-369A2EE99F21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37B1CF0-4DA4-48F6-B962-C91A899EFDE0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4FD37D2-7E42-4C4C-AED4-65AA6C2B25FC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517A647-F9C6-40D5-928C-62D1D8482206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6F07B-B87E-4DE2-9EB8-A27DC0B4AA2E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1DC0-9583-4E21-882E-A3E0D3673AC6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453-024C-4B21-A5A1-97767ACCC4FF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55C7-523D-46FF-8A9B-C925D1C779B6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1F142-C336-4532-873A-8BC24850B3AE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15606-DF5F-443E-9E20-6A0E0E142A8C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8AB0-B3BD-406B-9866-F06604DB0748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9C026360-13B8-4054-B6A1-CCA2D4B0CAFD}" type="datetime1">
              <a:rPr lang="en-US" smtClean="0"/>
              <a:pPr/>
              <a:t>7/6/2014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476FE9B-FDA7-43F9-879F-1DCD32044208}" type="datetime1">
              <a:rPr lang="en-US" smtClean="0"/>
              <a:pPr/>
              <a:t>7/6/2014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JCTVC-R0356: </a:t>
            </a:r>
            <a:r>
              <a:rPr lang="en-CA" dirty="0" smtClean="0"/>
              <a:t>PU level </a:t>
            </a:r>
            <a:r>
              <a:rPr lang="en-CA" dirty="0" err="1" smtClean="0"/>
              <a:t>IntraBC</a:t>
            </a:r>
            <a:r>
              <a:rPr lang="en-CA" dirty="0" smtClean="0"/>
              <a:t> on/off and signalling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Xiaozhong Xu, Shan Liu</a:t>
            </a:r>
          </a:p>
          <a:p>
            <a:r>
              <a:rPr lang="en-US" dirty="0" err="1" smtClean="0"/>
              <a:t>MediaTek</a:t>
            </a:r>
            <a:r>
              <a:rPr lang="en-US" dirty="0" smtClean="0"/>
              <a:t> Inc.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JCTVC-R0356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PU level IBC decision interacts with other IBC tools</a:t>
            </a:r>
          </a:p>
          <a:p>
            <a:pPr lvl="1"/>
            <a:r>
              <a:rPr lang="en-US" dirty="0" smtClean="0"/>
              <a:t>Only applies to 8x4 and 4x8 in current implementation</a:t>
            </a:r>
          </a:p>
          <a:p>
            <a:pPr lvl="1"/>
            <a:r>
              <a:rPr lang="en-US" dirty="0" smtClean="0"/>
              <a:t>Encoder can be improved</a:t>
            </a:r>
          </a:p>
          <a:p>
            <a:r>
              <a:rPr lang="en-US" dirty="0" smtClean="0"/>
              <a:t>The penalty of using </a:t>
            </a:r>
            <a:r>
              <a:rPr lang="en-US" dirty="0" err="1" smtClean="0"/>
              <a:t>ref_idx</a:t>
            </a:r>
            <a:r>
              <a:rPr lang="en-US" dirty="0" smtClean="0"/>
              <a:t> </a:t>
            </a:r>
            <a:r>
              <a:rPr lang="en-US" dirty="0" err="1" smtClean="0"/>
              <a:t>signalling</a:t>
            </a:r>
            <a:r>
              <a:rPr lang="en-US" dirty="0" smtClean="0"/>
              <a:t> (in current implementation)</a:t>
            </a:r>
          </a:p>
          <a:p>
            <a:pPr lvl="1"/>
            <a:r>
              <a:rPr lang="en-US" dirty="0" err="1" smtClean="0"/>
              <a:t>merge_flag</a:t>
            </a:r>
            <a:endParaRPr lang="en-US" dirty="0" smtClean="0"/>
          </a:p>
          <a:p>
            <a:pPr lvl="1"/>
            <a:r>
              <a:rPr lang="en-US" dirty="0" err="1" smtClean="0"/>
              <a:t>inter_pred_idc</a:t>
            </a:r>
            <a:endParaRPr lang="en-US" dirty="0" smtClean="0"/>
          </a:p>
          <a:p>
            <a:pPr lvl="1"/>
            <a:r>
              <a:rPr lang="en-US" dirty="0" smtClean="0"/>
              <a:t>ref_idx_l0 (4x4, I_SLICE)</a:t>
            </a:r>
          </a:p>
          <a:p>
            <a:r>
              <a:rPr lang="en-US" dirty="0" smtClean="0"/>
              <a:t>Some features may be easily enabled if using </a:t>
            </a:r>
            <a:r>
              <a:rPr lang="en-US" dirty="0" err="1" smtClean="0"/>
              <a:t>ref_idx</a:t>
            </a:r>
            <a:r>
              <a:rPr lang="en-US" dirty="0" smtClean="0"/>
              <a:t> </a:t>
            </a:r>
            <a:r>
              <a:rPr lang="en-US" dirty="0" err="1" smtClean="0"/>
              <a:t>signalling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Merge</a:t>
            </a:r>
          </a:p>
          <a:p>
            <a:pPr lvl="1"/>
            <a:r>
              <a:rPr lang="en-US" dirty="0" smtClean="0"/>
              <a:t>Bi-prediction</a:t>
            </a:r>
          </a:p>
          <a:p>
            <a:pPr lvl="1"/>
            <a:r>
              <a:rPr lang="en-US" dirty="0" smtClean="0"/>
              <a:t>AMP 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Recommend to further study in 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 for two IBC related scenarios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PU level IBC decision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IBC </a:t>
            </a:r>
            <a:r>
              <a:rPr lang="en-US" dirty="0" err="1" smtClean="0"/>
              <a:t>signalling</a:t>
            </a:r>
            <a:r>
              <a:rPr lang="en-US" dirty="0" smtClean="0"/>
              <a:t> using </a:t>
            </a:r>
            <a:r>
              <a:rPr lang="en-US" dirty="0" err="1" smtClean="0"/>
              <a:t>ibc_flag</a:t>
            </a:r>
            <a:r>
              <a:rPr lang="en-US" dirty="0" smtClean="0"/>
              <a:t> vs. </a:t>
            </a:r>
            <a:r>
              <a:rPr lang="en-US" dirty="0" err="1" smtClean="0"/>
              <a:t>ref_idx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CU level IBC (as in SCM1/RExt6, JCTVC-P1005)</a:t>
            </a:r>
            <a:endParaRPr lang="en-US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09600" y="521330"/>
          <a:ext cx="8001000" cy="6747510"/>
        </p:xfrm>
        <a:graphic>
          <a:graphicData uri="http://schemas.openxmlformats.org/drawingml/2006/table">
            <a:tbl>
              <a:tblPr/>
              <a:tblGrid>
                <a:gridCol w="6984665"/>
                <a:gridCol w="1016335"/>
              </a:tblGrid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 err="1"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( x0, y0, log2CbSize ) {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100" b="1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GB" sz="1100" dirty="0" err="1">
                          <a:latin typeface="Times New Roman"/>
                          <a:ea typeface="Malgun Gothic"/>
                          <a:cs typeface="Times New Roman"/>
                        </a:rPr>
                        <a:t>transquant_bypass_enabled_flag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b="1" dirty="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00" b="1">
                          <a:latin typeface="Times New Roman"/>
                          <a:ea typeface="Malgun Gothic"/>
                          <a:cs typeface="Times New Roman"/>
                        </a:rPr>
                        <a:t>cu_transquant_bypass_flag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 dirty="0" err="1"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GB" sz="1100" b="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100" b="1" dirty="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	if( slice_type  !=  I 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dirty="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00" b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 err="1"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GB" sz="110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100" dirty="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00" dirty="0" err="1"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 = ( 1  &lt;&lt;  log2CbSize )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dirty="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	if( cu_skip_flag[ x0 ][ y0 ] 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		prediction_unit( x0, y0, nCbS, nCbS 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	else {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 intra_block_copy_enabled_flag 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100" dirty="0" err="1"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  !=  I  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&amp;&amp;  !</a:t>
                      </a:r>
                      <a:r>
                        <a:rPr lang="en-GB" sz="1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00" b="1" dirty="0" err="1">
                          <a:latin typeface="Times New Roman"/>
                          <a:ea typeface="Malgun Gothic"/>
                          <a:cs typeface="Times New Roman"/>
                        </a:rPr>
                        <a:t>pred_mode_flag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1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100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[ x0 ][ y0 ]  !=  MODE_INTRA  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| |  </a:t>
                      </a:r>
                      <a:r>
                        <a:rPr lang="en-GB" sz="1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  | |  </a:t>
                      </a:r>
                      <a:r>
                        <a:rPr lang="en-GB" sz="1100" dirty="0" smtClean="0">
                          <a:latin typeface="Times New Roman"/>
                          <a:ea typeface="Malgun Gothic"/>
                          <a:cs typeface="Times New Roman"/>
                        </a:rPr>
                        <a:t>log2CbSize  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= =  MinCbLog2SizeY )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00" b="1" dirty="0" err="1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100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[ x0 ][ y0 ]  = =  MODE_INTRA ) {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3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GB" sz="1100" dirty="0" err="1"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  = =  PART_2Nx2N  &amp;&amp;  </a:t>
                      </a:r>
                      <a:r>
                        <a:rPr lang="en-GB" sz="1100" dirty="0" err="1">
                          <a:latin typeface="Times New Roman"/>
                          <a:ea typeface="Malgun Gothic"/>
                          <a:cs typeface="Times New Roman"/>
                        </a:rPr>
                        <a:t>pcm_enabled_flag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  &amp;&amp; </a:t>
                      </a:r>
                      <a:r>
                        <a:rPr lang="en-GB" sz="11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!</a:t>
                      </a:r>
                      <a:r>
                        <a:rPr lang="en-GB" sz="1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  &amp;&amp;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GB" sz="1100" dirty="0" smtClean="0">
                          <a:latin typeface="Times New Roman"/>
                          <a:ea typeface="Malgun Gothic"/>
                          <a:cs typeface="Times New Roman"/>
                        </a:rPr>
                        <a:t>log2CbSize  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&gt;=  </a:t>
                      </a:r>
                      <a:r>
                        <a:rPr lang="en-GB" sz="1100" dirty="0" smtClean="0">
                          <a:latin typeface="Times New Roman"/>
                          <a:ea typeface="Malgun Gothic"/>
                          <a:cs typeface="Times New Roman"/>
                        </a:rPr>
                        <a:t>       									Log2MinIpcmCbSizeY  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&amp;&amp;  </a:t>
                      </a:r>
                      <a:r>
                        <a:rPr lang="en-GB" sz="1100" dirty="0" smtClean="0">
                          <a:latin typeface="Times New Roman"/>
                          <a:ea typeface="Malgun Gothic"/>
                          <a:cs typeface="Times New Roman"/>
                        </a:rPr>
                        <a:t>log2CbSize  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&lt;=  Log2MaxIpcmCbSizeY )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100" b="1">
                          <a:latin typeface="Times New Roman"/>
                          <a:ea typeface="Malgun Gothic"/>
                          <a:cs typeface="Times New Roman"/>
                        </a:rPr>
                        <a:t>pcm_flag</a:t>
                      </a: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			if( pcm_flag[ x0 ][ y0 ] ) {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100" dirty="0" smtClean="0">
                          <a:latin typeface="Times New Roman"/>
                          <a:ea typeface="Malgun Gothic"/>
                          <a:cs typeface="Times New Roman"/>
                        </a:rPr>
                        <a:t>......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} else if( </a:t>
                      </a:r>
                      <a:r>
                        <a:rPr lang="en-GB" sz="1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 ) {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mvd_coding( x0, y0, 2)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if( PartMode = = PART_2NxN 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mvd_coding( x0, y0 + ( nCbS / 2 ), 2)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else if( PartMode = = PART_Nx2N 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mvd_coding( x0 + ( nCbS / 2 ), y0, 2)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else if( PartMode = = PART_NxN ) {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mvd_coding( x0 + ( nCbS / 2 ), y0, 2)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mvd_coding( x0, y0 + ( nCbS / 2 ), 2)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mvd_coding( x0 + ( nCbS / 2 ), y0 + ( nCbS / 2 ), 2)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}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dirty="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			} else {</a:t>
                      </a:r>
                      <a:endParaRPr lang="en-US" sz="1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>
                        <a:latin typeface="Times New Roman"/>
                        <a:ea typeface="Malgun Gothic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 smtClean="0">
                          <a:latin typeface="Times New Roman"/>
                          <a:ea typeface="Malgun Gothic"/>
                          <a:cs typeface="Times New Roman"/>
                        </a:rPr>
                        <a:t>	......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9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8258" marR="18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PU level IBC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609600" y="1295400"/>
          <a:ext cx="8001000" cy="2374900"/>
        </p:xfrm>
        <a:graphic>
          <a:graphicData uri="http://schemas.openxmlformats.org/drawingml/2006/table">
            <a:tbl>
              <a:tblPr/>
              <a:tblGrid>
                <a:gridCol w="6984664"/>
                <a:gridCol w="1016336"/>
              </a:tblGrid>
              <a:tr h="1608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( x0, y0, log2CbSize ) {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......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[ x0 ][ y0 ] )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	prediction_unit( x0, y0, nCbS, nCbS 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else {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  !=  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I </a:t>
                      </a:r>
                      <a:r>
                        <a:rPr lang="en-GB" sz="14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| |</a:t>
                      </a:r>
                      <a:r>
                        <a:rPr lang="en-GB" sz="1400" baseline="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 </a:t>
                      </a:r>
                      <a:r>
                        <a:rPr lang="en-GB" sz="140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intra_block_copy_enabled_flag</a:t>
                      </a:r>
                      <a:r>
                        <a:rPr lang="en-GB" sz="1400" baseline="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 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</a:rPr>
                        <a:t>)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400" b="1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pred_mode_flag</a:t>
                      </a:r>
                      <a:r>
                        <a:rPr lang="en-GB" sz="14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[ x0 ][ y0 ]  !=  MODE_INTRA 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 |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 |  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log2CbSize  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= =  MinCbLog2SizeY )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 smtClean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……</a:t>
                      </a:r>
                      <a:endParaRPr lang="en-US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 smtClean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}</a:t>
                      </a:r>
                      <a:endParaRPr lang="en-US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609600" y="4038600"/>
          <a:ext cx="8001000" cy="2560320"/>
        </p:xfrm>
        <a:graphic>
          <a:graphicData uri="http://schemas.openxmlformats.org/drawingml/2006/table">
            <a:tbl>
              <a:tblPr/>
              <a:tblGrid>
                <a:gridCol w="6985000"/>
                <a:gridCol w="1016000"/>
              </a:tblGrid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prediction_unit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( x0, y0, </a:t>
                      </a: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nPbW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, </a:t>
                      </a:r>
                      <a:r>
                        <a:rPr lang="en-GB" sz="1400" dirty="0" err="1">
                          <a:latin typeface="Times New Roman"/>
                          <a:ea typeface="Batang"/>
                          <a:cs typeface="Times New Roman"/>
                        </a:rPr>
                        <a:t>nPbH</a:t>
                      </a: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 ) {</a:t>
                      </a:r>
                      <a:endParaRPr lang="en-US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latin typeface="Times New Roman"/>
                          <a:ea typeface="Batang"/>
                          <a:cs typeface="Times New Roman"/>
                        </a:rPr>
                        <a:t>Descriptor</a:t>
                      </a:r>
                      <a:endParaRPr lang="en-US" sz="1400" b="1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Batang"/>
                          <a:cs typeface="Times New Roman"/>
                        </a:rPr>
                        <a:t>	if( cu_skip_flag[ x0 ][ y0 ] ) {</a:t>
                      </a:r>
                      <a:endParaRPr lang="en-US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Batang"/>
                          <a:cs typeface="Times New Roman"/>
                        </a:rPr>
                        <a:t>		if( MaxNumMergeCand &gt; 1 )</a:t>
                      </a:r>
                      <a:endParaRPr lang="en-US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400" b="1">
                          <a:latin typeface="Times New Roman"/>
                          <a:ea typeface="Batang"/>
                          <a:cs typeface="Times New Roman"/>
                        </a:rPr>
                        <a:t>merge_idx</a:t>
                      </a:r>
                      <a:r>
                        <a:rPr lang="en-GB" sz="1400">
                          <a:latin typeface="Times New Roman"/>
                          <a:ea typeface="Batang"/>
                          <a:cs typeface="Times New Roman"/>
                        </a:rPr>
                        <a:t>[ x0 ][ y0 ]</a:t>
                      </a:r>
                      <a:endParaRPr lang="en-US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Batang"/>
                          <a:cs typeface="Times New Roman"/>
                        </a:rPr>
                        <a:t>ae(v)</a:t>
                      </a:r>
                      <a:endParaRPr lang="en-US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	} else { /* MODE_INTER */</a:t>
                      </a:r>
                      <a:endParaRPr lang="en-US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400" b="1" dirty="0" err="1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intra_bc_flag</a:t>
                      </a:r>
                      <a:endParaRPr lang="en-US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ae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(v)</a:t>
                      </a:r>
                      <a:endParaRPr lang="en-US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		if( </a:t>
                      </a:r>
                      <a:r>
                        <a:rPr lang="en-GB" sz="1400" dirty="0" err="1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intra_bc_flag</a:t>
                      </a:r>
                      <a:r>
                        <a:rPr lang="en-GB" sz="1400" dirty="0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) </a:t>
                      </a:r>
                      <a:endParaRPr lang="en-US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dirty="0">
                        <a:highlight>
                          <a:srgbClr val="FFFF00"/>
                        </a:highlight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mvd_coding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( 0, 0, 2 )</a:t>
                      </a:r>
                      <a:endParaRPr lang="en-US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dirty="0">
                        <a:highlight>
                          <a:srgbClr val="FFFF00"/>
                        </a:highlight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400" dirty="0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   else 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{</a:t>
                      </a:r>
                      <a:endParaRPr lang="en-US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Batang"/>
                          <a:cs typeface="Times New Roman"/>
                        </a:rPr>
                        <a:t> </a:t>
                      </a:r>
                      <a:endParaRPr lang="en-GB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Batang"/>
                          <a:cs typeface="Times New Roman"/>
                        </a:rPr>
                        <a:t>			...</a:t>
                      </a:r>
                      <a:endParaRPr lang="en-US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Batang"/>
                          <a:cs typeface="Times New Roman"/>
                        </a:rPr>
                        <a:t>		}</a:t>
                      </a:r>
                      <a:endParaRPr lang="en-US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Batang"/>
                          <a:cs typeface="Times New Roman"/>
                        </a:rPr>
                        <a:t>	 </a:t>
                      </a: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en-US" sz="14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1 – </a:t>
            </a:r>
            <a:r>
              <a:rPr lang="en-US" dirty="0" err="1" smtClean="0"/>
              <a:t>ibc_flag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Anchor: SCM1.0, </a:t>
            </a:r>
            <a:r>
              <a:rPr lang="en-US" dirty="0" err="1" smtClean="0"/>
              <a:t>lossy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4" y="2286000"/>
          <a:ext cx="7391394" cy="3958240"/>
        </p:xfrm>
        <a:graphic>
          <a:graphicData uri="http://schemas.openxmlformats.org/drawingml/2006/table">
            <a:tbl>
              <a:tblPr/>
              <a:tblGrid>
                <a:gridCol w="3352796"/>
                <a:gridCol w="685800"/>
                <a:gridCol w="685800"/>
                <a:gridCol w="716412"/>
                <a:gridCol w="608900"/>
                <a:gridCol w="608900"/>
                <a:gridCol w="732786"/>
              </a:tblGrid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PU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IBC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w/ inter </a:t>
                      </a:r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deblock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&amp;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dct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en-US" sz="1200" b="0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6324600"/>
            <a:ext cx="861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current encoder mode decision algorithm is not optimal. No noticeable encoding time increase.</a:t>
            </a:r>
            <a:endParaRPr lang="en-US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When PU level IBC decision is combined with other tools (e.g. IBC flipping)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4" y="2619465"/>
          <a:ext cx="7391398" cy="4086135"/>
        </p:xfrm>
        <a:graphic>
          <a:graphicData uri="http://schemas.openxmlformats.org/drawingml/2006/table">
            <a:tbl>
              <a:tblPr/>
              <a:tblGrid>
                <a:gridCol w="2897920"/>
                <a:gridCol w="488238"/>
                <a:gridCol w="488238"/>
                <a:gridCol w="488238"/>
                <a:gridCol w="488238"/>
                <a:gridCol w="488238"/>
                <a:gridCol w="587574"/>
                <a:gridCol w="488238"/>
                <a:gridCol w="488238"/>
                <a:gridCol w="488238"/>
              </a:tblGrid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PU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IBC with flipping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CU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IBC with PU flipping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SCCE1 Test 4.1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751696" y="3276600"/>
            <a:ext cx="3554104" cy="228600"/>
            <a:chOff x="4751696" y="3200400"/>
            <a:chExt cx="3554104" cy="228600"/>
          </a:xfrm>
        </p:grpSpPr>
        <p:sp>
          <p:nvSpPr>
            <p:cNvPr id="6" name="Oval 5"/>
            <p:cNvSpPr/>
            <p:nvPr/>
          </p:nvSpPr>
          <p:spPr>
            <a:xfrm>
              <a:off x="7772400" y="3200400"/>
              <a:ext cx="533400" cy="228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248400" y="3200400"/>
              <a:ext cx="533400" cy="228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751696" y="3200400"/>
              <a:ext cx="533400" cy="228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 level IBC using </a:t>
            </a:r>
            <a:r>
              <a:rPr lang="en-US" dirty="0" err="1" smtClean="0"/>
              <a:t>ref_idx</a:t>
            </a:r>
            <a:r>
              <a:rPr lang="en-US" dirty="0" smtClean="0"/>
              <a:t> </a:t>
            </a:r>
            <a:r>
              <a:rPr lang="en-US" dirty="0" err="1" smtClean="0"/>
              <a:t>signalling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 syntax same as </a:t>
            </a:r>
            <a:r>
              <a:rPr lang="en-US" dirty="0" err="1" smtClean="0"/>
              <a:t>ibc_flag</a:t>
            </a:r>
            <a:r>
              <a:rPr lang="en-US" dirty="0" smtClean="0"/>
              <a:t> </a:t>
            </a:r>
            <a:r>
              <a:rPr lang="en-US" dirty="0" err="1" smtClean="0"/>
              <a:t>signalling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 syntax same as HEVC version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9600" y="2349500"/>
          <a:ext cx="8001000" cy="2374900"/>
        </p:xfrm>
        <a:graphic>
          <a:graphicData uri="http://schemas.openxmlformats.org/drawingml/2006/table">
            <a:tbl>
              <a:tblPr/>
              <a:tblGrid>
                <a:gridCol w="6984664"/>
                <a:gridCol w="1016336"/>
              </a:tblGrid>
              <a:tr h="1608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( x0, y0, log2CbSize ) {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......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[ x0 ][ y0 ] )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	prediction_unit( x0, y0, nCbS, nCbS 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else {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  !=  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I </a:t>
                      </a:r>
                      <a:r>
                        <a:rPr lang="en-GB" sz="14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| |</a:t>
                      </a:r>
                      <a:r>
                        <a:rPr lang="en-GB" sz="1400" baseline="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 </a:t>
                      </a:r>
                      <a:r>
                        <a:rPr lang="en-GB" sz="140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intra_block_copy_enabled_flag</a:t>
                      </a:r>
                      <a:r>
                        <a:rPr lang="en-GB" sz="1400" baseline="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 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</a:rPr>
                        <a:t>)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400" b="1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pred_mode_flag</a:t>
                      </a:r>
                      <a:r>
                        <a:rPr lang="en-GB" sz="14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400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[ x0 ][ y0 ]  !=  MODE_INTRA 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 |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 |  </a:t>
                      </a: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log2CbSize  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= =  MinCbLog2SizeY )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 smtClean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	……</a:t>
                      </a:r>
                      <a:endParaRPr lang="en-US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 smtClean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}</a:t>
                      </a:r>
                      <a:endParaRPr lang="en-US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2 – </a:t>
            </a:r>
            <a:r>
              <a:rPr lang="en-US" dirty="0" err="1" smtClean="0"/>
              <a:t>ref_idx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Test2.1: </a:t>
            </a:r>
            <a:r>
              <a:rPr lang="en-US" dirty="0" err="1" smtClean="0"/>
              <a:t>ref_idx</a:t>
            </a:r>
            <a:r>
              <a:rPr lang="en-US" dirty="0" smtClean="0"/>
              <a:t> IBC </a:t>
            </a:r>
            <a:r>
              <a:rPr lang="en-US" dirty="0" err="1" smtClean="0"/>
              <a:t>signalling</a:t>
            </a:r>
            <a:r>
              <a:rPr lang="en-US" dirty="0" smtClean="0"/>
              <a:t> with AMVP (spatial) BV prediction, inter </a:t>
            </a:r>
            <a:r>
              <a:rPr lang="en-US" dirty="0" err="1" smtClean="0"/>
              <a:t>deblocking</a:t>
            </a:r>
            <a:r>
              <a:rPr lang="en-US" dirty="0" smtClean="0"/>
              <a:t> and DCT</a:t>
            </a:r>
          </a:p>
          <a:p>
            <a:r>
              <a:rPr lang="en-US" dirty="0" smtClean="0"/>
              <a:t>Test2.1_ibc_flag: Test2.1 using </a:t>
            </a:r>
            <a:r>
              <a:rPr lang="en-US" dirty="0" err="1" smtClean="0"/>
              <a:t>ibc_flag</a:t>
            </a:r>
            <a:r>
              <a:rPr lang="en-US" dirty="0" smtClean="0"/>
              <a:t> to replace </a:t>
            </a:r>
            <a:r>
              <a:rPr lang="en-US" dirty="0" err="1" smtClean="0"/>
              <a:t>ref_idx</a:t>
            </a:r>
            <a:r>
              <a:rPr lang="en-US" dirty="0" smtClean="0"/>
              <a:t> </a:t>
            </a:r>
            <a:r>
              <a:rPr lang="en-US" dirty="0" err="1" smtClean="0"/>
              <a:t>signalling</a:t>
            </a:r>
            <a:endParaRPr lang="en-US" dirty="0" smtClean="0"/>
          </a:p>
          <a:p>
            <a:r>
              <a:rPr lang="en-US" dirty="0" smtClean="0"/>
              <a:t>Test2.1_PU_off: Test2.1 with PU level IBC turned off at encoder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2 – </a:t>
            </a:r>
            <a:r>
              <a:rPr lang="en-US" dirty="0" err="1" smtClean="0"/>
              <a:t>ref_idx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Anchor: SCM1.0, </a:t>
            </a:r>
            <a:r>
              <a:rPr lang="en-US" dirty="0" err="1" smtClean="0"/>
              <a:t>lossy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4" y="2438400"/>
          <a:ext cx="7391398" cy="3958240"/>
        </p:xfrm>
        <a:graphic>
          <a:graphicData uri="http://schemas.openxmlformats.org/drawingml/2006/table">
            <a:tbl>
              <a:tblPr/>
              <a:tblGrid>
                <a:gridCol w="2897920"/>
                <a:gridCol w="488238"/>
                <a:gridCol w="488238"/>
                <a:gridCol w="488238"/>
                <a:gridCol w="488238"/>
                <a:gridCol w="488238"/>
                <a:gridCol w="587574"/>
                <a:gridCol w="488238"/>
                <a:gridCol w="488238"/>
                <a:gridCol w="488238"/>
              </a:tblGrid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2.1_ibc_flag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2.1_PU_off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MediaTek-Standard</Template>
  <TotalTime>448</TotalTime>
  <Words>1396</Words>
  <Application>Microsoft Office PowerPoint</Application>
  <PresentationFormat>On-screen Show (4:3)</PresentationFormat>
  <Paragraphs>526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MediaTek-Confidential_A</vt:lpstr>
      <vt:lpstr>Custom Design</vt:lpstr>
      <vt:lpstr>JCTVC-R0356: PU level IntraBC on/off and signalling</vt:lpstr>
      <vt:lpstr>Outline</vt:lpstr>
      <vt:lpstr>CU level IBC (as in SCM1/RExt6, JCTVC-P1005)</vt:lpstr>
      <vt:lpstr>Proposed PU level IBC</vt:lpstr>
      <vt:lpstr>Result 1 – ibc_flag</vt:lpstr>
      <vt:lpstr>Supplemental Results</vt:lpstr>
      <vt:lpstr>PU level IBC using ref_idx signalling </vt:lpstr>
      <vt:lpstr>Result 2 – ref_idx</vt:lpstr>
      <vt:lpstr>Result 2 – ref_idx</vt:lpstr>
      <vt:lpstr>Discussions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for PU level IBC</dc:title>
  <dc:creator>Shan Liu</dc:creator>
  <cp:lastModifiedBy>Mediatek</cp:lastModifiedBy>
  <cp:revision>70</cp:revision>
  <dcterms:created xsi:type="dcterms:W3CDTF">2006-08-16T00:00:00Z</dcterms:created>
  <dcterms:modified xsi:type="dcterms:W3CDTF">2014-07-07T02:53:36Z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-2097564822</vt:i4>
  </property>
  <property fmtid="{D5CDD505-2E9C-101B-9397-08002B2CF9AE}" pid="4" name="_EmailSubject">
    <vt:lpwstr>draft document for pu ibc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</Properties>
</file>