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68" r:id="rId7"/>
    <p:sldId id="267" r:id="rId8"/>
    <p:sldId id="264" r:id="rId9"/>
    <p:sldId id="270" r:id="rId10"/>
    <p:sldId id="272" r:id="rId11"/>
    <p:sldId id="273" r:id="rId12"/>
    <p:sldId id="274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EC8"/>
    <a:srgbClr val="138AE4"/>
    <a:srgbClr val="5F5F5F"/>
    <a:srgbClr val="D9D9D9"/>
    <a:srgbClr val="93C651"/>
    <a:srgbClr val="81B93C"/>
    <a:srgbClr val="F2C52A"/>
    <a:srgbClr val="666666"/>
    <a:srgbClr val="D6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5" autoAdjust="0"/>
    <p:restoredTop sz="94660"/>
  </p:normalViewPr>
  <p:slideViewPr>
    <p:cSldViewPr>
      <p:cViewPr>
        <p:scale>
          <a:sx n="100" d="100"/>
          <a:sy n="100" d="100"/>
        </p:scale>
        <p:origin x="-115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142" d="100"/>
          <a:sy n="142" d="100"/>
        </p:scale>
        <p:origin x="-21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E501B3-6E1F-964F-9644-D56DA310689C}" type="datetime1">
              <a:rPr lang="en-US"/>
              <a:pPr>
                <a:defRPr/>
              </a:pPr>
              <a:t>7/6/2014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18A6C46-9BF0-BA48-892C-0E35A67A2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64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D3814E-39D6-834C-BAE2-9F38D61FE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7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11A3D-034E-BD4C-A6FD-86139C33B13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4038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59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3" name="Picture 2" descr="bg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19400"/>
            <a:ext cx="6629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VidyoLogo_Vertica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311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ho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200" y="1752600"/>
            <a:ext cx="4953000" cy="1307738"/>
          </a:xfrm>
          <a:prstGeom prst="rect">
            <a:avLst/>
          </a:prstGeom>
          <a:effectLst>
            <a:glow rad="63500">
              <a:schemeClr val="tx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8486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569075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07B9001-08A7-0948-AE4C-CFE31804EE0C}" type="slidenum">
              <a:rPr lang="en-US" sz="1000" smtClean="0">
                <a:solidFill>
                  <a:srgbClr val="F2F2F2"/>
                </a:solidFill>
                <a:latin typeface="Tahoma"/>
                <a:cs typeface="Tahom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F2F2F2"/>
              </a:solidFill>
              <a:latin typeface="Tahoma"/>
              <a:cs typeface="Tahoma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514600" y="6654801"/>
            <a:ext cx="4114800" cy="193675"/>
          </a:xfrm>
          <a:prstGeom prst="rect">
            <a:avLst/>
          </a:prstGeom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800" dirty="0" smtClean="0">
                <a:solidFill>
                  <a:srgbClr val="F2F2F2"/>
                </a:solidFill>
                <a:latin typeface="Tahoma"/>
                <a:ea typeface="Tahoma"/>
                <a:cs typeface="Tahoma"/>
              </a:rPr>
              <a:t>JCTVC-R0352</a:t>
            </a:r>
            <a:endParaRPr lang="en-US" sz="800" dirty="0">
              <a:solidFill>
                <a:srgbClr val="F2F2F2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228600" y="6628607"/>
            <a:ext cx="762000" cy="246062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02843A-B83A-1D48-A4D2-C779B1D05225}" type="datetimeFigureOut">
              <a:rPr lang="en-US" sz="800" smtClean="0">
                <a:solidFill>
                  <a:srgbClr val="F2F2F2"/>
                </a:solidFill>
                <a:latin typeface="Tahoma"/>
                <a:cs typeface="Tahoma"/>
              </a:rPr>
              <a:pPr>
                <a:defRPr/>
              </a:pPr>
              <a:t>7/6/2014</a:t>
            </a:fld>
            <a:endParaRPr lang="en-US" sz="800" dirty="0" smtClean="0">
              <a:solidFill>
                <a:srgbClr val="F2F2F2"/>
              </a:solidFill>
              <a:latin typeface="Tahoma"/>
              <a:cs typeface="Tahoma"/>
            </a:endParaRPr>
          </a:p>
        </p:txBody>
      </p:sp>
      <p:pic>
        <p:nvPicPr>
          <p:cNvPr id="1032" name="Picture 33" descr="VidyoLogo_Vertical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008938" y="322263"/>
            <a:ext cx="9493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381000" y="1068388"/>
            <a:ext cx="8763000" cy="1587"/>
          </a:xfrm>
          <a:prstGeom prst="line">
            <a:avLst/>
          </a:prstGeom>
          <a:solidFill>
            <a:schemeClr val="accent1"/>
          </a:solidFill>
          <a:ln w="762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8" r:id="rId2"/>
    <p:sldLayoutId id="2147483939" r:id="rId3"/>
    <p:sldLayoutId id="2147483940" r:id="rId4"/>
    <p:sldLayoutId id="214748394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/>
          <a:ea typeface="ＭＳ Ｐゴシック" charset="-128"/>
          <a:cs typeface="Tahom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3495DA"/>
        </a:buClr>
        <a:buFont typeface="Arial" charset="0"/>
        <a:buChar char="•"/>
        <a:defRPr sz="2400">
          <a:solidFill>
            <a:srgbClr val="666666"/>
          </a:solidFill>
          <a:latin typeface="Tahoma"/>
          <a:ea typeface="ＭＳ Ｐゴシック" charset="-128"/>
          <a:cs typeface="Tahoma"/>
        </a:defRPr>
      </a:lvl1pPr>
      <a:lvl2pPr marL="484188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200">
          <a:solidFill>
            <a:srgbClr val="666666"/>
          </a:solidFill>
          <a:latin typeface="Tahoma"/>
          <a:ea typeface="ＭＳ Ｐゴシック" charset="-128"/>
          <a:cs typeface="Tahoma"/>
        </a:defRPr>
      </a:lvl2pPr>
      <a:lvl3pPr marL="676275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rgbClr val="666666"/>
          </a:solidFill>
          <a:latin typeface="Tahoma"/>
          <a:ea typeface="ＭＳ Ｐゴシック" charset="-128"/>
          <a:cs typeface="Tahoma"/>
        </a:defRPr>
      </a:lvl3pPr>
      <a:lvl4pPr marL="958850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rgbClr val="666666"/>
          </a:solidFill>
          <a:latin typeface="Tahoma"/>
          <a:ea typeface="ＭＳ Ｐゴシック" charset="-128"/>
          <a:cs typeface="Tahoma"/>
        </a:defRPr>
      </a:lvl4pPr>
      <a:lvl5pPr marL="1243013" indent="-169863" algn="l" rtl="0" eaLnBrk="0" fontAlgn="base" hangingPunct="0">
        <a:spcBef>
          <a:spcPts val="338"/>
        </a:spcBef>
        <a:spcAft>
          <a:spcPct val="0"/>
        </a:spcAft>
        <a:buClr>
          <a:schemeClr val="bg2"/>
        </a:buClr>
        <a:buChar char="»"/>
        <a:defRPr sz="1400">
          <a:solidFill>
            <a:srgbClr val="666666"/>
          </a:solidFill>
          <a:latin typeface="Tahoma"/>
          <a:ea typeface="ＭＳ Ｐゴシック" charset="-128"/>
          <a:cs typeface="Tahoma"/>
        </a:defRPr>
      </a:lvl5pPr>
      <a:lvl6pPr marL="18811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6pPr>
      <a:lvl7pPr marL="23383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7pPr>
      <a:lvl8pPr marL="27955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8pPr>
      <a:lvl9pPr marL="32527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 txBox="1">
            <a:spLocks noChangeArrowheads="1"/>
          </p:cNvSpPr>
          <p:nvPr/>
        </p:nvSpPr>
        <p:spPr bwMode="auto">
          <a:xfrm>
            <a:off x="2819400" y="47244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i="1" dirty="0" smtClean="0">
                <a:solidFill>
                  <a:srgbClr val="262626"/>
                </a:solidFill>
                <a:latin typeface="Tahoma" charset="0"/>
                <a:ea typeface="Tahoma" charset="0"/>
                <a:cs typeface="Tahoma" charset="0"/>
              </a:rPr>
              <a:t>Jill Boyce, Ye-Kui Wang, Miska Hannuksela</a:t>
            </a:r>
            <a:endParaRPr lang="en-US" sz="1800" i="1" dirty="0">
              <a:solidFill>
                <a:srgbClr val="26262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781300" y="3034605"/>
            <a:ext cx="6057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JCTVC-R0352v2: </a:t>
            </a:r>
            <a:r>
              <a:rPr lang="en-CA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Proposed Profile, Tier, Level Conformance</a:t>
            </a:r>
            <a:endParaRPr lang="en-US" sz="28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 of MBPD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Scalable High profile could be defined which requires this decoding capability</a:t>
            </a:r>
          </a:p>
          <a:p>
            <a:r>
              <a:rPr lang="en-US" dirty="0" smtClean="0"/>
              <a:t>Alternatively, a capability could be defined without a new profile</a:t>
            </a:r>
          </a:p>
          <a:p>
            <a:pPr lvl="1"/>
            <a:r>
              <a:rPr lang="en-US" dirty="0" smtClean="0"/>
              <a:t>Decoders could either support or not support the capability</a:t>
            </a:r>
          </a:p>
          <a:p>
            <a:pPr lvl="1"/>
            <a:r>
              <a:rPr lang="en-US" dirty="0" smtClean="0"/>
              <a:t>When the </a:t>
            </a:r>
            <a:r>
              <a:rPr lang="en-US" dirty="0" smtClean="0"/>
              <a:t>capability 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supported, decoder conformance would be defined using the multi-layer partitioning parameters</a:t>
            </a:r>
          </a:p>
          <a:p>
            <a:pPr lvl="1"/>
            <a:r>
              <a:rPr lang="en-US" dirty="0" smtClean="0"/>
              <a:t>A reserved bit in the </a:t>
            </a:r>
            <a:r>
              <a:rPr lang="en-US" dirty="0" err="1" smtClean="0"/>
              <a:t>profile_tier_level</a:t>
            </a:r>
            <a:r>
              <a:rPr lang="en-US" dirty="0" smtClean="0"/>
              <a:t>( ) syntax structure would be used to indicate that a bitstream contains multi-layer partitioning information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MBPD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603611"/>
              </p:ext>
            </p:extLst>
          </p:nvPr>
        </p:nvGraphicFramePr>
        <p:xfrm>
          <a:off x="2667000" y="2133600"/>
          <a:ext cx="2514600" cy="2121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7000" y="2133600"/>
                        <a:ext cx="2514600" cy="21216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020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Modifications are proposed to Scalable Main and Scalable Main 10 profiles and to the generic level limits and profile-specific level limits</a:t>
            </a:r>
          </a:p>
          <a:p>
            <a:r>
              <a:rPr lang="en-US" dirty="0" smtClean="0"/>
              <a:t>A </a:t>
            </a:r>
            <a:r>
              <a:rPr lang="en-CA" dirty="0"/>
              <a:t>multi-layer bitstream partition decoding (MBPD) capability </a:t>
            </a:r>
            <a:r>
              <a:rPr lang="en-CA" dirty="0" smtClean="0"/>
              <a:t>is</a:t>
            </a:r>
            <a:r>
              <a:rPr lang="en-US" dirty="0" smtClean="0"/>
              <a:t> proposed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reuse of single layer decoders for multilayer profiles</a:t>
            </a:r>
          </a:p>
          <a:p>
            <a:pPr lvl="1"/>
            <a:r>
              <a:rPr lang="en-US" dirty="0" smtClean="0"/>
              <a:t>Simple repurposing to decode a single layer</a:t>
            </a:r>
          </a:p>
          <a:p>
            <a:pPr lvl="1"/>
            <a:r>
              <a:rPr lang="en-US" dirty="0" smtClean="0"/>
              <a:t>Flexible repurposing to decode multiple layers which do not exceed single layer resource requirements</a:t>
            </a:r>
          </a:p>
          <a:p>
            <a:r>
              <a:rPr lang="en-US" dirty="0"/>
              <a:t>Avoid overprovisioning of decoder resources</a:t>
            </a:r>
          </a:p>
          <a:p>
            <a:r>
              <a:rPr lang="en-US" dirty="0" smtClean="0"/>
              <a:t>Describe conformance in an understandable 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Current definition of Scalable Main profile in JCTVC-Q1008</a:t>
            </a:r>
          </a:p>
          <a:p>
            <a:pPr lvl="1"/>
            <a:r>
              <a:rPr lang="en-CA" dirty="0"/>
              <a:t> Allows a chain of dependent layers with up to 8 layers</a:t>
            </a:r>
          </a:p>
          <a:p>
            <a:pPr lvl="1"/>
            <a:r>
              <a:rPr lang="en-CA" dirty="0"/>
              <a:t> Has no explicit limit on the total number of layers</a:t>
            </a:r>
          </a:p>
          <a:p>
            <a:pPr lvl="2"/>
            <a:r>
              <a:rPr lang="en-CA" dirty="0"/>
              <a:t>Inherent limit in the number of layers which can be signaled is 63  </a:t>
            </a:r>
            <a:endParaRPr lang="en-US" dirty="0"/>
          </a:p>
          <a:p>
            <a:pPr lvl="1"/>
            <a:r>
              <a:rPr lang="en-US" dirty="0" smtClean="0"/>
              <a:t>Profile, tier, level (PTL) conformance is signaled for an output layer set  (OLS)</a:t>
            </a:r>
          </a:p>
          <a:p>
            <a:pPr lvl="1"/>
            <a:r>
              <a:rPr lang="en-US" dirty="0" smtClean="0"/>
              <a:t>In Valencia, it was recognized that the conformance language in the design was inadequate and identified as an area for encouraged further study</a:t>
            </a:r>
          </a:p>
          <a:p>
            <a:pPr lvl="2"/>
            <a:r>
              <a:rPr lang="en-US" dirty="0" smtClean="0"/>
              <a:t>AHG10 held 9 phone conferences to study</a:t>
            </a:r>
          </a:p>
          <a:p>
            <a:pPr lvl="1"/>
            <a:endParaRPr lang="en-US" dirty="0"/>
          </a:p>
          <a:p>
            <a:r>
              <a:rPr lang="en-US" dirty="0"/>
              <a:t>AVC’s SVC profiles constrained 3 layers in a chain of dependent layers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Main and Scalable Main 10 profiles</a:t>
            </a:r>
          </a:p>
          <a:p>
            <a:pPr lvl="1"/>
            <a:r>
              <a:rPr lang="en-US" dirty="0"/>
              <a:t>Bitstream conformance </a:t>
            </a:r>
            <a:r>
              <a:rPr lang="en-US" dirty="0" smtClean="0"/>
              <a:t>point (profile, tier, </a:t>
            </a:r>
            <a:r>
              <a:rPr lang="en-US" dirty="0"/>
              <a:t>level - PTL) </a:t>
            </a:r>
            <a:r>
              <a:rPr lang="en-US" dirty="0" smtClean="0"/>
              <a:t>constraints required to be signaled per layer in an OLS</a:t>
            </a:r>
            <a:endParaRPr lang="en-US" dirty="0"/>
          </a:p>
          <a:p>
            <a:pPr lvl="2"/>
            <a:r>
              <a:rPr lang="en-US" dirty="0"/>
              <a:t>Additional PTL bitstream constraints may be signaled for partitions in one or more </a:t>
            </a:r>
            <a:r>
              <a:rPr lang="en-US" dirty="0" err="1"/>
              <a:t>partitionings</a:t>
            </a:r>
            <a:r>
              <a:rPr lang="en-US" dirty="0"/>
              <a:t> </a:t>
            </a:r>
          </a:p>
          <a:p>
            <a:pPr lvl="2"/>
            <a:r>
              <a:rPr lang="en-US" dirty="0" smtClean="0"/>
              <a:t>Decoder conformance bas</a:t>
            </a:r>
            <a:r>
              <a:rPr lang="en-US" dirty="0"/>
              <a:t>ed upon per layer PTL </a:t>
            </a:r>
            <a:r>
              <a:rPr lang="en-US" dirty="0" smtClean="0"/>
              <a:t>signaling</a:t>
            </a:r>
          </a:p>
          <a:p>
            <a:pPr lvl="2"/>
            <a:endParaRPr lang="en-US" dirty="0"/>
          </a:p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simple re-purposing of single layer cores</a:t>
            </a:r>
          </a:p>
          <a:p>
            <a:pPr lvl="2"/>
            <a:r>
              <a:rPr lang="en-US" dirty="0"/>
              <a:t>Each core only required to decode a single layer</a:t>
            </a:r>
          </a:p>
          <a:p>
            <a:pPr lvl="1"/>
            <a:r>
              <a:rPr lang="en-US" dirty="0"/>
              <a:t>Simple definition of conformance</a:t>
            </a:r>
          </a:p>
          <a:p>
            <a:pPr lvl="1"/>
            <a:r>
              <a:rPr lang="en-US" dirty="0"/>
              <a:t>Avoids overprovisioning that could be needed with conformance points defined for OLS (combined layers)</a:t>
            </a:r>
          </a:p>
          <a:p>
            <a:pPr lvl="1"/>
            <a:r>
              <a:rPr lang="en-US" dirty="0"/>
              <a:t>Allows any number of layers, selectable by decoder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Main profile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layer spatial scalable, 3840x2160p60 and 1920x1080p60</a:t>
            </a:r>
          </a:p>
          <a:p>
            <a:pPr lvl="1"/>
            <a:r>
              <a:rPr lang="en-US" dirty="0" smtClean="0"/>
              <a:t>Layer 0: Level 4.1</a:t>
            </a:r>
          </a:p>
          <a:p>
            <a:pPr lvl="1"/>
            <a:r>
              <a:rPr lang="en-US" dirty="0" smtClean="0"/>
              <a:t>Layer 1: Level 5.1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 layer SNR scalable, both 1920x1080p60</a:t>
            </a:r>
          </a:p>
          <a:p>
            <a:pPr lvl="1"/>
            <a:r>
              <a:rPr lang="en-US" dirty="0" smtClean="0"/>
              <a:t>Layer 0: Level 4.1</a:t>
            </a:r>
          </a:p>
          <a:p>
            <a:pPr lvl="1"/>
            <a:r>
              <a:rPr lang="en-US" dirty="0" smtClean="0"/>
              <a:t>Layer 1: Level 4.1</a:t>
            </a:r>
          </a:p>
          <a:p>
            <a:pPr lvl="1"/>
            <a:endParaRPr lang="en-US" dirty="0"/>
          </a:p>
          <a:p>
            <a:r>
              <a:rPr lang="en-US" dirty="0" smtClean="0"/>
              <a:t>3 layer SNR scalable, all </a:t>
            </a:r>
            <a:r>
              <a:rPr lang="en-US" dirty="0"/>
              <a:t>1920x1080p60</a:t>
            </a:r>
          </a:p>
          <a:p>
            <a:pPr lvl="1"/>
            <a:r>
              <a:rPr lang="en-US" dirty="0"/>
              <a:t>Layer 0: Level 4.1</a:t>
            </a:r>
          </a:p>
          <a:p>
            <a:pPr lvl="1"/>
            <a:r>
              <a:rPr lang="en-US" dirty="0"/>
              <a:t>Layer 1: Level </a:t>
            </a:r>
            <a:r>
              <a:rPr lang="en-US" dirty="0" smtClean="0"/>
              <a:t>4.1</a:t>
            </a:r>
          </a:p>
          <a:p>
            <a:pPr lvl="1"/>
            <a:r>
              <a:rPr lang="en-US" dirty="0" smtClean="0"/>
              <a:t>Layer 2: </a:t>
            </a:r>
            <a:r>
              <a:rPr lang="en-US" dirty="0"/>
              <a:t>Level 4.1</a:t>
            </a:r>
          </a:p>
          <a:p>
            <a:endParaRPr lang="en-US" dirty="0" smtClean="0"/>
          </a:p>
          <a:p>
            <a:pPr marL="255588" lvl="1" indent="0">
              <a:buNone/>
            </a:pPr>
            <a:endParaRPr lang="en-US" dirty="0"/>
          </a:p>
          <a:p>
            <a:pPr marL="255588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6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Partitionings</a:t>
            </a:r>
            <a:r>
              <a:rPr lang="en-US" dirty="0" smtClean="0"/>
              <a:t>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OLS has one or more partitioning schemes</a:t>
            </a:r>
          </a:p>
          <a:p>
            <a:r>
              <a:rPr lang="en-US" dirty="0"/>
              <a:t>For each partitioning scheme</a:t>
            </a:r>
          </a:p>
          <a:p>
            <a:pPr lvl="1"/>
            <a:r>
              <a:rPr lang="en-US" sz="2400" dirty="0"/>
              <a:t>The OLS is split into one or more partitions</a:t>
            </a:r>
          </a:p>
          <a:p>
            <a:pPr lvl="1"/>
            <a:r>
              <a:rPr lang="en-US" sz="2400" dirty="0"/>
              <a:t>Each partition contains one or more layers</a:t>
            </a:r>
          </a:p>
          <a:p>
            <a:pPr lvl="1"/>
            <a:r>
              <a:rPr lang="en-US" sz="2400" dirty="0"/>
              <a:t>For each partitioning, each layer in the OLS is allocated to a </a:t>
            </a:r>
            <a:r>
              <a:rPr lang="en-US" sz="2400" dirty="0" smtClean="0"/>
              <a:t>partition</a:t>
            </a:r>
          </a:p>
          <a:p>
            <a:r>
              <a:rPr lang="en-US" dirty="0"/>
              <a:t>The 0-th partitioning </a:t>
            </a:r>
            <a:r>
              <a:rPr lang="en-US" dirty="0" smtClean="0"/>
              <a:t>scheme allocates </a:t>
            </a:r>
            <a:r>
              <a:rPr lang="en-US" dirty="0"/>
              <a:t>one layer per partition, and is inferred rather than directly signaled</a:t>
            </a:r>
          </a:p>
          <a:p>
            <a:endParaRPr lang="en-US" sz="2600" dirty="0"/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Partitionings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Example, 4 layer bitstream (L0, L1, L2, L3</a:t>
            </a:r>
            <a:r>
              <a:rPr lang="en-US" sz="2600" dirty="0" smtClean="0"/>
              <a:t>), with </a:t>
            </a:r>
            <a:r>
              <a:rPr lang="en-US" sz="2600" dirty="0"/>
              <a:t>3</a:t>
            </a:r>
            <a:r>
              <a:rPr lang="en-US" sz="2600" dirty="0" smtClean="0"/>
              <a:t> partitioning schemes defined</a:t>
            </a:r>
          </a:p>
          <a:p>
            <a:endParaRPr lang="en-US" sz="800" dirty="0"/>
          </a:p>
          <a:p>
            <a:pPr lvl="1"/>
            <a:r>
              <a:rPr lang="en-US" dirty="0"/>
              <a:t>Partioning </a:t>
            </a:r>
            <a:r>
              <a:rPr lang="en-US" dirty="0" smtClean="0"/>
              <a:t>scheme 0 has </a:t>
            </a:r>
            <a:r>
              <a:rPr lang="en-US" dirty="0"/>
              <a:t>4 </a:t>
            </a:r>
            <a:r>
              <a:rPr lang="en-US" dirty="0" smtClean="0"/>
              <a:t>partitions (Default)</a:t>
            </a:r>
          </a:p>
          <a:p>
            <a:pPr lvl="2"/>
            <a:r>
              <a:rPr lang="en-US" dirty="0" smtClean="0"/>
              <a:t>P0 </a:t>
            </a:r>
            <a:r>
              <a:rPr lang="en-US" dirty="0"/>
              <a:t>contains </a:t>
            </a:r>
            <a:r>
              <a:rPr lang="en-US" dirty="0" smtClean="0"/>
              <a:t>L0</a:t>
            </a:r>
          </a:p>
          <a:p>
            <a:pPr lvl="2"/>
            <a:r>
              <a:rPr lang="en-US" dirty="0" smtClean="0"/>
              <a:t>P1 </a:t>
            </a:r>
            <a:r>
              <a:rPr lang="en-US" dirty="0"/>
              <a:t>contains </a:t>
            </a:r>
            <a:r>
              <a:rPr lang="en-US" dirty="0" smtClean="0"/>
              <a:t>L1</a:t>
            </a:r>
          </a:p>
          <a:p>
            <a:pPr lvl="2"/>
            <a:r>
              <a:rPr lang="en-US" dirty="0" smtClean="0"/>
              <a:t>P2 </a:t>
            </a:r>
            <a:r>
              <a:rPr lang="en-US" dirty="0"/>
              <a:t>contains </a:t>
            </a:r>
            <a:r>
              <a:rPr lang="en-US" dirty="0" smtClean="0"/>
              <a:t>L2</a:t>
            </a:r>
          </a:p>
          <a:p>
            <a:pPr lvl="2"/>
            <a:r>
              <a:rPr lang="en-US" dirty="0" smtClean="0"/>
              <a:t>P3 </a:t>
            </a:r>
            <a:r>
              <a:rPr lang="en-US" dirty="0"/>
              <a:t>contains </a:t>
            </a:r>
            <a:r>
              <a:rPr lang="en-US" dirty="0" smtClean="0"/>
              <a:t>L3</a:t>
            </a:r>
          </a:p>
          <a:p>
            <a:pPr lvl="2"/>
            <a:endParaRPr lang="en-US" sz="800" dirty="0"/>
          </a:p>
          <a:p>
            <a:pPr lvl="1"/>
            <a:r>
              <a:rPr lang="en-US" dirty="0"/>
              <a:t>Partitioning </a:t>
            </a:r>
            <a:r>
              <a:rPr lang="en-US" dirty="0" smtClean="0"/>
              <a:t>scheme 1 </a:t>
            </a:r>
            <a:r>
              <a:rPr lang="en-US" dirty="0"/>
              <a:t>has 2 </a:t>
            </a:r>
            <a:r>
              <a:rPr lang="en-US" dirty="0" smtClean="0"/>
              <a:t>partitions</a:t>
            </a:r>
          </a:p>
          <a:p>
            <a:pPr lvl="2"/>
            <a:r>
              <a:rPr lang="en-US" dirty="0" smtClean="0"/>
              <a:t>P0 </a:t>
            </a:r>
            <a:r>
              <a:rPr lang="en-US" dirty="0"/>
              <a:t>contains </a:t>
            </a:r>
            <a:r>
              <a:rPr lang="en-US" dirty="0" smtClean="0"/>
              <a:t>L0, L1</a:t>
            </a:r>
          </a:p>
          <a:p>
            <a:pPr lvl="2"/>
            <a:r>
              <a:rPr lang="en-US" dirty="0" smtClean="0"/>
              <a:t>P2 </a:t>
            </a:r>
            <a:r>
              <a:rPr lang="en-US" dirty="0"/>
              <a:t>contains </a:t>
            </a:r>
            <a:r>
              <a:rPr lang="en-US" dirty="0" smtClean="0"/>
              <a:t>L2, L3</a:t>
            </a:r>
          </a:p>
          <a:p>
            <a:pPr lvl="2"/>
            <a:endParaRPr lang="en-US" sz="800" dirty="0" smtClean="0"/>
          </a:p>
          <a:p>
            <a:pPr lvl="1"/>
            <a:r>
              <a:rPr lang="en-US" dirty="0" smtClean="0"/>
              <a:t>Partitioning scheme 2 has 1 partition</a:t>
            </a:r>
          </a:p>
          <a:p>
            <a:pPr lvl="2"/>
            <a:r>
              <a:rPr lang="en-US" dirty="0" smtClean="0"/>
              <a:t>P0 contains L0, L1, L2, L3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6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Multi-layer bitstream partitioning decoding (MBPD)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Decoders may indicate a capability to decode multiple layers within a repurposed single-layer decoder </a:t>
            </a:r>
            <a:endParaRPr lang="en-US" dirty="0"/>
          </a:p>
          <a:p>
            <a:pPr lvl="1"/>
            <a:r>
              <a:rPr lang="en-US" dirty="0"/>
              <a:t>Bitstream conformance point PTL constraints </a:t>
            </a:r>
            <a:r>
              <a:rPr lang="en-US" dirty="0" err="1"/>
              <a:t>signalled</a:t>
            </a:r>
            <a:r>
              <a:rPr lang="en-US" dirty="0"/>
              <a:t> for each partition of one or more </a:t>
            </a:r>
            <a:r>
              <a:rPr lang="en-US" dirty="0" err="1"/>
              <a:t>partitionings</a:t>
            </a:r>
            <a:endParaRPr lang="en-US" dirty="0"/>
          </a:p>
          <a:p>
            <a:pPr lvl="1"/>
            <a:r>
              <a:rPr lang="en-US" dirty="0"/>
              <a:t>Decoder conformance based upon conformance point per partition PTL </a:t>
            </a:r>
            <a:r>
              <a:rPr lang="en-US" dirty="0" err="1"/>
              <a:t>signalling</a:t>
            </a:r>
            <a:r>
              <a:rPr lang="en-US" dirty="0"/>
              <a:t> constraints of any conforming partitioning</a:t>
            </a:r>
          </a:p>
          <a:p>
            <a:endParaRPr lang="en-US" sz="1200" dirty="0" smtClean="0"/>
          </a:p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re-purposing of a single layer core to decode multiple layers when total requirements (bitrate, sample rate, pictures size) fit within a level </a:t>
            </a:r>
          </a:p>
          <a:p>
            <a:pPr lvl="1"/>
            <a:r>
              <a:rPr lang="en-US" dirty="0"/>
              <a:t>Particularly beneficial with many layers </a:t>
            </a:r>
            <a:endParaRPr lang="en-US" dirty="0" smtClean="0"/>
          </a:p>
          <a:p>
            <a:pPr lvl="1"/>
            <a:r>
              <a:rPr lang="en-US" dirty="0"/>
              <a:t>Advantageous when each layer does not utilize full capabilities of a level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Vidyo">
      <a:dk1>
        <a:srgbClr val="333333"/>
      </a:dk1>
      <a:lt1>
        <a:srgbClr val="FFFFFF"/>
      </a:lt1>
      <a:dk2>
        <a:srgbClr val="FF9D3D"/>
      </a:dk2>
      <a:lt2>
        <a:srgbClr val="7F7F7F"/>
      </a:lt2>
      <a:accent1>
        <a:srgbClr val="F2C52A"/>
      </a:accent1>
      <a:accent2>
        <a:srgbClr val="8AC439"/>
      </a:accent2>
      <a:accent3>
        <a:srgbClr val="2495EB"/>
      </a:accent3>
      <a:accent4>
        <a:srgbClr val="E97E22"/>
      </a:accent4>
      <a:accent5>
        <a:srgbClr val="FAD124"/>
      </a:accent5>
      <a:accent6>
        <a:srgbClr val="1F2E9D"/>
      </a:accent6>
      <a:hlink>
        <a:srgbClr val="2766B3"/>
      </a:hlink>
      <a:folHlink>
        <a:srgbClr val="B2C4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F5F5F"/>
            </a:solidFill>
            <a:latin typeface="Tahoma"/>
            <a:cs typeface="Tahoma"/>
          </a:defRPr>
        </a:defPPr>
      </a:lstStyle>
    </a:txDef>
  </a:objectDefaults>
  <a:extraClrSchemeLst>
    <a:extraClrScheme>
      <a:clrScheme name="Blank 1">
        <a:dk1>
          <a:srgbClr val="3C505F"/>
        </a:dk1>
        <a:lt1>
          <a:srgbClr val="FFFFFF"/>
        </a:lt1>
        <a:dk2>
          <a:srgbClr val="7BAA40"/>
        </a:dk2>
        <a:lt2>
          <a:srgbClr val="7F7F7F"/>
        </a:lt2>
        <a:accent1>
          <a:srgbClr val="FF9D3D"/>
        </a:accent1>
        <a:accent2>
          <a:srgbClr val="6AC2E5"/>
        </a:accent2>
        <a:accent3>
          <a:srgbClr val="FFFFFF"/>
        </a:accent3>
        <a:accent4>
          <a:srgbClr val="324350"/>
        </a:accent4>
        <a:accent5>
          <a:srgbClr val="FFCCAF"/>
        </a:accent5>
        <a:accent6>
          <a:srgbClr val="5FB0CF"/>
        </a:accent6>
        <a:hlink>
          <a:srgbClr val="003369"/>
        </a:hlink>
        <a:folHlink>
          <a:srgbClr val="ADBFC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65127EDD13040B19775E5FCE58C92" ma:contentTypeVersion="11" ma:contentTypeDescription="Create a new document." ma:contentTypeScope="" ma:versionID="1305fc79e644264a373c91b9ada3b3c8">
  <xsd:schema xmlns:xsd="http://www.w3.org/2001/XMLSchema" xmlns:p="http://schemas.microsoft.com/office/2006/metadata/properties" xmlns:ns2="1bea7906-2954-47de-9ba2-ba424a34a0a0" targetNamespace="http://schemas.microsoft.com/office/2006/metadata/properties" ma:root="true" ma:fieldsID="93fa3799329901dfa9c81872dc614036" ns2:_="">
    <xsd:import namespace="1bea7906-2954-47de-9ba2-ba424a34a0a0"/>
    <xsd:element name="properties">
      <xsd:complexType>
        <xsd:sequence>
          <xsd:element name="documentManagement">
            <xsd:complexType>
              <xsd:all>
                <xsd:element ref="ns2:Document_x0020_Group" minOccurs="0"/>
                <xsd:element ref="ns2:Category" minOccurs="0"/>
                <xsd:element ref="ns2:Region" minOccurs="0"/>
                <xsd:element ref="ns2:Visibility" minOccurs="0"/>
                <xsd:element ref="ns2:Product" minOccurs="0"/>
                <xsd:element ref="ns2:Solutions" minOccurs="0"/>
                <xsd:element ref="ns2:Sales_x0020_Life_x0020_Cycle" minOccurs="0"/>
                <xsd:element ref="ns2:Description0" minOccurs="0"/>
                <xsd:element ref="ns2:Document_x0020_Date" minOccurs="0"/>
                <xsd:element ref="ns2:Document_x0020_Owner" minOccurs="0"/>
                <xsd:element ref="ns2:SKO_x0020_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bea7906-2954-47de-9ba2-ba424a34a0a0" elementFormDefault="qualified">
    <xsd:import namespace="http://schemas.microsoft.com/office/2006/documentManagement/types"/>
    <xsd:element name="Document_x0020_Group" ma:index="2" nillable="true" ma:displayName="Document Group" ma:format="Dropdown" ma:internalName="Document_x0020_Group">
      <xsd:simpleType>
        <xsd:restriction base="dms:Choice">
          <xsd:enumeration value="Adoption Services"/>
          <xsd:enumeration value="Channel"/>
          <xsd:enumeration value="Human Resources"/>
          <xsd:enumeration value="Marketing"/>
          <xsd:enumeration value="Order Management"/>
          <xsd:enumeration value="Product Information"/>
          <xsd:enumeration value="Product Management"/>
          <xsd:enumeration value="Sales Kickoff 2012"/>
          <xsd:enumeration value="Sales Kickoff 2013"/>
          <xsd:enumeration value="Sales Meetings"/>
          <xsd:enumeration value="Sales Process"/>
          <xsd:enumeration value="Sales Tools"/>
          <xsd:enumeration value="SharePoint Page"/>
          <xsd:enumeration value="Support"/>
        </xsd:restriction>
      </xsd:simpleType>
    </xsd:element>
    <xsd:element name="Category" ma:index="3" nillable="true" ma:displayName="Category" ma:description="Please enter a category" ma:format="Dropdown" ma:internalName="Category">
      <xsd:simpleType>
        <xsd:restriction base="dms:Choice">
          <xsd:enumeration value="7 Week Roll Out Toolkit"/>
          <xsd:enumeration value="Application Notes"/>
          <xsd:enumeration value="Battlecards"/>
          <xsd:enumeration value="Business Cards"/>
          <xsd:enumeration value="Case Studies"/>
          <xsd:enumeration value="Channel-Business Plan"/>
          <xsd:enumeration value="Channel-Program"/>
          <xsd:enumeration value="Channel-Sales Tools"/>
          <xsd:enumeration value="Channel-Vidyo Exchange"/>
          <xsd:enumeration value="Collateral-Brochures"/>
          <xsd:enumeration value="Collateral-Case Studies"/>
          <xsd:enumeration value="Collateral-Datasheets"/>
          <xsd:enumeration value="Collateral-Services Briefs"/>
          <xsd:enumeration value="Collateral-Solution Briefs"/>
          <xsd:enumeration value="Competitive"/>
          <xsd:enumeration value="Events"/>
          <xsd:enumeration value="Events-Calendar"/>
          <xsd:enumeration value="Fonts"/>
          <xsd:enumeration value="Hidden"/>
          <xsd:enumeration value="Icons"/>
          <xsd:enumeration value="Marketing-Lead Nurture"/>
          <xsd:enumeration value="Market Research"/>
          <xsd:enumeration value="Market Research-Market Analysis"/>
          <xsd:enumeration value="Market Research-Analyst Reports"/>
          <xsd:enumeration value="News-Coverage"/>
          <xsd:enumeration value="News-Press Releases"/>
          <xsd:enumeration value="Organization Chart"/>
          <xsd:enumeration value="Other"/>
          <xsd:enumeration value="Order Management"/>
          <xsd:enumeration value="Presentations-Corporate"/>
          <xsd:enumeration value="Presentations-Marketing"/>
          <xsd:enumeration value="Presentations-Product"/>
          <xsd:enumeration value="Presentations-Sales"/>
          <xsd:enumeration value="Presentations-Services"/>
          <xsd:enumeration value="Presentations-Solutions"/>
          <xsd:enumeration value="Presentations-Training"/>
          <xsd:enumeration value="Pricing/Quoting"/>
          <xsd:enumeration value="Product Information"/>
          <xsd:enumeration value="Product Info-Description"/>
          <xsd:enumeration value="Product Management"/>
          <xsd:enumeration value="Promotion Slick"/>
          <xsd:enumeration value="Public Relations"/>
          <xsd:enumeration value="Public Relations-Awards"/>
          <xsd:enumeration value="Quick User Guide"/>
          <xsd:enumeration value="Research"/>
          <xsd:enumeration value="Sales Incentives"/>
          <xsd:enumeration value="Sales Kickoff"/>
          <xsd:enumeration value="Sales Process"/>
          <xsd:enumeration value="Sales Process-RMA"/>
          <xsd:enumeration value="Sales Process-Booking Policy"/>
          <xsd:enumeration value="Sales Process-Eval/Beta Process"/>
          <xsd:enumeration value="Salesforce.com"/>
          <xsd:enumeration value="Style Guide"/>
          <xsd:enumeration value="Support-Installation Guide"/>
          <xsd:enumeration value="Support-Service Plan Handbook"/>
          <xsd:enumeration value="Technical Notes"/>
          <xsd:enumeration value="Training-Marketing"/>
          <xsd:enumeration value="Training-New Hire"/>
          <xsd:enumeration value="Training-Sales"/>
          <xsd:enumeration value="Videos"/>
          <xsd:enumeration value="Webpart Page"/>
          <xsd:enumeration value="Web Site"/>
          <xsd:enumeration value="Whitepapers-Industry/Research"/>
          <xsd:enumeration value="Whitepapers-Technology"/>
        </xsd:restriction>
      </xsd:simpleType>
    </xsd:element>
    <xsd:element name="Region" ma:index="4" nillable="true" ma:displayName="Region" ma:default="Global" ma:format="Dropdown" ma:internalName="Region">
      <xsd:simpleType>
        <xsd:restriction base="dms:Choice">
          <xsd:enumeration value="Global"/>
          <xsd:enumeration value="US"/>
          <xsd:enumeration value="EMEA"/>
          <xsd:enumeration value="JPAC"/>
          <xsd:enumeration value="Japan"/>
          <xsd:enumeration value="CALA"/>
          <xsd:enumeration value="Latin America"/>
        </xsd:restriction>
      </xsd:simpleType>
    </xsd:element>
    <xsd:element name="Visibility" ma:index="5" nillable="true" ma:displayName="Visibility" ma:default="INTERNAL ONLY" ma:format="Dropdown" ma:internalName="Visibility">
      <xsd:simpleType>
        <xsd:restriction base="dms:Choice">
          <xsd:enumeration value="INTERNAL ONLY"/>
          <xsd:enumeration value="External"/>
        </xsd:restriction>
      </xsd:simpleType>
    </xsd:element>
    <xsd:element name="Product" ma:index="6" nillable="true" ma:displayName="Product" ma:default="Any Product" ma:format="Dropdown" ma:internalName="Product">
      <xsd:simpleType>
        <xsd:restriction base="dms:Choice">
          <xsd:enumeration value="Any Product"/>
          <xsd:enumeration value="VidyoGateway"/>
          <xsd:enumeration value="VidyoDesktop"/>
          <xsd:enumeration value="VidyoMobile"/>
          <xsd:enumeration value="VidyoOne"/>
          <xsd:enumeration value="VidyoPanorama"/>
          <xsd:enumeration value="VidyoPortal"/>
          <xsd:enumeration value="VidyoProxy"/>
          <xsd:enumeration value="VidyoReplay"/>
          <xsd:enumeration value="VidyoRouter"/>
          <xsd:enumeration value="VidyoRoom"/>
          <xsd:enumeration value="VidyoVoice"/>
          <xsd:enumeration value="Vidyo Services"/>
        </xsd:restriction>
      </xsd:simpleType>
    </xsd:element>
    <xsd:element name="Solutions" ma:index="7" nillable="true" ma:displayName="Vertical" ma:format="Dropdown" ma:internalName="Solutions">
      <xsd:simpleType>
        <xsd:restriction base="dms:Choice">
          <xsd:enumeration value="None"/>
          <xsd:enumeration value="Education-Hi Ed"/>
          <xsd:enumeration value="Education-K12"/>
          <xsd:enumeration value="Financial"/>
          <xsd:enumeration value="Government"/>
          <xsd:enumeration value="Healthcare"/>
          <xsd:enumeration value="Law Enforcement"/>
          <xsd:enumeration value="Legal"/>
          <xsd:enumeration value="Manufacturing"/>
          <xsd:enumeration value="Not for Profit"/>
          <xsd:enumeration value="SMB"/>
        </xsd:restriction>
      </xsd:simpleType>
    </xsd:element>
    <xsd:element name="Sales_x0020_Life_x0020_Cycle" ma:index="8" nillable="true" ma:displayName="Sales Life Cycle" ma:format="Dropdown" ma:internalName="Sales_x0020_Life_x0020_Cycle">
      <xsd:simpleType>
        <xsd:restriction base="dms:Choice">
          <xsd:enumeration value="Competitive"/>
        </xsd:restriction>
      </xsd:simpleType>
    </xsd:element>
    <xsd:element name="Description0" ma:index="9" nillable="true" ma:displayName="Description" ma:default="" ma:description="Please add a brief summary of the document topic" ma:internalName="Description0">
      <xsd:simpleType>
        <xsd:restriction base="dms:Note"/>
      </xsd:simpleType>
    </xsd:element>
    <xsd:element name="Document_x0020_Date" ma:index="10" nillable="true" ma:displayName="Document Date" ma:default="" ma:format="DateOnly" ma:internalName="Document_x0020_Date">
      <xsd:simpleType>
        <xsd:restriction base="dms:DateTime"/>
      </xsd:simpleType>
    </xsd:element>
    <xsd:element name="Document_x0020_Owner" ma:index="11" nillable="true" ma:displayName="Document Owner" ma:list="UserInfo" ma:internalName="Docum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KO_x0020_Category" ma:index="18" nillable="true" ma:displayName="SKO Category" ma:format="Dropdown" ma:internalName="SKO_x0020_Category">
      <xsd:simpleType>
        <xsd:restriction base="dms:Choice">
          <xsd:enumeration value="Adoption Services"/>
          <xsd:enumeration value="Channels"/>
          <xsd:enumeration value="Competitive"/>
          <xsd:enumeration value="Engineering"/>
          <xsd:enumeration value="Executive Overview"/>
          <xsd:enumeration value="Finance"/>
          <xsd:enumeration value="Marketing"/>
          <xsd:enumeration value="Marketing Communicaitons"/>
          <xsd:enumeration value="Marketing Field &amp; Operations"/>
          <xsd:enumeration value="Product Marketing"/>
          <xsd:enumeration value="Sales-Case Studies"/>
          <xsd:enumeration value="Sales Operations &amp; Support"/>
          <xsd:enumeration value="SystemsS"/>
          <xsd:enumeration value="Verticals"/>
          <xsd:enumeration value="Vide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olutions xmlns="1bea7906-2954-47de-9ba2-ba424a34a0a0" xsi:nil="true"/>
    <Category xmlns="1bea7906-2954-47de-9ba2-ba424a34a0a0">Presentations-Corporate</Category>
    <Product xmlns="1bea7906-2954-47de-9ba2-ba424a34a0a0">Any Product</Product>
    <Description0 xmlns="1bea7906-2954-47de-9ba2-ba424a34a0a0">Vidyo PowerPoint template, updated for 2013. To add this to your "My Templates," click "Save As" and select the PowerPoint Template file type.</Description0>
    <Visibility xmlns="1bea7906-2954-47de-9ba2-ba424a34a0a0">INTERNAL ONLY</Visibility>
    <Region xmlns="1bea7906-2954-47de-9ba2-ba424a34a0a0">Global</Region>
    <Document_x0020_Date xmlns="1bea7906-2954-47de-9ba2-ba424a34a0a0">2013-02-25T05:00:00+00:00</Document_x0020_Date>
    <SKO_x0020_Category xmlns="1bea7906-2954-47de-9ba2-ba424a34a0a0">Marketing</SKO_x0020_Category>
    <Sales_x0020_Life_x0020_Cycle xmlns="1bea7906-2954-47de-9ba2-ba424a34a0a0" xsi:nil="true"/>
    <Document_x0020_Owner xmlns="1bea7906-2954-47de-9ba2-ba424a34a0a0">
      <UserInfo>
        <DisplayName>Eric Tooley</DisplayName>
        <AccountId>280</AccountId>
        <AccountType/>
      </UserInfo>
    </Document_x0020_Owner>
    <Document_x0020_Group xmlns="1bea7906-2954-47de-9ba2-ba424a34a0a0">Marketing</Document_x0020_Group>
  </documentManagement>
</p:properties>
</file>

<file path=customXml/itemProps1.xml><?xml version="1.0" encoding="utf-8"?>
<ds:datastoreItem xmlns:ds="http://schemas.openxmlformats.org/officeDocument/2006/customXml" ds:itemID="{C59D427D-4A7E-46A9-A3AE-6A11848B1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ea7906-2954-47de-9ba2-ba424a34a0a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4DC75DF-63BA-4B79-B78E-3A4D7699D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24C37A-21AC-4C75-8021-A7DBA04AC021}">
  <ds:schemaRefs>
    <ds:schemaRef ds:uri="1bea7906-2954-47de-9ba2-ba424a34a0a0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35926</TotalTime>
  <Words>667</Words>
  <Application>Microsoft Office PowerPoint</Application>
  <PresentationFormat>On-screen Show (4:3)</PresentationFormat>
  <Paragraphs>89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Blank</vt:lpstr>
      <vt:lpstr>Microsoft Excel Worksheet</vt:lpstr>
      <vt:lpstr>PowerPoint Presentation</vt:lpstr>
      <vt:lpstr>Introduction</vt:lpstr>
      <vt:lpstr>Design Goals</vt:lpstr>
      <vt:lpstr>Background</vt:lpstr>
      <vt:lpstr>Proposal</vt:lpstr>
      <vt:lpstr>Scalable Main profile examples</vt:lpstr>
      <vt:lpstr>Partitionings Description</vt:lpstr>
      <vt:lpstr>Partitionings Example</vt:lpstr>
      <vt:lpstr>Multi-layer bitstream partitioning decoding (MBPD) capability</vt:lpstr>
      <vt:lpstr>Indication of MBPD capability</vt:lpstr>
      <vt:lpstr>MBPD examples</vt:lpstr>
    </vt:vector>
  </TitlesOfParts>
  <Company>Designworks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 Huynh;etooley@vidyo.com</dc:creator>
  <cp:lastModifiedBy>jb1</cp:lastModifiedBy>
  <cp:revision>516</cp:revision>
  <cp:lastPrinted>2005-07-12T00:50:03Z</cp:lastPrinted>
  <dcterms:created xsi:type="dcterms:W3CDTF">2012-04-18T17:35:40Z</dcterms:created>
  <dcterms:modified xsi:type="dcterms:W3CDTF">2014-07-06T05:58:59Z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0x010100FBD65127EDD13040B19775E5FCE58C92</vt:lpwstr>
  </property>
  <property fmtid="{D5CDD505-2E9C-101B-9397-08002B2CF9AE}" pid="3" name="_NewReviewCycle">
    <vt:lpwstr/>
  </property>
  <property fmtid="{D5CDD505-2E9C-101B-9397-08002B2CF9AE}" pid="4" name="_AdHocReviewCycleID">
    <vt:i4>-11838414</vt:i4>
  </property>
  <property fmtid="{D5CDD505-2E9C-101B-9397-08002B2CF9AE}" pid="5" name="_EmailSubject">
    <vt:lpwstr>editorial draft change</vt:lpwstr>
  </property>
  <property fmtid="{D5CDD505-2E9C-101B-9397-08002B2CF9AE}" pid="6" name="_AuthorEmail">
    <vt:lpwstr>yekuiw@qti.qualcomm.com</vt:lpwstr>
  </property>
  <property fmtid="{D5CDD505-2E9C-101B-9397-08002B2CF9AE}" pid="7" name="_AuthorEmailDisplayName">
    <vt:lpwstr>Wang, Ye-Kui</vt:lpwstr>
  </property>
</Properties>
</file>