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738" y="-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aZhan\Desktop\SapporoMeeting\R0268\SCM_vs_SCCE3-C.3_lossless_FFIBC_2x4SR.xlsm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aZhan\Desktop\SapporoMeeting\R0268\SCM_vs_SCCE3-C.3_lossless_FFIBC_2x4SR.xlsm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aZhan\Desktop\SapporoMeeting\R0268\SCM_vs_SCCE3-C.3_lossy_FFIBC_2x4SR.xlsm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aZhan\Desktop\SapporoMeeting\R0268\SCM_vs_SCCE3-C.3_lossy_FFIBC_2x4SR.xlsm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Sheet1!$X$12</c:f>
              <c:strCache>
                <c:ptCount val="1"/>
                <c:pt idx="0">
                  <c:v>B-A</c:v>
                </c:pt>
              </c:strCache>
            </c:strRef>
          </c:tx>
          <c:cat>
            <c:strRef>
              <c:f>Sheet1!$W$13:$W$14</c:f>
              <c:strCache>
                <c:ptCount val="2"/>
                <c:pt idx="0">
                  <c:v>RGB</c:v>
                </c:pt>
                <c:pt idx="1">
                  <c:v>YUV</c:v>
                </c:pt>
              </c:strCache>
            </c:strRef>
          </c:cat>
          <c:val>
            <c:numRef>
              <c:f>Sheet1!$X$13:$X$14</c:f>
              <c:numCache>
                <c:formatCode>0.0%</c:formatCode>
                <c:ptCount val="2"/>
                <c:pt idx="0">
                  <c:v>-3.0123524614986595E-2</c:v>
                </c:pt>
                <c:pt idx="1">
                  <c:v>-3.459047505081176E-2</c:v>
                </c:pt>
              </c:numCache>
            </c:numRef>
          </c:val>
        </c:ser>
        <c:ser>
          <c:idx val="1"/>
          <c:order val="1"/>
          <c:tx>
            <c:strRef>
              <c:f>Sheet1!$Y$12</c:f>
              <c:strCache>
                <c:ptCount val="1"/>
                <c:pt idx="0">
                  <c:v>C-A</c:v>
                </c:pt>
              </c:strCache>
            </c:strRef>
          </c:tx>
          <c:val>
            <c:numRef>
              <c:f>Sheet1!$Y$13:$Y$14</c:f>
              <c:numCache>
                <c:formatCode>0.0%</c:formatCode>
                <c:ptCount val="2"/>
                <c:pt idx="0">
                  <c:v>-3.0123524614986595E-2</c:v>
                </c:pt>
                <c:pt idx="1">
                  <c:v>-3.459047505081176E-2</c:v>
                </c:pt>
              </c:numCache>
            </c:numRef>
          </c:val>
        </c:ser>
        <c:shape val="box"/>
        <c:axId val="85736832"/>
        <c:axId val="85914752"/>
        <c:axId val="0"/>
      </c:bar3DChart>
      <c:catAx>
        <c:axId val="85736832"/>
        <c:scaling>
          <c:orientation val="minMax"/>
        </c:scaling>
        <c:axPos val="b"/>
        <c:tickLblPos val="nextTo"/>
        <c:crossAx val="85914752"/>
        <c:crosses val="autoZero"/>
        <c:auto val="1"/>
        <c:lblAlgn val="ctr"/>
        <c:lblOffset val="100"/>
      </c:catAx>
      <c:valAx>
        <c:axId val="85914752"/>
        <c:scaling>
          <c:orientation val="minMax"/>
        </c:scaling>
        <c:axPos val="l"/>
        <c:majorGridlines/>
        <c:numFmt formatCode="0.0%" sourceLinked="1"/>
        <c:tickLblPos val="nextTo"/>
        <c:crossAx val="85736832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Sheet1!$X$12</c:f>
              <c:strCache>
                <c:ptCount val="1"/>
                <c:pt idx="0">
                  <c:v>B-A</c:v>
                </c:pt>
              </c:strCache>
            </c:strRef>
          </c:tx>
          <c:cat>
            <c:strRef>
              <c:f>Sheet1!$W$13:$W$14</c:f>
              <c:strCache>
                <c:ptCount val="2"/>
                <c:pt idx="0">
                  <c:v>RGB</c:v>
                </c:pt>
                <c:pt idx="1">
                  <c:v>YUV</c:v>
                </c:pt>
              </c:strCache>
            </c:strRef>
          </c:cat>
          <c:val>
            <c:numRef>
              <c:f>Sheet1!$X$50:$X$51</c:f>
              <c:numCache>
                <c:formatCode>0.0%</c:formatCode>
                <c:ptCount val="2"/>
                <c:pt idx="0">
                  <c:v>-8.0206808496771659E-3</c:v>
                </c:pt>
                <c:pt idx="1">
                  <c:v>-8.2537058018021543E-3</c:v>
                </c:pt>
              </c:numCache>
            </c:numRef>
          </c:val>
        </c:ser>
        <c:ser>
          <c:idx val="1"/>
          <c:order val="1"/>
          <c:tx>
            <c:strRef>
              <c:f>Sheet1!$Y$12</c:f>
              <c:strCache>
                <c:ptCount val="1"/>
                <c:pt idx="0">
                  <c:v>C-A</c:v>
                </c:pt>
              </c:strCache>
            </c:strRef>
          </c:tx>
          <c:val>
            <c:numRef>
              <c:f>Sheet1!$Y$50:$Y$51</c:f>
              <c:numCache>
                <c:formatCode>0.0%</c:formatCode>
                <c:ptCount val="2"/>
                <c:pt idx="0">
                  <c:v>-2.2877595167798491E-2</c:v>
                </c:pt>
                <c:pt idx="1">
                  <c:v>-2.2821900907573956E-2</c:v>
                </c:pt>
              </c:numCache>
            </c:numRef>
          </c:val>
        </c:ser>
        <c:shape val="box"/>
        <c:axId val="88897024"/>
        <c:axId val="88898560"/>
        <c:axId val="0"/>
      </c:bar3DChart>
      <c:catAx>
        <c:axId val="88897024"/>
        <c:scaling>
          <c:orientation val="minMax"/>
        </c:scaling>
        <c:axPos val="b"/>
        <c:tickLblPos val="nextTo"/>
        <c:crossAx val="88898560"/>
        <c:crosses val="autoZero"/>
        <c:auto val="1"/>
        <c:lblAlgn val="ctr"/>
        <c:lblOffset val="100"/>
      </c:catAx>
      <c:valAx>
        <c:axId val="88898560"/>
        <c:scaling>
          <c:orientation val="minMax"/>
        </c:scaling>
        <c:axPos val="l"/>
        <c:majorGridlines/>
        <c:numFmt formatCode="0.0%" sourceLinked="1"/>
        <c:tickLblPos val="nextTo"/>
        <c:crossAx val="88897024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Sheet1!$R$12</c:f>
              <c:strCache>
                <c:ptCount val="1"/>
                <c:pt idx="0">
                  <c:v>B-A</c:v>
                </c:pt>
              </c:strCache>
            </c:strRef>
          </c:tx>
          <c:cat>
            <c:strRef>
              <c:f>Sheet1!$Q$13:$Q$14</c:f>
              <c:strCache>
                <c:ptCount val="2"/>
                <c:pt idx="0">
                  <c:v>RGB</c:v>
                </c:pt>
                <c:pt idx="1">
                  <c:v>YUV</c:v>
                </c:pt>
              </c:strCache>
            </c:strRef>
          </c:cat>
          <c:val>
            <c:numRef>
              <c:f>Sheet1!$R$13:$R$14</c:f>
              <c:numCache>
                <c:formatCode>0.0%</c:formatCode>
                <c:ptCount val="2"/>
                <c:pt idx="0">
                  <c:v>-2.2806187856776374E-2</c:v>
                </c:pt>
                <c:pt idx="1">
                  <c:v>-2.6293458723070304E-2</c:v>
                </c:pt>
              </c:numCache>
            </c:numRef>
          </c:val>
        </c:ser>
        <c:ser>
          <c:idx val="1"/>
          <c:order val="1"/>
          <c:tx>
            <c:strRef>
              <c:f>Sheet1!$S$12</c:f>
              <c:strCache>
                <c:ptCount val="1"/>
                <c:pt idx="0">
                  <c:v>C-A</c:v>
                </c:pt>
              </c:strCache>
            </c:strRef>
          </c:tx>
          <c:val>
            <c:numRef>
              <c:f>Sheet1!$S$13:$S$14</c:f>
              <c:numCache>
                <c:formatCode>0.0%</c:formatCode>
                <c:ptCount val="2"/>
                <c:pt idx="0">
                  <c:v>-2.2806187856776374E-2</c:v>
                </c:pt>
                <c:pt idx="1">
                  <c:v>-2.6293458723070304E-2</c:v>
                </c:pt>
              </c:numCache>
            </c:numRef>
          </c:val>
        </c:ser>
        <c:shape val="box"/>
        <c:axId val="89203456"/>
        <c:axId val="89204992"/>
        <c:axId val="0"/>
      </c:bar3DChart>
      <c:catAx>
        <c:axId val="89203456"/>
        <c:scaling>
          <c:orientation val="minMax"/>
        </c:scaling>
        <c:axPos val="b"/>
        <c:tickLblPos val="high"/>
        <c:crossAx val="89204992"/>
        <c:crosses val="autoZero"/>
        <c:auto val="1"/>
        <c:lblAlgn val="ctr"/>
        <c:lblOffset val="100"/>
      </c:catAx>
      <c:valAx>
        <c:axId val="89204992"/>
        <c:scaling>
          <c:orientation val="minMax"/>
        </c:scaling>
        <c:axPos val="l"/>
        <c:majorGridlines/>
        <c:numFmt formatCode="0.0%" sourceLinked="1"/>
        <c:tickLblPos val="nextTo"/>
        <c:crossAx val="89203456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Sheet1!$R$12</c:f>
              <c:strCache>
                <c:ptCount val="1"/>
                <c:pt idx="0">
                  <c:v>B-A</c:v>
                </c:pt>
              </c:strCache>
            </c:strRef>
          </c:tx>
          <c:cat>
            <c:strRef>
              <c:f>Sheet1!$Q$13:$Q$14</c:f>
              <c:strCache>
                <c:ptCount val="2"/>
                <c:pt idx="0">
                  <c:v>RGB</c:v>
                </c:pt>
                <c:pt idx="1">
                  <c:v>YUV</c:v>
                </c:pt>
              </c:strCache>
            </c:strRef>
          </c:cat>
          <c:val>
            <c:numRef>
              <c:f>Sheet1!$R$47:$R$48</c:f>
              <c:numCache>
                <c:formatCode>0.0%</c:formatCode>
                <c:ptCount val="2"/>
                <c:pt idx="0">
                  <c:v>-1.0798623260989001E-2</c:v>
                </c:pt>
                <c:pt idx="1">
                  <c:v>-1.0925367900309573E-2</c:v>
                </c:pt>
              </c:numCache>
            </c:numRef>
          </c:val>
        </c:ser>
        <c:ser>
          <c:idx val="1"/>
          <c:order val="1"/>
          <c:tx>
            <c:strRef>
              <c:f>Sheet1!$S$12</c:f>
              <c:strCache>
                <c:ptCount val="1"/>
                <c:pt idx="0">
                  <c:v>C-A</c:v>
                </c:pt>
              </c:strCache>
            </c:strRef>
          </c:tx>
          <c:val>
            <c:numRef>
              <c:f>Sheet1!$S$47:$S$48</c:f>
              <c:numCache>
                <c:formatCode>0.0%</c:formatCode>
                <c:ptCount val="2"/>
                <c:pt idx="0">
                  <c:v>-2.9549078152450156E-2</c:v>
                </c:pt>
                <c:pt idx="1">
                  <c:v>-2.8526178472026178E-2</c:v>
                </c:pt>
              </c:numCache>
            </c:numRef>
          </c:val>
        </c:ser>
        <c:shape val="box"/>
        <c:axId val="89234048"/>
        <c:axId val="89235840"/>
        <c:axId val="0"/>
      </c:bar3DChart>
      <c:catAx>
        <c:axId val="89234048"/>
        <c:scaling>
          <c:orientation val="minMax"/>
        </c:scaling>
        <c:axPos val="b"/>
        <c:tickLblPos val="high"/>
        <c:crossAx val="89235840"/>
        <c:crosses val="autoZero"/>
        <c:auto val="1"/>
        <c:lblAlgn val="ctr"/>
        <c:lblOffset val="100"/>
      </c:catAx>
      <c:valAx>
        <c:axId val="89235840"/>
        <c:scaling>
          <c:orientation val="minMax"/>
        </c:scaling>
        <c:axPos val="l"/>
        <c:majorGridlines/>
        <c:numFmt formatCode="0.0%" sourceLinked="1"/>
        <c:tickLblPos val="nextTo"/>
        <c:crossAx val="89234048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4F38-C62D-43DC-812E-FBC2FD49E280}" type="datetimeFigureOut">
              <a:rPr lang="en-US" smtClean="0"/>
              <a:pPr/>
              <a:t>7/2/2014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831BEA-3DE2-4BB7-8C8E-D296AFD5676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" y="2130425"/>
            <a:ext cx="8534400" cy="1470025"/>
          </a:xfrm>
        </p:spPr>
        <p:txBody>
          <a:bodyPr>
            <a:normAutofit fontScale="90000"/>
          </a:bodyPr>
          <a:lstStyle/>
          <a:p>
            <a:pPr hangingPunct="0"/>
            <a:r>
              <a:rPr lang="en-US" dirty="0"/>
              <a:t>Non-SCCE3: Results of SCCE3 with support of 2x4 CTUs as reference </a:t>
            </a:r>
            <a:r>
              <a:rPr lang="en-US" dirty="0" smtClean="0"/>
              <a:t>buffer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CA" dirty="0" err="1"/>
              <a:t>Huawei</a:t>
            </a:r>
            <a:r>
              <a:rPr lang="en-CA" dirty="0"/>
              <a:t> R&amp;D USA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371600" y="4876800"/>
            <a:ext cx="6096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>
                <a:solidFill>
                  <a:srgbClr val="FF0000"/>
                </a:solidFill>
              </a:rPr>
              <a:t>Thanks </a:t>
            </a:r>
            <a:r>
              <a:rPr lang="en-US" sz="2800" b="1" dirty="0" err="1" smtClean="0">
                <a:solidFill>
                  <a:srgbClr val="FF0000"/>
                </a:solidFill>
              </a:rPr>
              <a:t>MediaTek</a:t>
            </a:r>
            <a:r>
              <a:rPr lang="en-US" sz="2800" b="1" dirty="0" smtClean="0">
                <a:solidFill>
                  <a:srgbClr val="FF0000"/>
                </a:solidFill>
              </a:rPr>
              <a:t> for the cross-check!</a:t>
            </a:r>
            <a:endParaRPr lang="en-US" sz="28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hangingPunct="0"/>
            <a:r>
              <a:rPr lang="en-CA" dirty="0" smtClean="0"/>
              <a:t>This contribution reports the additional data to SCCE Test C.3 [2]. </a:t>
            </a:r>
          </a:p>
          <a:p>
            <a:pPr lvl="1" hangingPunct="0"/>
            <a:r>
              <a:rPr lang="en-CA" dirty="0" smtClean="0"/>
              <a:t>3 </a:t>
            </a:r>
            <a:r>
              <a:rPr lang="en-CA" dirty="0"/>
              <a:t>left CTUs and upper 4 CTUs to the current CTU, while in SCCE Test C.3 only 1x4 CTUs are used for string search, as shown in Figure 1. </a:t>
            </a:r>
            <a:endParaRPr lang="en-US" dirty="0"/>
          </a:p>
        </p:txBody>
      </p:sp>
      <p:graphicFrame>
        <p:nvGraphicFramePr>
          <p:cNvPr id="2049" name="Object 1"/>
          <p:cNvGraphicFramePr>
            <a:graphicFrameLocks noChangeAspect="1"/>
          </p:cNvGraphicFramePr>
          <p:nvPr/>
        </p:nvGraphicFramePr>
        <p:xfrm>
          <a:off x="2590800" y="4191000"/>
          <a:ext cx="3911600" cy="1987550"/>
        </p:xfrm>
        <a:graphic>
          <a:graphicData uri="http://schemas.openxmlformats.org/presentationml/2006/ole">
            <p:oleObj spid="_x0000_s2049" r:id="rId3" imgW="1975743" imgH="1004040" progId="Visio.Drawing.11">
              <p:embed/>
            </p:oleObj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Tests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lvl="0" indent="-514350" hangingPunct="0">
              <a:buFont typeface="+mj-lt"/>
              <a:buAutoNum type="arabicPeriod"/>
            </a:pPr>
            <a:r>
              <a:rPr lang="en-CA" sz="2800" dirty="0"/>
              <a:t>Test A: SCCE Test C.3 using 2x4 Search Range + Full Frame Intra Block Copy (IBC)</a:t>
            </a:r>
            <a:endParaRPr lang="en-US" sz="2800" dirty="0"/>
          </a:p>
          <a:p>
            <a:pPr marL="514350" lvl="0" indent="-514350" hangingPunct="0">
              <a:buFont typeface="+mj-lt"/>
              <a:buAutoNum type="arabicPeriod"/>
            </a:pPr>
            <a:r>
              <a:rPr lang="en-CA" sz="2800" dirty="0"/>
              <a:t>Test B: SCCE Test C.3 using 2x4 Search Range + IBC with 2x4 Search Range</a:t>
            </a:r>
            <a:endParaRPr lang="en-US" sz="2800" dirty="0"/>
          </a:p>
          <a:p>
            <a:pPr marL="514350" lvl="0" indent="-514350" hangingPunct="0">
              <a:buFont typeface="+mj-lt"/>
              <a:buAutoNum type="arabicPeriod"/>
            </a:pPr>
            <a:r>
              <a:rPr lang="en-CA" sz="2800" dirty="0"/>
              <a:t>Test C: SCCE Test C.3 using 2x4 Search Range + IBC with 2x4 Search Range for Intra Frame while </a:t>
            </a:r>
            <a:r>
              <a:rPr lang="en-CA" sz="2800" dirty="0" smtClean="0"/>
              <a:t>1x4 </a:t>
            </a:r>
            <a:r>
              <a:rPr lang="en-CA" sz="2800" dirty="0"/>
              <a:t>Search Range + IBC with 1x4 Search Range for Inter Frame</a:t>
            </a:r>
            <a:endParaRPr lang="en-US" sz="2800" dirty="0"/>
          </a:p>
          <a:p>
            <a:pPr marL="514350" lvl="0" indent="-514350" hangingPunct="0">
              <a:buFont typeface="+mj-lt"/>
              <a:buAutoNum type="arabicPeriod"/>
            </a:pPr>
            <a:r>
              <a:rPr lang="en-CA" sz="2800" dirty="0"/>
              <a:t>Anchor: SCM 1.0 with 2 CTU IBC</a:t>
            </a:r>
            <a:endParaRPr lang="en-US" sz="2800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11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Results - Lossless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16385" name="Picture 1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52400" y="914400"/>
            <a:ext cx="8839200" cy="5638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Relative Loss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3000" y="1600200"/>
            <a:ext cx="1981200" cy="609600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All Intra</a:t>
            </a:r>
            <a:endParaRPr lang="en-US" dirty="0"/>
          </a:p>
        </p:txBody>
      </p:sp>
      <p:graphicFrame>
        <p:nvGraphicFramePr>
          <p:cNvPr id="4" name="Chart 3"/>
          <p:cNvGraphicFramePr/>
          <p:nvPr/>
        </p:nvGraphicFramePr>
        <p:xfrm>
          <a:off x="4495800" y="198120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/>
          <p:cNvGraphicFramePr/>
          <p:nvPr/>
        </p:nvGraphicFramePr>
        <p:xfrm>
          <a:off x="0" y="205740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Content Placeholder 2"/>
          <p:cNvSpPr txBox="1">
            <a:spLocks/>
          </p:cNvSpPr>
          <p:nvPr/>
        </p:nvSpPr>
        <p:spPr>
          <a:xfrm>
            <a:off x="5791200" y="1524000"/>
            <a:ext cx="1981200" cy="609600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10000"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Low-Delay B</a:t>
            </a:r>
            <a:endParaRPr kumimoji="0" lang="en-US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52400"/>
            <a:ext cx="8229600" cy="4111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Results- </a:t>
            </a:r>
            <a:r>
              <a:rPr lang="en-US" dirty="0" err="1" smtClean="0"/>
              <a:t>Lossy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2457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200" y="609600"/>
            <a:ext cx="8915400" cy="5997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Relative Loss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2743200"/>
            <a:ext cx="1752600" cy="685800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All Intra</a:t>
            </a:r>
            <a:endParaRPr lang="en-US" dirty="0"/>
          </a:p>
        </p:txBody>
      </p:sp>
      <p:graphicFrame>
        <p:nvGraphicFramePr>
          <p:cNvPr id="5" name="Chart 4"/>
          <p:cNvGraphicFramePr/>
          <p:nvPr/>
        </p:nvGraphicFramePr>
        <p:xfrm>
          <a:off x="0" y="342900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Chart 6"/>
          <p:cNvGraphicFramePr/>
          <p:nvPr/>
        </p:nvGraphicFramePr>
        <p:xfrm>
          <a:off x="4495800" y="335280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" name="Content Placeholder 2"/>
          <p:cNvSpPr txBox="1">
            <a:spLocks/>
          </p:cNvSpPr>
          <p:nvPr/>
        </p:nvSpPr>
        <p:spPr>
          <a:xfrm>
            <a:off x="6019800" y="2743200"/>
            <a:ext cx="2133600" cy="685800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en-US" sz="3200" dirty="0" smtClean="0"/>
              <a:t>Low-Delay B</a:t>
            </a:r>
            <a:endParaRPr kumimoji="0" lang="en-US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Recommendations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Further study in CE</a:t>
            </a:r>
          </a:p>
          <a:p>
            <a:pPr lvl="1"/>
            <a:r>
              <a:rPr lang="en-US" dirty="0" smtClean="0"/>
              <a:t>Palette mode with local search range</a:t>
            </a:r>
          </a:p>
          <a:p>
            <a:pPr lvl="1"/>
            <a:r>
              <a:rPr lang="en-US" dirty="0" smtClean="0"/>
              <a:t>Interaction with IBC at local search range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2503</TotalTime>
  <Words>179</Words>
  <Application>Microsoft Office PowerPoint</Application>
  <PresentationFormat>On-screen Show (4:3)</PresentationFormat>
  <Paragraphs>23</Paragraphs>
  <Slides>8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0" baseType="lpstr">
      <vt:lpstr>Office Theme</vt:lpstr>
      <vt:lpstr>Microsoft Office Visio Drawing</vt:lpstr>
      <vt:lpstr>Non-SCCE3: Results of SCCE3 with support of 2x4 CTUs as reference buffer </vt:lpstr>
      <vt:lpstr>Summary</vt:lpstr>
      <vt:lpstr>Tests</vt:lpstr>
      <vt:lpstr>Results - Lossless</vt:lpstr>
      <vt:lpstr>Relative Loss</vt:lpstr>
      <vt:lpstr>Results- Lossy</vt:lpstr>
      <vt:lpstr>Relative Loss</vt:lpstr>
      <vt:lpstr>Recommendations</vt:lpstr>
    </vt:vector>
  </TitlesOfParts>
  <Company>Huawei Technologies Co.,Ltd.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Rick</dc:creator>
  <cp:lastModifiedBy>MaZhan</cp:lastModifiedBy>
  <cp:revision>34</cp:revision>
  <dcterms:created xsi:type="dcterms:W3CDTF">2014-07-01T02:52:14Z</dcterms:created>
  <dcterms:modified xsi:type="dcterms:W3CDTF">2014-07-04T00:35:45Z</dcterms:modified>
</cp:coreProperties>
</file>

<file path=docProps/thumbnail.jpeg>
</file>