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18"/>
  </p:notesMasterIdLst>
  <p:handoutMasterIdLst>
    <p:handoutMasterId r:id="rId19"/>
  </p:handoutMasterIdLst>
  <p:sldIdLst>
    <p:sldId id="277" r:id="rId2"/>
    <p:sldId id="514" r:id="rId3"/>
    <p:sldId id="540" r:id="rId4"/>
    <p:sldId id="541" r:id="rId5"/>
    <p:sldId id="542" r:id="rId6"/>
    <p:sldId id="543" r:id="rId7"/>
    <p:sldId id="544" r:id="rId8"/>
    <p:sldId id="545" r:id="rId9"/>
    <p:sldId id="546" r:id="rId10"/>
    <p:sldId id="563" r:id="rId11"/>
    <p:sldId id="564" r:id="rId12"/>
    <p:sldId id="565" r:id="rId13"/>
    <p:sldId id="547" r:id="rId14"/>
    <p:sldId id="548" r:id="rId15"/>
    <p:sldId id="549" r:id="rId16"/>
    <p:sldId id="537" r:id="rId17"/>
  </p:sldIdLst>
  <p:sldSz cx="9144000" cy="6858000" type="screen4x3"/>
  <p:notesSz cx="6797675" cy="987266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FF99"/>
    <a:srgbClr val="0000FF"/>
    <a:srgbClr val="0033CC"/>
    <a:srgbClr val="FF0066"/>
    <a:srgbClr val="12B3C4"/>
    <a:srgbClr val="008000"/>
    <a:srgbClr val="FF0000"/>
    <a:srgbClr val="FF33CC"/>
    <a:srgbClr val="FFFF00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18" autoAdjust="0"/>
    <p:restoredTop sz="90888" autoAdjust="0"/>
  </p:normalViewPr>
  <p:slideViewPr>
    <p:cSldViewPr snapToGrid="0">
      <p:cViewPr>
        <p:scale>
          <a:sx n="117" d="100"/>
          <a:sy n="117" d="100"/>
        </p:scale>
        <p:origin x="-522" y="642"/>
      </p:cViewPr>
      <p:guideLst>
        <p:guide orient="horz" pos="2142"/>
        <p:guide pos="30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3972" y="-78"/>
      </p:cViewPr>
      <p:guideLst>
        <p:guide orient="horz" pos="3110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908851C5-B51F-4A23-A585-209AFFFCF4EC}" type="datetimeFigureOut">
              <a:rPr lang="zh-TW" altLang="en-US"/>
              <a:pPr>
                <a:defRPr/>
              </a:pPr>
              <a:t>2014/6/30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CEEA245E-BD5E-4DFE-9FB3-43E4482DC64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09875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647F4327-81D2-476E-8273-FB0153F7F9A6}" type="datetimeFigureOut">
              <a:rPr lang="zh-TW" altLang="en-US"/>
              <a:pPr>
                <a:defRPr/>
              </a:pPr>
              <a:t>2014/6/30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  <a:endParaRPr lang="zh-TW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0"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3DF75199-CDF2-43BF-9BE6-8FA80D4ED60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100171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41288"/>
            <a:ext cx="40306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 smtClean="0"/>
              <a:t>Click to edit Master subtitle style</a:t>
            </a:r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9180C-978D-4251-8722-88B4E4DC4D3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2E9456-99A0-49A9-8C6C-2254EAD9693F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501775" y="6492875"/>
            <a:ext cx="2768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281488" y="6492875"/>
            <a:ext cx="5286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CEC43-D1A0-440A-820D-513FFB4ABA7D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980AAF8-4590-41D9-91BA-A71C63562C7C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41288"/>
            <a:ext cx="4030663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6A694-D87D-4F54-AA25-C8AB8FB64C1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DB17A3-EAA1-41AD-B688-8DACA021B3DB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A1D3D-17E5-4DEA-9C0B-6F51AD2AD1D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2C79BD-D844-42BC-9BB6-ECDB4463E303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  <a:p>
            <a:pPr lvl="1"/>
            <a:r>
              <a:rPr lang="en-US" altLang="zh-TW" dirty="0" smtClean="0"/>
              <a:t>Second level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  <a:endParaRPr lang="zh-TW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dirty="0" smtClean="0"/>
              <a:t>Click to edit Master text style</a:t>
            </a:r>
          </a:p>
          <a:p>
            <a:pPr lvl="1"/>
            <a:r>
              <a:rPr lang="en-US" altLang="zh-TW" dirty="0" smtClean="0"/>
              <a:t>Second level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  <a:endParaRPr lang="zh-TW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D8D37-5DA9-47F7-9BF1-959D6A3C9C9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C4FEFB-AB60-4C9F-870E-63781424C1EC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58667-935C-49A9-BA02-06203D3895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6B4483-64CA-4163-BB05-5874A2A1BD35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07788-3665-4E52-9243-C14CAE2107A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4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606B9A-5324-40DC-A6C7-D81BC34AB18C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561E-0EC8-4324-B0DB-D98726A8F6D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E6ED58-58A7-41CB-83A2-4198AB0169BA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6436-5257-4E4B-9024-BFF5D04C5CF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7" name="日期版面配置區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1808D5-ED6B-48A3-953C-7EB098BC796D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  <a:endParaRPr lang="zh-TW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0188" y="6492875"/>
            <a:ext cx="2703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kumimoji="0" sz="12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Copyright 2014 ITRI </a:t>
            </a:r>
            <a:r>
              <a:rPr lang="zh-TW" altLang="en-US"/>
              <a:t>工業技術研究院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92875"/>
            <a:ext cx="54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kumimoji="0" sz="12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fld id="{635A6C38-BC12-4881-A664-68B9A14E4B4C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  <p:pic>
        <p:nvPicPr>
          <p:cNvPr id="1030" name="Picture 9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0" y="6384925"/>
            <a:ext cx="15001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期版面配置區 2"/>
          <p:cNvSpPr>
            <a:spLocks noGrp="1"/>
          </p:cNvSpPr>
          <p:nvPr>
            <p:ph type="dt" sz="half" idx="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kumimoji="0" sz="1200">
                <a:solidFill>
                  <a:schemeClr val="tx1">
                    <a:tint val="75000"/>
                  </a:schemeClr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fld id="{05C21CB1-D795-49DD-9E46-30FADDFED284}" type="datetimeFigureOut">
              <a:rPr lang="zh-TW" altLang="en-US"/>
              <a:pPr>
                <a:defRPr/>
              </a:pPr>
              <a:t>2014/6/30</a:t>
            </a:fld>
            <a:endParaRPr lang="en-US" altLang="zh-TW"/>
          </a:p>
          <a:p>
            <a:pPr>
              <a:defRPr/>
            </a:pPr>
            <a:r>
              <a:rPr lang="en-US" altLang="zh-TW"/>
              <a:t>Chao-</a:t>
            </a:r>
            <a:r>
              <a:rPr lang="en-US" altLang="zh-TW" err="1"/>
              <a:t>Hsiung</a:t>
            </a:r>
            <a:r>
              <a:rPr lang="en-US" altLang="zh-TW"/>
              <a:t> Hung</a:t>
            </a:r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2"/>
          <p:cNvSpPr>
            <a:spLocks noGrp="1"/>
          </p:cNvSpPr>
          <p:nvPr>
            <p:ph type="ctrTitle"/>
          </p:nvPr>
        </p:nvSpPr>
        <p:spPr>
          <a:xfrm>
            <a:off x="152400" y="1514474"/>
            <a:ext cx="8820150" cy="3667126"/>
          </a:xfrm>
        </p:spPr>
        <p:txBody>
          <a:bodyPr/>
          <a:lstStyle/>
          <a:p>
            <a:r>
              <a:rPr lang="en-CA" altLang="zh-TW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Palette Table </a:t>
            </a:r>
            <a:r>
              <a:rPr lang="en-CA" altLang="zh-TW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Prediction by</a:t>
            </a:r>
            <a:br>
              <a:rPr lang="en-CA" altLang="zh-TW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CA" altLang="zh-TW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Nearest Palette Table</a:t>
            </a:r>
            <a:br>
              <a:rPr lang="en-CA" altLang="zh-TW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CA" altLang="zh-TW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/>
            </a:r>
            <a:br>
              <a:rPr lang="en-CA" altLang="zh-TW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</a:br>
            <a:r>
              <a:rPr lang="en-CA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JCTVC-R0266</a:t>
            </a:r>
            <a:endParaRPr lang="zh-TW" altLang="en-US" sz="2400" dirty="0" smtClean="0">
              <a:solidFill>
                <a:srgbClr val="0000FF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3314" name="Subtitle 3"/>
          <p:cNvSpPr>
            <a:spLocks noGrp="1"/>
          </p:cNvSpPr>
          <p:nvPr>
            <p:ph type="subTitle" idx="1"/>
          </p:nvPr>
        </p:nvSpPr>
        <p:spPr>
          <a:xfrm>
            <a:off x="152399" y="5105400"/>
            <a:ext cx="8791575" cy="762000"/>
          </a:xfrm>
        </p:spPr>
        <p:txBody>
          <a:bodyPr/>
          <a:lstStyle/>
          <a:p>
            <a:r>
              <a:rPr lang="en-CA" altLang="zh-TW" sz="2000" dirty="0" smtClean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C. –H. Hung</a:t>
            </a:r>
            <a:r>
              <a:rPr lang="en-US" altLang="zh-TW" sz="2000" dirty="0" smtClean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</a:t>
            </a:r>
            <a:r>
              <a:rPr lang="en-US" altLang="zh-TW" sz="2000" dirty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C. –L. </a:t>
            </a:r>
            <a:r>
              <a:rPr lang="en-US" altLang="zh-TW" sz="2000" dirty="0" smtClean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Lin, Y. –J. </a:t>
            </a:r>
            <a:r>
              <a:rPr lang="en-US" altLang="zh-TW" sz="2000" dirty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Chang</a:t>
            </a:r>
            <a:r>
              <a:rPr lang="en-US" altLang="zh-TW" sz="2000" dirty="0" smtClean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C. –C. Lin, J. –S. </a:t>
            </a:r>
            <a:r>
              <a:rPr lang="en-US" altLang="zh-TW" sz="2000" dirty="0" err="1" smtClean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Tu</a:t>
            </a:r>
            <a:endParaRPr lang="en-US" altLang="zh-TW" sz="2000" dirty="0" smtClean="0">
              <a:solidFill>
                <a:srgbClr val="0033CC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r>
              <a:rPr lang="en-US" altLang="zh-TW" sz="2000" dirty="0" smtClean="0">
                <a:solidFill>
                  <a:srgbClr val="0033CC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ITRI International</a:t>
            </a:r>
            <a:endParaRPr lang="zh-TW" altLang="zh-TW" sz="2000" dirty="0" smtClean="0">
              <a:solidFill>
                <a:srgbClr val="0033CC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7C74D9-F1FE-41E6-A97C-B14A9E7199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3317" name="日期版面配置區 2"/>
          <p:cNvSpPr>
            <a:spLocks noGrp="1"/>
          </p:cNvSpPr>
          <p:nvPr>
            <p:ph type="dt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 smtClean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= SCM 1.0,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Lossy</a:t>
            </a: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10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4156553"/>
              </p:ext>
            </p:extLst>
          </p:nvPr>
        </p:nvGraphicFramePr>
        <p:xfrm>
          <a:off x="216806" y="3551464"/>
          <a:ext cx="8616950" cy="2432685"/>
        </p:xfrm>
        <a:graphic>
          <a:graphicData uri="http://schemas.openxmlformats.org/drawingml/2006/table">
            <a:tbl>
              <a:tblPr/>
              <a:tblGrid>
                <a:gridCol w="227580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</a:tblGrid>
              <a:tr h="85839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IBC searches full</a:t>
                      </a:r>
                      <a:r>
                        <a:rPr lang="en-US" altLang="zh-TW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frame</a:t>
                      </a:r>
                      <a:endParaRPr lang="zh-TW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1.s0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46512599"/>
              </p:ext>
            </p:extLst>
          </p:nvPr>
        </p:nvGraphicFramePr>
        <p:xfrm>
          <a:off x="230414" y="894103"/>
          <a:ext cx="8616950" cy="2438400"/>
        </p:xfrm>
        <a:graphic>
          <a:graphicData uri="http://schemas.openxmlformats.org/drawingml/2006/table">
            <a:tbl>
              <a:tblPr/>
              <a:tblGrid>
                <a:gridCol w="227580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IBC searches 2 left CTUs</a:t>
                      </a:r>
                      <a:endParaRPr lang="zh-TW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-15.5%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272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= SCCE3, Lossless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11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08985650"/>
              </p:ext>
            </p:extLst>
          </p:nvPr>
        </p:nvGraphicFramePr>
        <p:xfrm>
          <a:off x="173264" y="694078"/>
          <a:ext cx="8782961" cy="2876550"/>
        </p:xfrm>
        <a:graphic>
          <a:graphicData uri="http://schemas.openxmlformats.org/drawingml/2006/table">
            <a:tbl>
              <a:tblPr/>
              <a:tblGrid>
                <a:gridCol w="1919525"/>
                <a:gridCol w="580323"/>
                <a:gridCol w="580323"/>
                <a:gridCol w="58032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</a:t>
                      </a:r>
                      <a:r>
                        <a:rPr lang="en-US" altLang="zh-TW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searched 2 left CTUS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43850883"/>
              </p:ext>
            </p:extLst>
          </p:nvPr>
        </p:nvGraphicFramePr>
        <p:xfrm>
          <a:off x="170543" y="3638664"/>
          <a:ext cx="8782961" cy="2876550"/>
        </p:xfrm>
        <a:graphic>
          <a:graphicData uri="http://schemas.openxmlformats.org/drawingml/2006/table">
            <a:tbl>
              <a:tblPr/>
              <a:tblGrid>
                <a:gridCol w="1919525"/>
                <a:gridCol w="580323"/>
                <a:gridCol w="580323"/>
                <a:gridCol w="58032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</a:t>
                      </a:r>
                      <a:r>
                        <a:rPr lang="en-US" altLang="zh-TW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searched full frame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1914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= SCM 1.0, Lossless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12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39215071"/>
              </p:ext>
            </p:extLst>
          </p:nvPr>
        </p:nvGraphicFramePr>
        <p:xfrm>
          <a:off x="173264" y="694078"/>
          <a:ext cx="8782961" cy="2876550"/>
        </p:xfrm>
        <a:graphic>
          <a:graphicData uri="http://schemas.openxmlformats.org/drawingml/2006/table">
            <a:tbl>
              <a:tblPr/>
              <a:tblGrid>
                <a:gridCol w="1919525"/>
                <a:gridCol w="580323"/>
                <a:gridCol w="580323"/>
                <a:gridCol w="58032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</a:t>
                      </a:r>
                      <a:r>
                        <a:rPr lang="en-US" altLang="zh-TW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searched 2 left CTUS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6961553"/>
              </p:ext>
            </p:extLst>
          </p:nvPr>
        </p:nvGraphicFramePr>
        <p:xfrm>
          <a:off x="170543" y="3638664"/>
          <a:ext cx="8782961" cy="2876550"/>
        </p:xfrm>
        <a:graphic>
          <a:graphicData uri="http://schemas.openxmlformats.org/drawingml/2006/table">
            <a:tbl>
              <a:tblPr/>
              <a:tblGrid>
                <a:gridCol w="1919525"/>
                <a:gridCol w="580323"/>
                <a:gridCol w="580323"/>
                <a:gridCol w="58032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  <a:gridCol w="569163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</a:t>
                      </a:r>
                      <a:r>
                        <a:rPr lang="en-US" altLang="zh-TW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searched full frame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147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13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49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sz="28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Predicting </a:t>
            </a:r>
            <a:r>
              <a:rPr lang="en-US" sz="28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major color table by the nearest </a:t>
            </a:r>
            <a:r>
              <a:rPr lang="en-US" sz="28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one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Coding </a:t>
            </a:r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gain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is SCCE3, IBC searches full frame, All Intra</a:t>
            </a:r>
          </a:p>
          <a:p>
            <a:pPr lvl="2" algn="just" eaLnBrk="1" hangingPunct="1"/>
            <a:r>
              <a:rPr lang="en-US" altLang="zh-TW" sz="2000" dirty="0">
                <a:solidFill>
                  <a:srgbClr val="00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RGB, text &amp; graphics with motion, </a:t>
            </a:r>
            <a:r>
              <a:rPr lang="en-US" altLang="zh-TW" sz="2000" dirty="0" smtClean="0">
                <a:solidFill>
                  <a:srgbClr val="00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1080p, -0.8%</a:t>
            </a:r>
          </a:p>
          <a:p>
            <a:pPr lvl="2" algn="just" eaLnBrk="1" hangingPunct="1"/>
            <a:r>
              <a:rPr lang="en-US" altLang="zh-TW" sz="2000" dirty="0">
                <a:solidFill>
                  <a:srgbClr val="00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YUV, text &amp; graphics with motion, </a:t>
            </a:r>
            <a:r>
              <a:rPr lang="en-US" altLang="zh-TW" sz="2000" dirty="0" smtClean="0">
                <a:solidFill>
                  <a:srgbClr val="00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1080p, -0.8%</a:t>
            </a:r>
            <a:endParaRPr lang="en-US" altLang="zh-TW" sz="20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 algn="just" eaLnBrk="1" hangingPunct="1"/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is SCCE3, IBC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searches 2 left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CTUs , All Intra</a:t>
            </a:r>
            <a:endParaRPr lang="en-US" altLang="zh-TW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2" algn="just" eaLnBrk="1" hangingPunct="1"/>
            <a:r>
              <a:rPr lang="en-US" altLang="zh-TW" sz="2000" dirty="0">
                <a:solidFill>
                  <a:srgbClr val="00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RGB, text &amp; graphics with motion, 1080p, -1.2%</a:t>
            </a:r>
          </a:p>
          <a:p>
            <a:pPr lvl="2" algn="just" eaLnBrk="1" hangingPunct="1"/>
            <a:r>
              <a:rPr lang="en-US" altLang="zh-TW" sz="2000" dirty="0">
                <a:solidFill>
                  <a:srgbClr val="00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YUV, text &amp; graphics with motion, 1080p, -1.1%</a:t>
            </a:r>
            <a:endParaRPr lang="en-US" altLang="zh-TW" sz="20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Recommending for further studying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14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767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Acknowledgement</a:t>
            </a: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We thank </a:t>
            </a:r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Sharp </a:t>
            </a:r>
            <a:r>
              <a:rPr lang="en-US" altLang="zh-TW" sz="28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crosscheck on our </a:t>
            </a:r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proposal</a:t>
            </a:r>
            <a:endParaRPr lang="en-US" altLang="zh-TW" sz="28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marL="0" indent="0" algn="just" eaLnBrk="1" hangingPunct="1">
              <a:buNone/>
            </a:pPr>
            <a:endParaRPr lang="en-US" altLang="zh-TW" sz="2800" dirty="0" smtClean="0">
              <a:solidFill>
                <a:srgbClr val="FF0000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15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855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1433966"/>
            <a:ext cx="8229600" cy="1143000"/>
          </a:xfrm>
        </p:spPr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Thank you for your attention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!</a:t>
            </a:r>
            <a:endParaRPr lang="zh-TW" altLang="en-US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6936F8-3A41-406F-9A94-A2F70D994FBF}" type="slidenum">
              <a:rPr lang="zh-TW" altLang="en-US" smtClean="0"/>
              <a:pPr>
                <a:defRPr/>
              </a:pPr>
              <a:t>16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09600" y="321514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r>
              <a:rPr kumimoji="0" lang="en-US" altLang="zh-TW" sz="32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Any questions?</a:t>
            </a:r>
            <a:endParaRPr kumimoji="0" lang="zh-TW" altLang="en-US" sz="32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950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lvl="1" algn="just" eaLnBrk="1" hangingPunct="1"/>
            <a:r>
              <a:rPr lang="en-US" altLang="zh-TW" sz="24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Palette Table Prediction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2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Palette 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Table Prediction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Current predictor for palette tables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Last decoded palette table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May be far away from current CU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Need to reset predictor when processing next row of LCUs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3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49971" y="3469327"/>
            <a:ext cx="4320000" cy="2880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449971" y="3469327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69971" y="3469327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89970" y="3469327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09970" y="347046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29970" y="347046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49970" y="3470462"/>
            <a:ext cx="720000" cy="720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49971" y="4190462"/>
            <a:ext cx="720000" cy="720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69971" y="419046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89970" y="419046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615413" y="419046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35413" y="419046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49970" y="4189327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LCU</a:t>
            </a:r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3716136" y="5396098"/>
            <a:ext cx="1787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 smtClean="0"/>
              <a:t>Far away</a:t>
            </a:r>
          </a:p>
          <a:p>
            <a:pPr algn="ctr"/>
            <a:r>
              <a:rPr lang="en-US" altLang="zh-TW" dirty="0" smtClean="0"/>
              <a:t>Low correlation</a:t>
            </a:r>
          </a:p>
          <a:p>
            <a:pPr algn="ctr"/>
            <a:r>
              <a:rPr lang="en-US" altLang="zh-TW" dirty="0" smtClean="0"/>
              <a:t>Reset predictor</a:t>
            </a:r>
            <a:endParaRPr lang="zh-TW" altLang="en-US" dirty="0"/>
          </a:p>
        </p:txBody>
      </p:sp>
      <p:cxnSp>
        <p:nvCxnSpPr>
          <p:cNvPr id="20" name="肘形接點 19"/>
          <p:cNvCxnSpPr>
            <a:stCxn id="7" idx="1"/>
            <a:endCxn id="30" idx="2"/>
          </p:cNvCxnSpPr>
          <p:nvPr/>
        </p:nvCxnSpPr>
        <p:spPr>
          <a:xfrm rot="10800000">
            <a:off x="2629972" y="4909327"/>
            <a:ext cx="1086165" cy="948436"/>
          </a:xfrm>
          <a:prstGeom prst="bent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449971" y="4190463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cxnSp>
        <p:nvCxnSpPr>
          <p:cNvPr id="8" name="直線接點 7"/>
          <p:cNvCxnSpPr>
            <a:stCxn id="23" idx="1"/>
            <a:endCxn id="23" idx="3"/>
          </p:cNvCxnSpPr>
          <p:nvPr/>
        </p:nvCxnSpPr>
        <p:spPr>
          <a:xfrm>
            <a:off x="2449971" y="4550463"/>
            <a:ext cx="72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>
            <a:stCxn id="23" idx="0"/>
            <a:endCxn id="23" idx="2"/>
          </p:cNvCxnSpPr>
          <p:nvPr/>
        </p:nvCxnSpPr>
        <p:spPr>
          <a:xfrm>
            <a:off x="2809971" y="4190463"/>
            <a:ext cx="0" cy="72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/>
          <p:nvPr/>
        </p:nvCxnSpPr>
        <p:spPr>
          <a:xfrm>
            <a:off x="2809971" y="4729327"/>
            <a:ext cx="36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>
            <a:off x="2989971" y="4561061"/>
            <a:ext cx="0" cy="36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2449971" y="4549327"/>
            <a:ext cx="360000" cy="360000"/>
          </a:xfrm>
          <a:prstGeom prst="rect">
            <a:avLst/>
          </a:prstGeom>
          <a:solidFill>
            <a:srgbClr val="008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矩形 34"/>
          <p:cNvSpPr/>
          <p:nvPr/>
        </p:nvSpPr>
        <p:spPr>
          <a:xfrm>
            <a:off x="6055413" y="3470462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cxnSp>
        <p:nvCxnSpPr>
          <p:cNvPr id="36" name="直線接點 35"/>
          <p:cNvCxnSpPr>
            <a:stCxn id="35" idx="1"/>
            <a:endCxn id="35" idx="3"/>
          </p:cNvCxnSpPr>
          <p:nvPr/>
        </p:nvCxnSpPr>
        <p:spPr>
          <a:xfrm>
            <a:off x="6055413" y="3830462"/>
            <a:ext cx="72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>
            <a:stCxn id="35" idx="0"/>
            <a:endCxn id="35" idx="2"/>
          </p:cNvCxnSpPr>
          <p:nvPr/>
        </p:nvCxnSpPr>
        <p:spPr>
          <a:xfrm>
            <a:off x="6415413" y="3470462"/>
            <a:ext cx="0" cy="72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>
            <a:off x="6415413" y="3644836"/>
            <a:ext cx="36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/>
          <p:nvPr/>
        </p:nvCxnSpPr>
        <p:spPr>
          <a:xfrm>
            <a:off x="6595413" y="3462683"/>
            <a:ext cx="0" cy="36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6595413" y="3642683"/>
            <a:ext cx="180000" cy="180000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文字方塊 30"/>
          <p:cNvSpPr txBox="1"/>
          <p:nvPr/>
        </p:nvSpPr>
        <p:spPr>
          <a:xfrm>
            <a:off x="454183" y="4479451"/>
            <a:ext cx="1577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008000"/>
                </a:solidFill>
              </a:rPr>
              <a:t>Current</a:t>
            </a:r>
          </a:p>
          <a:p>
            <a:pPr algn="ctr"/>
            <a:r>
              <a:rPr lang="en-US" altLang="zh-TW" sz="1400" dirty="0" smtClean="0">
                <a:solidFill>
                  <a:srgbClr val="008000"/>
                </a:solidFill>
              </a:rPr>
              <a:t>palette-coded CU</a:t>
            </a:r>
            <a:endParaRPr lang="zh-TW" altLang="en-US" sz="1400" dirty="0">
              <a:solidFill>
                <a:srgbClr val="008000"/>
              </a:solidFill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7345970" y="3465652"/>
            <a:ext cx="1577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FF0000"/>
                </a:solidFill>
              </a:rPr>
              <a:t>Last</a:t>
            </a:r>
          </a:p>
          <a:p>
            <a:pPr algn="ctr"/>
            <a:r>
              <a:rPr lang="en-US" altLang="zh-TW" sz="1400" dirty="0" smtClean="0">
                <a:solidFill>
                  <a:srgbClr val="FF0000"/>
                </a:solidFill>
              </a:rPr>
              <a:t>palette-coded CU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cxnSp>
        <p:nvCxnSpPr>
          <p:cNvPr id="42" name="直線單箭頭接點 41"/>
          <p:cNvCxnSpPr>
            <a:endCxn id="30" idx="1"/>
          </p:cNvCxnSpPr>
          <p:nvPr/>
        </p:nvCxnSpPr>
        <p:spPr>
          <a:xfrm>
            <a:off x="2031859" y="4729327"/>
            <a:ext cx="418112" cy="0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單箭頭接點 44"/>
          <p:cNvCxnSpPr>
            <a:stCxn id="43" idx="1"/>
            <a:endCxn id="41" idx="3"/>
          </p:cNvCxnSpPr>
          <p:nvPr/>
        </p:nvCxnSpPr>
        <p:spPr>
          <a:xfrm flipH="1">
            <a:off x="6775412" y="3727262"/>
            <a:ext cx="57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肘形接點 48"/>
          <p:cNvCxnSpPr>
            <a:stCxn id="7" idx="3"/>
            <a:endCxn id="41" idx="2"/>
          </p:cNvCxnSpPr>
          <p:nvPr/>
        </p:nvCxnSpPr>
        <p:spPr>
          <a:xfrm flipV="1">
            <a:off x="5503806" y="3822683"/>
            <a:ext cx="1181607" cy="2035080"/>
          </a:xfrm>
          <a:prstGeom prst="bent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3891693" y="34626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cxnSp>
        <p:nvCxnSpPr>
          <p:cNvPr id="53" name="直線接點 52"/>
          <p:cNvCxnSpPr>
            <a:stCxn id="52" idx="0"/>
            <a:endCxn id="52" idx="2"/>
          </p:cNvCxnSpPr>
          <p:nvPr/>
        </p:nvCxnSpPr>
        <p:spPr>
          <a:xfrm>
            <a:off x="4251693" y="3462684"/>
            <a:ext cx="0" cy="72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接點 55"/>
          <p:cNvCxnSpPr>
            <a:stCxn id="52" idx="1"/>
            <a:endCxn id="52" idx="3"/>
          </p:cNvCxnSpPr>
          <p:nvPr/>
        </p:nvCxnSpPr>
        <p:spPr>
          <a:xfrm>
            <a:off x="3891693" y="3822684"/>
            <a:ext cx="72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>
            <a:off x="3889969" y="4002684"/>
            <a:ext cx="36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>
            <a:off x="4069969" y="3812086"/>
            <a:ext cx="0" cy="36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接點 60"/>
          <p:cNvCxnSpPr/>
          <p:nvPr/>
        </p:nvCxnSpPr>
        <p:spPr>
          <a:xfrm>
            <a:off x="4249969" y="3642684"/>
            <a:ext cx="36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>
            <a:off x="4429969" y="3462684"/>
            <a:ext cx="0" cy="36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/>
          <p:cNvSpPr/>
          <p:nvPr/>
        </p:nvSpPr>
        <p:spPr>
          <a:xfrm>
            <a:off x="4429969" y="3642684"/>
            <a:ext cx="180000" cy="180000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4" name="矩形 63"/>
          <p:cNvSpPr/>
          <p:nvPr/>
        </p:nvSpPr>
        <p:spPr>
          <a:xfrm>
            <a:off x="3891693" y="3822684"/>
            <a:ext cx="180000" cy="180000"/>
          </a:xfrm>
          <a:prstGeom prst="rect">
            <a:avLst/>
          </a:prstGeom>
          <a:solidFill>
            <a:srgbClr val="008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5" name="矩形 64"/>
          <p:cNvSpPr/>
          <p:nvPr/>
        </p:nvSpPr>
        <p:spPr>
          <a:xfrm>
            <a:off x="3893594" y="3462684"/>
            <a:ext cx="36000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文字方塊 68"/>
          <p:cNvSpPr txBox="1"/>
          <p:nvPr/>
        </p:nvSpPr>
        <p:spPr>
          <a:xfrm>
            <a:off x="4611693" y="2739693"/>
            <a:ext cx="1577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FF0000"/>
                </a:solidFill>
              </a:rPr>
              <a:t>Last</a:t>
            </a:r>
          </a:p>
          <a:p>
            <a:pPr algn="ctr"/>
            <a:r>
              <a:rPr lang="en-US" altLang="zh-TW" sz="1400" dirty="0" smtClean="0">
                <a:solidFill>
                  <a:srgbClr val="FF0000"/>
                </a:solidFill>
              </a:rPr>
              <a:t>palette-coded CU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cxnSp>
        <p:nvCxnSpPr>
          <p:cNvPr id="14340" name="肘形接點 14339"/>
          <p:cNvCxnSpPr>
            <a:stCxn id="69" idx="2"/>
            <a:endCxn id="63" idx="3"/>
          </p:cNvCxnSpPr>
          <p:nvPr/>
        </p:nvCxnSpPr>
        <p:spPr>
          <a:xfrm rot="5400000">
            <a:off x="4770365" y="3102517"/>
            <a:ext cx="469771" cy="790562"/>
          </a:xfrm>
          <a:prstGeom prst="bent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字方塊 77"/>
          <p:cNvSpPr txBox="1"/>
          <p:nvPr/>
        </p:nvSpPr>
        <p:spPr>
          <a:xfrm>
            <a:off x="2290686" y="2790085"/>
            <a:ext cx="1577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008000"/>
                </a:solidFill>
              </a:rPr>
              <a:t>Current</a:t>
            </a:r>
          </a:p>
          <a:p>
            <a:pPr algn="ctr"/>
            <a:r>
              <a:rPr lang="en-US" altLang="zh-TW" sz="1400" dirty="0" smtClean="0">
                <a:solidFill>
                  <a:srgbClr val="008000"/>
                </a:solidFill>
              </a:rPr>
              <a:t>palette-coded CU</a:t>
            </a:r>
            <a:endParaRPr lang="zh-TW" altLang="en-US" sz="1400" dirty="0">
              <a:solidFill>
                <a:srgbClr val="008000"/>
              </a:solidFill>
            </a:endParaRPr>
          </a:p>
        </p:txBody>
      </p:sp>
      <p:cxnSp>
        <p:nvCxnSpPr>
          <p:cNvPr id="14346" name="肘形接點 14345"/>
          <p:cNvCxnSpPr>
            <a:stCxn id="78" idx="2"/>
            <a:endCxn id="64" idx="1"/>
          </p:cNvCxnSpPr>
          <p:nvPr/>
        </p:nvCxnSpPr>
        <p:spPr>
          <a:xfrm rot="16200000" flipH="1">
            <a:off x="3185919" y="3206909"/>
            <a:ext cx="599379" cy="812169"/>
          </a:xfrm>
          <a:prstGeom prst="bentConnector2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字方塊 81"/>
          <p:cNvSpPr txBox="1"/>
          <p:nvPr/>
        </p:nvSpPr>
        <p:spPr>
          <a:xfrm>
            <a:off x="3284756" y="2200344"/>
            <a:ext cx="1577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00B0F0"/>
                </a:solidFill>
              </a:rPr>
              <a:t>The Nearest</a:t>
            </a:r>
          </a:p>
          <a:p>
            <a:pPr algn="ctr"/>
            <a:r>
              <a:rPr lang="en-US" altLang="zh-TW" sz="1400" dirty="0" smtClean="0">
                <a:solidFill>
                  <a:srgbClr val="00B0F0"/>
                </a:solidFill>
              </a:rPr>
              <a:t>palette-coded CU</a:t>
            </a:r>
            <a:endParaRPr lang="zh-TW" altLang="en-US" sz="1400" dirty="0">
              <a:solidFill>
                <a:srgbClr val="00B0F0"/>
              </a:solidFill>
            </a:endParaRPr>
          </a:p>
        </p:txBody>
      </p:sp>
      <p:cxnSp>
        <p:nvCxnSpPr>
          <p:cNvPr id="14348" name="直線單箭頭接點 14347"/>
          <p:cNvCxnSpPr>
            <a:stCxn id="82" idx="2"/>
            <a:endCxn id="65" idx="0"/>
          </p:cNvCxnSpPr>
          <p:nvPr/>
        </p:nvCxnSpPr>
        <p:spPr>
          <a:xfrm>
            <a:off x="4073594" y="2723564"/>
            <a:ext cx="0" cy="73912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2449971" y="3480424"/>
            <a:ext cx="720000" cy="72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cxnSp>
        <p:nvCxnSpPr>
          <p:cNvPr id="55" name="直線接點 54"/>
          <p:cNvCxnSpPr/>
          <p:nvPr/>
        </p:nvCxnSpPr>
        <p:spPr>
          <a:xfrm>
            <a:off x="2800542" y="3464836"/>
            <a:ext cx="0" cy="720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接點 56"/>
          <p:cNvCxnSpPr/>
          <p:nvPr/>
        </p:nvCxnSpPr>
        <p:spPr>
          <a:xfrm>
            <a:off x="2449971" y="3840424"/>
            <a:ext cx="7200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2449971" y="3480424"/>
            <a:ext cx="36000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6" name="文字方塊 65"/>
          <p:cNvSpPr txBox="1"/>
          <p:nvPr/>
        </p:nvSpPr>
        <p:spPr>
          <a:xfrm>
            <a:off x="454183" y="3398814"/>
            <a:ext cx="1577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 smtClean="0">
                <a:solidFill>
                  <a:srgbClr val="00B0F0"/>
                </a:solidFill>
              </a:rPr>
              <a:t>The Nearest</a:t>
            </a:r>
          </a:p>
          <a:p>
            <a:pPr algn="ctr"/>
            <a:r>
              <a:rPr lang="en-US" altLang="zh-TW" sz="1400" dirty="0" smtClean="0">
                <a:solidFill>
                  <a:srgbClr val="00B0F0"/>
                </a:solidFill>
              </a:rPr>
              <a:t>palette-coded CU</a:t>
            </a:r>
            <a:endParaRPr lang="zh-TW" altLang="en-US" sz="1400" dirty="0">
              <a:solidFill>
                <a:srgbClr val="00B0F0"/>
              </a:solidFill>
            </a:endParaRPr>
          </a:p>
        </p:txBody>
      </p:sp>
      <p:cxnSp>
        <p:nvCxnSpPr>
          <p:cNvPr id="67" name="直線單箭頭接點 66"/>
          <p:cNvCxnSpPr/>
          <p:nvPr/>
        </p:nvCxnSpPr>
        <p:spPr>
          <a:xfrm>
            <a:off x="2031859" y="3660424"/>
            <a:ext cx="418112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2627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2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 animBg="1"/>
      <p:bldP spid="30" grpId="0" animBg="1"/>
      <p:bldP spid="35" grpId="0" animBg="1"/>
      <p:bldP spid="41" grpId="0" animBg="1"/>
      <p:bldP spid="31" grpId="0"/>
      <p:bldP spid="43" grpId="0"/>
      <p:bldP spid="52" grpId="0" animBg="1"/>
      <p:bldP spid="5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9" grpId="0"/>
      <p:bldP spid="69" grpId="1"/>
      <p:bldP spid="78" grpId="0"/>
      <p:bldP spid="78" grpId="1"/>
      <p:bldP spid="82" grpId="0"/>
      <p:bldP spid="82" grpId="1"/>
      <p:bldP spid="54" grpId="0" animBg="1"/>
      <p:bldP spid="58" grpId="0" animBg="1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lvl="1" algn="just" eaLnBrk="1" hangingPunct="1"/>
            <a:r>
              <a:rPr lang="en-US" altLang="zh-TW" sz="24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Adopting neighboring palette tables as predictor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4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078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 (1)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a palette-coded CU</a:t>
            </a:r>
            <a:endParaRPr lang="en-US" altLang="zh-TW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Storing its 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palette table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and 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center coordinates</a:t>
            </a:r>
            <a:endParaRPr lang="en-US" altLang="zh-TW" dirty="0" smtClean="0">
              <a:solidFill>
                <a:srgbClr val="0000FF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These 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two information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will be </a:t>
            </a:r>
            <a:r>
              <a:rPr lang="en-US" altLang="zh-TW" sz="2400" dirty="0" smtClean="0">
                <a:solidFill>
                  <a:srgbClr val="008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propagated together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by other non-palette-coded </a:t>
            </a:r>
            <a:r>
              <a:rPr lang="en-US" altLang="zh-TW" sz="2400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Cus</a:t>
            </a:r>
            <a:endParaRPr lang="en-US" altLang="zh-TW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Adopt the palette table stored in </a:t>
            </a:r>
            <a:r>
              <a:rPr lang="en-US" altLang="zh-TW" sz="24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nearest CU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as predictor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For a non-palette-coded CU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Propagating above 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two information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from </a:t>
            </a:r>
            <a:r>
              <a:rPr lang="en-US" altLang="zh-TW" sz="24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nearest CU</a:t>
            </a:r>
          </a:p>
          <a:p>
            <a:pPr marL="457200" lvl="1" indent="0" algn="just" eaLnBrk="1" hangingPunct="1">
              <a:buNone/>
            </a:pPr>
            <a:endParaRPr lang="en-US" altLang="zh-TW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5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495550" y="1657350"/>
            <a:ext cx="16859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4857750" y="1657350"/>
            <a:ext cx="25336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8006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 (2)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Nearest CU</a:t>
            </a:r>
            <a:endParaRPr lang="en-US" altLang="zh-TW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Selecting from current CU’s above and left CUs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Center coordinate of current CU 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(X</a:t>
            </a:r>
            <a:r>
              <a:rPr lang="en-US" altLang="zh-TW" sz="2400" baseline="-250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sz="2400" baseline="-25000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sz="2400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</a:p>
          <a:p>
            <a:pPr lvl="1" algn="just" eaLnBrk="1" hangingPunct="1"/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Center coordinate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stored in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left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CU </a:t>
            </a:r>
            <a:r>
              <a:rPr lang="en-US" altLang="zh-TW" sz="2400" dirty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</a:t>
            </a:r>
            <a:r>
              <a:rPr lang="en-US" altLang="zh-TW" sz="2400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X</a:t>
            </a:r>
            <a:r>
              <a:rPr lang="en-US" altLang="zh-TW" sz="2400" baseline="-25000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2400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sz="2400" baseline="-25000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2400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</a:p>
          <a:p>
            <a:pPr lvl="1" algn="just" eaLnBrk="1" hangingPunct="1"/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Center coordinate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stored in above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CU </a:t>
            </a:r>
            <a:r>
              <a:rPr lang="en-US" altLang="zh-TW" sz="2400" dirty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</a:t>
            </a:r>
            <a:r>
              <a:rPr lang="en-US" altLang="zh-TW" sz="2400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X</a:t>
            </a:r>
            <a:r>
              <a:rPr lang="en-US" altLang="zh-TW" sz="2400" baseline="-25000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sz="2400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sz="2400" baseline="-25000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sz="2400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Left distance </a:t>
            </a:r>
            <a:r>
              <a:rPr lang="en-US" altLang="zh-TW" sz="2400" dirty="0" smtClean="0">
                <a:solidFill>
                  <a:schemeClr val="bg1">
                    <a:lumMod val="6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</a:t>
            </a:r>
            <a:r>
              <a:rPr lang="en-US" altLang="zh-TW" sz="2400" baseline="-25000" dirty="0" smtClean="0">
                <a:solidFill>
                  <a:schemeClr val="bg1">
                    <a:lumMod val="6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2400" dirty="0" smtClean="0">
                <a:solidFill>
                  <a:schemeClr val="bg1">
                    <a:lumMod val="6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= abs(X</a:t>
            </a:r>
            <a:r>
              <a:rPr lang="en-US" altLang="zh-TW" sz="2400" baseline="-250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-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X</a:t>
            </a:r>
            <a:r>
              <a:rPr lang="en-US" altLang="zh-TW" sz="2400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 + abs(Y</a:t>
            </a:r>
            <a:r>
              <a:rPr lang="en-US" altLang="zh-TW" sz="2400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- Y</a:t>
            </a:r>
            <a:r>
              <a:rPr lang="en-US" altLang="zh-TW" sz="2400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Above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distance </a:t>
            </a:r>
            <a:r>
              <a:rPr lang="en-US" altLang="zh-TW" sz="2400" dirty="0" smtClean="0">
                <a:solidFill>
                  <a:schemeClr val="accent2">
                    <a:lumMod val="7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</a:t>
            </a:r>
            <a:r>
              <a:rPr lang="en-US" altLang="zh-TW" sz="2400" baseline="-25000" dirty="0" smtClean="0">
                <a:solidFill>
                  <a:schemeClr val="accent2">
                    <a:lumMod val="7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= abs(X</a:t>
            </a:r>
            <a:r>
              <a:rPr lang="en-US" altLang="zh-TW" sz="2400" baseline="-250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-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X</a:t>
            </a:r>
            <a:r>
              <a:rPr lang="en-US" altLang="zh-TW" sz="2400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 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+ abs(Y</a:t>
            </a:r>
            <a:r>
              <a:rPr lang="en-US" altLang="zh-TW" sz="2400" baseline="-250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-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Y</a:t>
            </a:r>
            <a:r>
              <a:rPr lang="en-US" altLang="zh-TW" sz="2400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  <a:endParaRPr lang="en-US" altLang="zh-TW" sz="24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nearest CU is the CU resulting in minimum distance</a:t>
            </a:r>
            <a:endParaRPr lang="en-US" altLang="zh-TW" sz="24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6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44351" y="5483491"/>
            <a:ext cx="1080000" cy="1080000"/>
          </a:xfrm>
          <a:prstGeom prst="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/>
          <p:cNvSpPr txBox="1"/>
          <p:nvPr/>
        </p:nvSpPr>
        <p:spPr>
          <a:xfrm>
            <a:off x="7024351" y="583882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accent1"/>
                </a:solidFill>
              </a:rPr>
              <a:t>Current CU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44350" y="4406400"/>
            <a:ext cx="1080000" cy="1080000"/>
          </a:xfrm>
          <a:prstGeom prst="rect">
            <a:avLst/>
          </a:prstGeom>
          <a:solidFill>
            <a:srgbClr val="00B050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7024351" y="47493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B050"/>
                </a:solidFill>
              </a:rPr>
              <a:t>Above CU</a:t>
            </a:r>
            <a:endParaRPr lang="zh-TW" altLang="en-US" dirty="0">
              <a:solidFill>
                <a:srgbClr val="00B05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64351" y="5486400"/>
            <a:ext cx="1080000" cy="1080000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3897420" y="583882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Left CU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5" name="橢圓 4"/>
          <p:cNvSpPr/>
          <p:nvPr/>
        </p:nvSpPr>
        <p:spPr>
          <a:xfrm>
            <a:off x="6412352" y="5882400"/>
            <a:ext cx="144000" cy="1440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5986458" y="60264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</a:t>
            </a:r>
            <a:r>
              <a:rPr lang="en-US" altLang="zh-TW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X</a:t>
            </a:r>
            <a:r>
              <a:rPr lang="en-US" altLang="zh-TW" baseline="-25000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baseline="-25000" dirty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</a:t>
            </a:r>
            <a:r>
              <a:rPr lang="en-US" altLang="zh-TW" dirty="0" smtClean="0">
                <a:solidFill>
                  <a:srgbClr val="0000FF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  <a:endParaRPr lang="en-US" altLang="zh-TW" dirty="0">
              <a:solidFill>
                <a:srgbClr val="0000FF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4" name="橢圓 13"/>
          <p:cNvSpPr/>
          <p:nvPr/>
        </p:nvSpPr>
        <p:spPr>
          <a:xfrm>
            <a:off x="5332352" y="5894850"/>
            <a:ext cx="144000" cy="14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文字方塊 14"/>
          <p:cNvSpPr txBox="1"/>
          <p:nvPr/>
        </p:nvSpPr>
        <p:spPr>
          <a:xfrm>
            <a:off x="4906458" y="603885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(X</a:t>
            </a:r>
            <a:r>
              <a:rPr lang="en-US" altLang="zh-TW" baseline="-25000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baseline="-25000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dirty="0" smtClean="0">
                <a:solidFill>
                  <a:srgbClr val="FFC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  <a:endParaRPr lang="en-US" altLang="zh-TW" dirty="0">
              <a:solidFill>
                <a:srgbClr val="FFC000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6" name="橢圓 15"/>
          <p:cNvSpPr/>
          <p:nvPr/>
        </p:nvSpPr>
        <p:spPr>
          <a:xfrm>
            <a:off x="6412351" y="4802400"/>
            <a:ext cx="144000" cy="144000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文字方塊 16"/>
          <p:cNvSpPr txBox="1"/>
          <p:nvPr/>
        </p:nvSpPr>
        <p:spPr>
          <a:xfrm>
            <a:off x="5986459" y="443306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(X</a:t>
            </a:r>
            <a:r>
              <a:rPr lang="en-US" altLang="zh-TW" baseline="-25000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baseline="-25000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dirty="0" smtClean="0">
                <a:solidFill>
                  <a:srgbClr val="FF0066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  <a:endParaRPr lang="en-US" altLang="zh-TW" dirty="0">
              <a:solidFill>
                <a:srgbClr val="FF0066"/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cxnSp>
        <p:nvCxnSpPr>
          <p:cNvPr id="18" name="直線接點 17"/>
          <p:cNvCxnSpPr>
            <a:stCxn id="14" idx="6"/>
            <a:endCxn id="5" idx="2"/>
          </p:cNvCxnSpPr>
          <p:nvPr/>
        </p:nvCxnSpPr>
        <p:spPr>
          <a:xfrm flipV="1">
            <a:off x="5476352" y="5954400"/>
            <a:ext cx="936000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/>
          <p:cNvSpPr txBox="1"/>
          <p:nvPr/>
        </p:nvSpPr>
        <p:spPr>
          <a:xfrm>
            <a:off x="5726183" y="5525518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dirty="0" smtClean="0">
                <a:solidFill>
                  <a:schemeClr val="bg1">
                    <a:lumMod val="6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</a:t>
            </a:r>
            <a:r>
              <a:rPr lang="en-US" altLang="zh-TW" baseline="-25000" dirty="0" smtClean="0">
                <a:solidFill>
                  <a:schemeClr val="bg1">
                    <a:lumMod val="6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endParaRPr lang="en-US" altLang="zh-TW" dirty="0">
              <a:solidFill>
                <a:schemeClr val="bg1">
                  <a:lumMod val="65000"/>
                </a:schemeClr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cxnSp>
        <p:nvCxnSpPr>
          <p:cNvPr id="20" name="直線接點 19"/>
          <p:cNvCxnSpPr>
            <a:stCxn id="16" idx="4"/>
            <a:endCxn id="5" idx="0"/>
          </p:cNvCxnSpPr>
          <p:nvPr/>
        </p:nvCxnSpPr>
        <p:spPr>
          <a:xfrm>
            <a:off x="6484351" y="4946400"/>
            <a:ext cx="1" cy="93600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/>
          <p:cNvSpPr txBox="1"/>
          <p:nvPr/>
        </p:nvSpPr>
        <p:spPr>
          <a:xfrm>
            <a:off x="6500474" y="522973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D</a:t>
            </a:r>
            <a:r>
              <a:rPr lang="en-US" altLang="zh-TW" baseline="-25000" dirty="0">
                <a:solidFill>
                  <a:schemeClr val="accent2">
                    <a:lumMod val="7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endParaRPr lang="en-US" altLang="zh-TW" dirty="0">
              <a:solidFill>
                <a:schemeClr val="accent2">
                  <a:lumMod val="75000"/>
                </a:schemeClr>
              </a:solidFill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80878" y="4764689"/>
            <a:ext cx="4378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If left CU is palette-coded, (X</a:t>
            </a:r>
            <a:r>
              <a:rPr lang="en-US" altLang="zh-TW" sz="1600" baseline="-250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sz="1600" baseline="-250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</a:t>
            </a:r>
            <a:r>
              <a:rPr lang="zh-TW" altLang="en-US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</a:t>
            </a:r>
            <a:r>
              <a:rPr lang="en-US" altLang="zh-TW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is its center</a:t>
            </a:r>
          </a:p>
        </p:txBody>
      </p:sp>
      <p:sp>
        <p:nvSpPr>
          <p:cNvPr id="24" name="文字方塊 23"/>
          <p:cNvSpPr txBox="1"/>
          <p:nvPr/>
        </p:nvSpPr>
        <p:spPr>
          <a:xfrm>
            <a:off x="416194" y="5095643"/>
            <a:ext cx="5107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Otherwise, (X</a:t>
            </a:r>
            <a:r>
              <a:rPr lang="en-US" altLang="zh-TW" sz="1600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16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sz="1600" baseline="-250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</a:t>
            </a:r>
            <a:r>
              <a:rPr lang="en-US" altLang="zh-TW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 is propagated from the nearest CU</a:t>
            </a:r>
            <a:endParaRPr lang="en-US" altLang="zh-TW" sz="16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1075830" y="5450253"/>
            <a:ext cx="3788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zh-TW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(X</a:t>
            </a:r>
            <a:r>
              <a:rPr lang="en-US" altLang="zh-TW" sz="1600" baseline="-250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, Y</a:t>
            </a:r>
            <a:r>
              <a:rPr lang="en-US" altLang="zh-TW" sz="1600" baseline="-250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</a:t>
            </a:r>
            <a:r>
              <a:rPr lang="en-US" altLang="zh-TW" sz="16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) is processed similarly as above</a:t>
            </a:r>
            <a:endParaRPr lang="en-US" altLang="zh-TW" sz="16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24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5" grpId="0" animBg="1"/>
      <p:bldP spid="7" grpId="0"/>
      <p:bldP spid="14" grpId="0" animBg="1"/>
      <p:bldP spid="15" grpId="0"/>
      <p:bldP spid="16" grpId="0" animBg="1"/>
      <p:bldP spid="17" grpId="0"/>
      <p:bldP spid="21" grpId="0"/>
      <p:bldP spid="25" grpId="0"/>
      <p:bldP spid="13" grpId="0"/>
      <p:bldP spid="24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Contents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Introduction 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Proposed Algorithms</a:t>
            </a:r>
          </a:p>
          <a:p>
            <a:pPr algn="just" eaLnBrk="1" hangingPunct="1"/>
            <a:r>
              <a:rPr lang="en-US" altLang="zh-TW" sz="2800" dirty="0" smtClean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Conclusion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7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83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Experimental Results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44929" y="791936"/>
            <a:ext cx="8694963" cy="5527221"/>
          </a:xfrm>
        </p:spPr>
        <p:txBody>
          <a:bodyPr/>
          <a:lstStyle/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</a:t>
            </a:r>
          </a:p>
          <a:p>
            <a:pPr lvl="1" algn="just" eaLnBrk="1" hangingPunct="1"/>
            <a:r>
              <a:rPr lang="en-CA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1: </a:t>
            </a:r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SCM-1.0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2: SCCE3 = SCM-1.0 </a:t>
            </a:r>
            <a:r>
              <a:rPr lang="en-CA" altLang="zh-TW" sz="2400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+ JCTVC-Q0094 + bug-fixes of JCTVC-Q0047</a:t>
            </a:r>
            <a:endParaRPr lang="en-US" altLang="zh-TW" sz="24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algn="just" eaLnBrk="1" hangingPunct="1"/>
            <a:r>
              <a:rPr lang="en-US" altLang="zh-TW" sz="28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Test condition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JCTVC-Q1015</a:t>
            </a:r>
          </a:p>
          <a:p>
            <a:pPr lvl="1" algn="just" eaLnBrk="1" hangingPunct="1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JCTVC-Q1123</a:t>
            </a:r>
          </a:p>
          <a:p>
            <a:pPr algn="just" eaLnBrk="1" hangingPunct="1"/>
            <a:endParaRPr lang="en-US" altLang="zh-TW" sz="2800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8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423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464"/>
            <a:ext cx="8229600" cy="604157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Anchor = SCCE3, </a:t>
            </a:r>
            <a:r>
              <a:rPr lang="en-US" altLang="zh-TW" dirty="0" err="1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Lossy</a:t>
            </a:r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3722D3-7086-4CEB-9435-8DAEB701B8AC}" type="slidenum">
              <a:rPr lang="zh-TW" altLang="en-US" smtClean="0"/>
              <a:pPr>
                <a:defRPr/>
              </a:pPr>
              <a:t>9</a:t>
            </a:fld>
            <a:endParaRPr lang="zh-TW" altLang="en-US" dirty="0"/>
          </a:p>
        </p:txBody>
      </p:sp>
      <p:sp>
        <p:nvSpPr>
          <p:cNvPr id="6" name="日期版面配置區 2"/>
          <p:cNvSpPr>
            <a:spLocks noGrp="1"/>
          </p:cNvSpPr>
          <p:nvPr>
            <p:ph type="dt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D067D6-428A-4060-BA9F-6405376098B9}" type="datetime1">
              <a:rPr lang="zh-TW" altLang="en-US" smtClean="0">
                <a:solidFill>
                  <a:srgbClr val="898989"/>
                </a:solidFill>
                <a:ea typeface="新細明體" charset="-120"/>
              </a:rPr>
              <a:pPr/>
              <a:t>2014/6/30</a:t>
            </a:fld>
            <a:endParaRPr lang="zh-TW" altLang="en-US" dirty="0" smtClean="0">
              <a:solidFill>
                <a:srgbClr val="898989"/>
              </a:solidFill>
              <a:ea typeface="新細明體" charset="-120"/>
            </a:endParaRPr>
          </a:p>
          <a:p>
            <a:r>
              <a:rPr lang="en-US" altLang="zh-TW" dirty="0">
                <a:solidFill>
                  <a:srgbClr val="898989"/>
                </a:solidFill>
                <a:ea typeface="新細明體" charset="-120"/>
              </a:rPr>
              <a:t>ITRI International</a:t>
            </a:r>
            <a:endParaRPr lang="zh-TW" altLang="en-US" dirty="0">
              <a:solidFill>
                <a:srgbClr val="898989"/>
              </a:solidFill>
              <a:ea typeface="新細明體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57338524"/>
              </p:ext>
            </p:extLst>
          </p:nvPr>
        </p:nvGraphicFramePr>
        <p:xfrm>
          <a:off x="216807" y="888660"/>
          <a:ext cx="8616950" cy="2438400"/>
        </p:xfrm>
        <a:graphic>
          <a:graphicData uri="http://schemas.openxmlformats.org/drawingml/2006/table">
            <a:tbl>
              <a:tblPr/>
              <a:tblGrid>
                <a:gridCol w="227580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</a:tblGrid>
              <a:tr h="1524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IBC searches 2 left CTUs</a:t>
                      </a:r>
                      <a:endParaRPr lang="zh-TW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42698559"/>
              </p:ext>
            </p:extLst>
          </p:nvPr>
        </p:nvGraphicFramePr>
        <p:xfrm>
          <a:off x="214085" y="3588317"/>
          <a:ext cx="8616950" cy="2438400"/>
        </p:xfrm>
        <a:graphic>
          <a:graphicData uri="http://schemas.openxmlformats.org/drawingml/2006/table">
            <a:tbl>
              <a:tblPr/>
              <a:tblGrid>
                <a:gridCol w="227580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  <a:gridCol w="704572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IBC searches full</a:t>
                      </a:r>
                      <a:r>
                        <a:rPr lang="en-US" altLang="zh-TW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frame</a:t>
                      </a:r>
                      <a:endParaRPr lang="zh-TW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173%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1863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17734</TotalTime>
  <Pages>0</Pages>
  <Words>3946</Words>
  <Characters>0</Characters>
  <Application>Microsoft Office PowerPoint</Application>
  <DocSecurity>0</DocSecurity>
  <PresentationFormat>如螢幕大小 (4:3)</PresentationFormat>
  <Lines>0</Lines>
  <Paragraphs>1449</Paragraphs>
  <Slides>16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17" baseType="lpstr">
      <vt:lpstr>Custom Design</vt:lpstr>
      <vt:lpstr>Palette Table Prediction by the Nearest Palette Table  JCTVC-R0266</vt:lpstr>
      <vt:lpstr>Contents</vt:lpstr>
      <vt:lpstr>Palette Table Prediction</vt:lpstr>
      <vt:lpstr>Contents</vt:lpstr>
      <vt:lpstr>Proposed Algorithms (1)</vt:lpstr>
      <vt:lpstr>Proposed Algorithms (2)</vt:lpstr>
      <vt:lpstr>Contents</vt:lpstr>
      <vt:lpstr>Experimental Results</vt:lpstr>
      <vt:lpstr>Anchor = SCCE3, Lossy</vt:lpstr>
      <vt:lpstr>Anchor = SCM 1.0, Lossy</vt:lpstr>
      <vt:lpstr>Anchor = SCCE3, Lossless</vt:lpstr>
      <vt:lpstr>Anchor = SCM 1.0, Lossless</vt:lpstr>
      <vt:lpstr>Contents</vt:lpstr>
      <vt:lpstr>Conclusion</vt:lpstr>
      <vt:lpstr>Acknowledgement</vt:lpstr>
      <vt:lpstr>Thank you for your attention!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3D-HEVC</dc:title>
  <dc:creator>john</dc:creator>
  <cp:lastModifiedBy>ITRIv300</cp:lastModifiedBy>
  <cp:revision>1020</cp:revision>
  <cp:lastPrinted>2013-05-17T00:59:36Z</cp:lastPrinted>
  <dcterms:created xsi:type="dcterms:W3CDTF">2009-04-27T03:22:15Z</dcterms:created>
  <dcterms:modified xsi:type="dcterms:W3CDTF">2014-06-30T08:09:04Z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1033-8.1.0.3385</vt:lpwstr>
  </property>
</Properties>
</file>