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0"/>
  </p:notesMasterIdLst>
  <p:handoutMasterIdLst>
    <p:handoutMasterId r:id="rId11"/>
  </p:handoutMasterIdLst>
  <p:sldIdLst>
    <p:sldId id="256" r:id="rId2"/>
    <p:sldId id="431" r:id="rId3"/>
    <p:sldId id="432" r:id="rId4"/>
    <p:sldId id="427" r:id="rId5"/>
    <p:sldId id="428" r:id="rId6"/>
    <p:sldId id="429" r:id="rId7"/>
    <p:sldId id="283" r:id="rId8"/>
    <p:sldId id="430" r:id="rId9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CC"/>
    <a:srgbClr val="CCECFF"/>
    <a:srgbClr val="CCFFFF"/>
    <a:srgbClr val="CCFFCC"/>
    <a:srgbClr val="FFCCFF"/>
    <a:srgbClr val="0000FF"/>
    <a:srgbClr val="00FF00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29" autoAdjust="0"/>
    <p:restoredTop sz="76975" autoAdjust="0"/>
  </p:normalViewPr>
  <p:slideViewPr>
    <p:cSldViewPr>
      <p:cViewPr>
        <p:scale>
          <a:sx n="100" d="100"/>
          <a:sy n="100" d="100"/>
        </p:scale>
        <p:origin x="-270" y="-204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780" y="-78"/>
      </p:cViewPr>
      <p:guideLst>
        <p:guide orient="horz" pos="2928"/>
        <p:guide pos="220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F2268811-CE7A-43BB-802D-73424AE89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375" y="4376738"/>
            <a:ext cx="6259513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984230CE-ECB9-4202-BD11-5D49A5B240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919DCA8-242E-4FE9-9ED4-EDACA4CA5600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4339" name="Slide Number Placeholder 3"/>
          <p:cNvSpPr txBox="1">
            <a:spLocks noGrp="1"/>
          </p:cNvSpPr>
          <p:nvPr/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5F670777-EDB5-413F-B4FF-96EBA16A7D9F}" type="slidenum">
              <a:rPr lang="en-US" sz="1200"/>
              <a:pPr algn="r" defTabSz="931863"/>
              <a:t>2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6387" name="Slide Number Placeholder 3"/>
          <p:cNvSpPr txBox="1">
            <a:spLocks noGrp="1"/>
          </p:cNvSpPr>
          <p:nvPr/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DA3D0991-DD94-433F-A4BD-C354C71012BB}" type="slidenum">
              <a:rPr lang="en-US" sz="1200"/>
              <a:pPr algn="r" defTabSz="931863"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A1FA81F-B689-4C99-9ED2-BB203B4A9216}" type="slidenum">
              <a:rPr lang="en-US" smtClean="0">
                <a:cs typeface="Arial" charset="0"/>
              </a:rPr>
              <a:pPr/>
              <a:t>6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9EFE627-616E-4479-B01B-A2D45E4AD8A0}" type="slidenum">
              <a:rPr lang="en-US" smtClean="0">
                <a:cs typeface="Arial" charset="0"/>
              </a:rPr>
              <a:pPr/>
              <a:t>7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79" name="Slide Number Placeholder 3"/>
          <p:cNvSpPr txBox="1">
            <a:spLocks noGrp="1"/>
          </p:cNvSpPr>
          <p:nvPr/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4F0AC908-CC3F-4A97-B58E-0B56AA27CFFC}" type="slidenum">
              <a:rPr lang="en-US" sz="1200"/>
              <a:pPr algn="r" defTabSz="931863"/>
              <a:t>8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SLA Logo Vertical110728 copy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4589463"/>
            <a:ext cx="18288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>
              <a:cs typeface="+mn-cs"/>
            </a:endParaRPr>
          </a:p>
        </p:txBody>
      </p:sp>
      <p:pic>
        <p:nvPicPr>
          <p:cNvPr id="3" name="Picture 13" descr="SLATITLEPAGE.jpg copy.png"/>
          <p:cNvPicPr>
            <a:picLocks noChangeAspect="1"/>
          </p:cNvPicPr>
          <p:nvPr userDrawn="1"/>
        </p:nvPicPr>
        <p:blipFill>
          <a:blip r:embed="rId2"/>
          <a:srcRect l="15042" r="12173"/>
          <a:stretch>
            <a:fillRect/>
          </a:stretch>
        </p:blipFill>
        <p:spPr bwMode="auto">
          <a:xfrm>
            <a:off x="0" y="-962025"/>
            <a:ext cx="91440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SLA Logo Vertical110728 copy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262313" y="2235200"/>
            <a:ext cx="261937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SLATITLEPAGE.jpg copy.png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</a:t>
            </a:r>
          </a:p>
        </p:txBody>
      </p:sp>
      <p:sp>
        <p:nvSpPr>
          <p:cNvPr id="102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771525"/>
            <a:ext cx="815340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0" name="Picture 10" descr="SLA Logo Horizontal 110728 copy.png"/>
          <p:cNvPicPr>
            <a:picLocks noChangeAspect="1"/>
          </p:cNvPicPr>
          <p:nvPr userDrawn="1"/>
        </p:nvPicPr>
        <p:blipFill>
          <a:blip r:embed="rId10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oter Placeholder 3"/>
          <p:cNvSpPr txBox="1">
            <a:spLocks/>
          </p:cNvSpPr>
          <p:nvPr userDrawn="1"/>
        </p:nvSpPr>
        <p:spPr>
          <a:xfrm>
            <a:off x="5607050" y="4929188"/>
            <a:ext cx="3536950" cy="215900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kern="0" dirty="0" smtClean="0"/>
              <a:t>Video Coding Standards   |   18 March 2014   |   </a:t>
            </a:r>
            <a:fld id="{1A84C700-EC15-4EF5-BE4F-2CA2D90F9B5A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700" kern="0" dirty="0" smtClean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0" r:id="rId2"/>
    <p:sldLayoutId id="2147483661" r:id="rId3"/>
    <p:sldLayoutId id="2147483662" r:id="rId4"/>
    <p:sldLayoutId id="2147483666" r:id="rId5"/>
    <p:sldLayoutId id="2147483663" r:id="rId6"/>
    <p:sldLayoutId id="2147483664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ubtitle 2"/>
          <p:cNvSpPr>
            <a:spLocks noGrp="1"/>
          </p:cNvSpPr>
          <p:nvPr>
            <p:ph type="subTitle" idx="1"/>
          </p:nvPr>
        </p:nvSpPr>
        <p:spPr>
          <a:xfrm>
            <a:off x="1903413" y="3429000"/>
            <a:ext cx="5337175" cy="1074738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smtClean="0">
                <a:solidFill>
                  <a:srgbClr val="3A3A3A"/>
                </a:solidFill>
              </a:rPr>
              <a:t>Seung-Hwan Kim, Misra Kiran, Zhao Jie, Andrew Segall</a:t>
            </a:r>
          </a:p>
        </p:txBody>
      </p:sp>
      <p:sp>
        <p:nvSpPr>
          <p:cNvPr id="11266" name="Title 1"/>
          <p:cNvSpPr>
            <a:spLocks/>
          </p:cNvSpPr>
          <p:nvPr/>
        </p:nvSpPr>
        <p:spPr bwMode="auto">
          <a:xfrm>
            <a:off x="441325" y="844550"/>
            <a:ext cx="8261350" cy="110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 anchor="ctr"/>
          <a:lstStyle/>
          <a:p>
            <a:pPr algn="ctr" defTabSz="871538" eaLnBrk="0" hangingPunct="0"/>
            <a:r>
              <a:rPr lang="en-CA" sz="2800" b="1">
                <a:latin typeface="Calibri" pitchFamily="34" charset="0"/>
              </a:rPr>
              <a:t>JCTVC-R0232 </a:t>
            </a:r>
            <a:br>
              <a:rPr lang="en-CA" sz="2800" b="1">
                <a:latin typeface="Calibri" pitchFamily="34" charset="0"/>
              </a:rPr>
            </a:br>
            <a:r>
              <a:rPr lang="en-CA" sz="2800" b="1">
                <a:latin typeface="Calibri" pitchFamily="34" charset="0"/>
              </a:rPr>
              <a:t>“Non-SCCE3: High throughput palette coding</a:t>
            </a:r>
            <a:r>
              <a:rPr lang="en-US" sz="2800" b="1">
                <a:latin typeface="Calibri" pitchFamily="34" charset="0"/>
              </a:rPr>
              <a:t> </a:t>
            </a:r>
            <a:r>
              <a:rPr lang="en-CA" sz="2800" b="1">
                <a:latin typeface="Calibri" pitchFamily="34" charset="0"/>
              </a:rPr>
              <a:t>”</a:t>
            </a:r>
            <a:r>
              <a:rPr lang="en-US" sz="2800" b="1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Context coded bins for palette coding mode</a:t>
            </a:r>
            <a:endParaRPr lang="en-US" altLang="ko-KR" smtClean="0">
              <a:ea typeface="굴림" pitchFamily="34" charset="-127"/>
            </a:endParaRPr>
          </a:p>
        </p:txBody>
      </p:sp>
      <p:sp>
        <p:nvSpPr>
          <p:cNvPr id="13314" name="Rectangle 5"/>
          <p:cNvSpPr>
            <a:spLocks noChangeArrowheads="1"/>
          </p:cNvSpPr>
          <p:nvPr/>
        </p:nvSpPr>
        <p:spPr bwMode="auto">
          <a:xfrm>
            <a:off x="0" y="1619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13315" name="Rectangle 77"/>
          <p:cNvSpPr>
            <a:spLocks noChangeArrowheads="1"/>
          </p:cNvSpPr>
          <p:nvPr/>
        </p:nvSpPr>
        <p:spPr bwMode="auto">
          <a:xfrm>
            <a:off x="0" y="3143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13316" name="Rectangle 3"/>
          <p:cNvSpPr txBox="1">
            <a:spLocks noChangeArrowheads="1"/>
          </p:cNvSpPr>
          <p:nvPr/>
        </p:nvSpPr>
        <p:spPr bwMode="auto">
          <a:xfrm>
            <a:off x="152400" y="895350"/>
            <a:ext cx="5105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/>
          <a:lstStyle/>
          <a:p>
            <a:pPr marL="325438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None/>
            </a:pPr>
            <a:r>
              <a:rPr lang="en-CA" sz="1700"/>
              <a:t>Palette_run coding </a:t>
            </a:r>
            <a:r>
              <a:rPr lang="en-CA" sz="1700">
                <a:solidFill>
                  <a:srgbClr val="FF0000"/>
                </a:solidFill>
              </a:rPr>
              <a:t>(1 context bin/pixel)</a:t>
            </a:r>
          </a:p>
          <a:p>
            <a:pPr marL="1143000" lvl="2" indent="-228600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CA" sz="1600"/>
              <a:t>Significance map (context coded) </a:t>
            </a:r>
          </a:p>
          <a:p>
            <a:pPr marL="1143000" lvl="2" indent="-228600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CA" sz="1600"/>
              <a:t>GR_1 flag map (context coded) </a:t>
            </a:r>
          </a:p>
          <a:p>
            <a:pPr marL="1143000" lvl="2" indent="-228600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CA" sz="1600"/>
              <a:t>GR_2 flag map (context coded) </a:t>
            </a:r>
          </a:p>
          <a:p>
            <a:pPr marL="1143000" lvl="2" indent="-228600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CA" sz="1600"/>
              <a:t>Remaining level (bypass coded)</a:t>
            </a:r>
            <a:endParaRPr lang="en-GB" sz="1600"/>
          </a:p>
        </p:txBody>
      </p:sp>
      <p:graphicFrame>
        <p:nvGraphicFramePr>
          <p:cNvPr id="26831" name="Group 207"/>
          <p:cNvGraphicFramePr>
            <a:graphicFrameLocks noGrp="1"/>
          </p:cNvGraphicFramePr>
          <p:nvPr/>
        </p:nvGraphicFramePr>
        <p:xfrm>
          <a:off x="228600" y="2800350"/>
          <a:ext cx="4114800" cy="1728788"/>
        </p:xfrm>
        <a:graphic>
          <a:graphicData uri="http://schemas.openxmlformats.org/drawingml/2006/table">
            <a:tbl>
              <a:tblPr/>
              <a:tblGrid>
                <a:gridCol w="631825"/>
                <a:gridCol w="793750"/>
                <a:gridCol w="1371600"/>
                <a:gridCol w="1317625"/>
              </a:tblGrid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Input level </a:t>
                      </a:r>
                      <a:endParaRPr kumimoji="0" lang="en-CA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# context bins</a:t>
                      </a:r>
                      <a:endParaRPr kumimoji="0" lang="en-CA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The number of pixels coded</a:t>
                      </a:r>
                      <a:endParaRPr kumimoji="0" lang="en-CA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Average context bins/pixel</a:t>
                      </a:r>
                      <a:endParaRPr kumimoji="0" lang="en-CA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0</a:t>
                      </a:r>
                      <a:endParaRPr kumimoji="0" lang="en-CA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</a:t>
                      </a:r>
                      <a:endParaRPr kumimoji="0" lang="en-CA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</a:t>
                      </a:r>
                      <a:endParaRPr kumimoji="0" lang="en-CA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</a:t>
                      </a:r>
                      <a:endParaRPr kumimoji="0" lang="en-CA" sz="19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</a:t>
                      </a:r>
                      <a:endParaRPr kumimoji="0" lang="en-CA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2</a:t>
                      </a:r>
                      <a:endParaRPr kumimoji="0" lang="en-CA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2</a:t>
                      </a:r>
                      <a:endParaRPr kumimoji="0" lang="en-CA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</a:t>
                      </a:r>
                      <a:endParaRPr kumimoji="0" lang="en-CA" sz="19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2</a:t>
                      </a:r>
                      <a:endParaRPr kumimoji="0" lang="en-CA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3</a:t>
                      </a:r>
                      <a:endParaRPr kumimoji="0" lang="en-CA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3</a:t>
                      </a:r>
                      <a:endParaRPr kumimoji="0" lang="en-CA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</a:t>
                      </a:r>
                      <a:endParaRPr kumimoji="0" lang="en-CA" sz="19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3</a:t>
                      </a:r>
                      <a:endParaRPr kumimoji="0" lang="en-CA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3</a:t>
                      </a:r>
                      <a:endParaRPr kumimoji="0" lang="en-CA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4</a:t>
                      </a:r>
                      <a:endParaRPr kumimoji="0" lang="en-CA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¾ = 0.75</a:t>
                      </a:r>
                      <a:endParaRPr kumimoji="0" lang="en-CA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&gt;3</a:t>
                      </a:r>
                      <a:endParaRPr kumimoji="0" lang="en-CA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3</a:t>
                      </a:r>
                      <a:endParaRPr kumimoji="0" lang="en-CA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</a:t>
                      </a:r>
                      <a:endParaRPr kumimoji="0" lang="en-CA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3/N</a:t>
                      </a:r>
                      <a:endParaRPr kumimoji="0" lang="en-CA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3354" name="Group 29"/>
          <p:cNvGrpSpPr>
            <a:grpSpLocks/>
          </p:cNvGrpSpPr>
          <p:nvPr/>
        </p:nvGrpSpPr>
        <p:grpSpPr bwMode="auto">
          <a:xfrm>
            <a:off x="4219575" y="895350"/>
            <a:ext cx="4924425" cy="3238500"/>
            <a:chOff x="4114800" y="895350"/>
            <a:chExt cx="4924425" cy="3238302"/>
          </a:xfrm>
        </p:grpSpPr>
        <p:sp>
          <p:nvSpPr>
            <p:cNvPr id="13355" name="Diamond 4"/>
            <p:cNvSpPr>
              <a:spLocks noChangeArrowheads="1"/>
            </p:cNvSpPr>
            <p:nvPr/>
          </p:nvSpPr>
          <p:spPr bwMode="auto">
            <a:xfrm>
              <a:off x="4114800" y="895350"/>
              <a:ext cx="3200400" cy="533400"/>
            </a:xfrm>
            <a:prstGeom prst="diamond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defTabSz="871538"/>
              <a:r>
                <a:rPr lang="en-US" sz="1100"/>
                <a:t>palette_run_type_flag ==0 ?</a:t>
              </a:r>
            </a:p>
          </p:txBody>
        </p:sp>
        <p:cxnSp>
          <p:nvCxnSpPr>
            <p:cNvPr id="13356" name="Straight Arrow Connector 6"/>
            <p:cNvCxnSpPr>
              <a:cxnSpLocks noChangeShapeType="1"/>
              <a:stCxn id="13355" idx="2"/>
            </p:cNvCxnSpPr>
            <p:nvPr/>
          </p:nvCxnSpPr>
          <p:spPr bwMode="auto">
            <a:xfrm>
              <a:off x="5715000" y="1428750"/>
              <a:ext cx="0" cy="4572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sp>
          <p:nvSpPr>
            <p:cNvPr id="13357" name="TextBox 9"/>
            <p:cNvSpPr txBox="1">
              <a:spLocks noChangeArrowheads="1"/>
            </p:cNvSpPr>
            <p:nvPr/>
          </p:nvSpPr>
          <p:spPr bwMode="auto">
            <a:xfrm>
              <a:off x="5715000" y="1547396"/>
              <a:ext cx="533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Yes</a:t>
              </a:r>
            </a:p>
          </p:txBody>
        </p:sp>
        <p:sp>
          <p:nvSpPr>
            <p:cNvPr id="13358" name="Rectangle 10"/>
            <p:cNvSpPr>
              <a:spLocks noChangeArrowheads="1"/>
            </p:cNvSpPr>
            <p:nvPr/>
          </p:nvSpPr>
          <p:spPr bwMode="auto">
            <a:xfrm>
              <a:off x="4953000" y="1885950"/>
              <a:ext cx="1600200" cy="3048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defTabSz="871538"/>
              <a:r>
                <a:rPr lang="en-US" sz="1200"/>
                <a:t>Code “palette_index”</a:t>
              </a:r>
            </a:p>
          </p:txBody>
        </p:sp>
        <p:cxnSp>
          <p:nvCxnSpPr>
            <p:cNvPr id="13359" name="Straight Arrow Connector 16"/>
            <p:cNvCxnSpPr>
              <a:cxnSpLocks noChangeShapeType="1"/>
            </p:cNvCxnSpPr>
            <p:nvPr/>
          </p:nvCxnSpPr>
          <p:spPr bwMode="auto">
            <a:xfrm>
              <a:off x="5715000" y="2190750"/>
              <a:ext cx="0" cy="27432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sp>
          <p:nvSpPr>
            <p:cNvPr id="13360" name="Diamond 17"/>
            <p:cNvSpPr>
              <a:spLocks noChangeArrowheads="1"/>
            </p:cNvSpPr>
            <p:nvPr/>
          </p:nvSpPr>
          <p:spPr bwMode="auto">
            <a:xfrm>
              <a:off x="4114800" y="2476500"/>
              <a:ext cx="3200400" cy="533400"/>
            </a:xfrm>
            <a:prstGeom prst="diamond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defTabSz="871538"/>
              <a:r>
                <a:rPr lang="en-US" sz="1100"/>
                <a:t>Palette_index==Palette_Size ?</a:t>
              </a:r>
            </a:p>
          </p:txBody>
        </p:sp>
        <p:cxnSp>
          <p:nvCxnSpPr>
            <p:cNvPr id="13361" name="Straight Arrow Connector 19"/>
            <p:cNvCxnSpPr>
              <a:cxnSpLocks noChangeShapeType="1"/>
              <a:stCxn id="13360" idx="2"/>
            </p:cNvCxnSpPr>
            <p:nvPr/>
          </p:nvCxnSpPr>
          <p:spPr bwMode="auto">
            <a:xfrm>
              <a:off x="5715000" y="3009900"/>
              <a:ext cx="0" cy="32385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sp>
          <p:nvSpPr>
            <p:cNvPr id="13362" name="Rectangle 20"/>
            <p:cNvSpPr>
              <a:spLocks noChangeArrowheads="1"/>
            </p:cNvSpPr>
            <p:nvPr/>
          </p:nvSpPr>
          <p:spPr bwMode="auto">
            <a:xfrm>
              <a:off x="5105400" y="3333601"/>
              <a:ext cx="1371600" cy="533367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defTabSz="871538"/>
              <a:r>
                <a:rPr lang="en-US" sz="1000"/>
                <a:t>Code</a:t>
              </a:r>
            </a:p>
            <a:p>
              <a:pPr algn="ctr" defTabSz="871538"/>
              <a:r>
                <a:rPr lang="en-US" sz="1000"/>
                <a:t>”palette_escape_value” </a:t>
              </a:r>
            </a:p>
          </p:txBody>
        </p:sp>
        <p:sp>
          <p:nvSpPr>
            <p:cNvPr id="13363" name="TextBox 21"/>
            <p:cNvSpPr txBox="1">
              <a:spLocks noChangeArrowheads="1"/>
            </p:cNvSpPr>
            <p:nvPr/>
          </p:nvSpPr>
          <p:spPr bwMode="auto">
            <a:xfrm>
              <a:off x="5715000" y="3001834"/>
              <a:ext cx="533400" cy="336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Yes</a:t>
              </a:r>
            </a:p>
          </p:txBody>
        </p:sp>
        <p:sp>
          <p:nvSpPr>
            <p:cNvPr id="13364" name="Rectangle 22"/>
            <p:cNvSpPr>
              <a:spLocks noChangeArrowheads="1"/>
            </p:cNvSpPr>
            <p:nvPr/>
          </p:nvSpPr>
          <p:spPr bwMode="auto">
            <a:xfrm>
              <a:off x="6972300" y="3381375"/>
              <a:ext cx="11430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defTabSz="871538"/>
              <a:r>
                <a:rPr lang="en-US" sz="1200"/>
                <a:t>code</a:t>
              </a:r>
            </a:p>
            <a:p>
              <a:pPr algn="ctr" defTabSz="871538"/>
              <a:r>
                <a:rPr lang="en-US" sz="1200"/>
                <a:t>“palette_run”</a:t>
              </a:r>
            </a:p>
          </p:txBody>
        </p:sp>
        <p:cxnSp>
          <p:nvCxnSpPr>
            <p:cNvPr id="13365" name="Elbow Connector 24"/>
            <p:cNvCxnSpPr>
              <a:cxnSpLocks noChangeShapeType="1"/>
              <a:stCxn id="13360" idx="3"/>
              <a:endCxn id="13364" idx="0"/>
            </p:cNvCxnSpPr>
            <p:nvPr/>
          </p:nvCxnSpPr>
          <p:spPr bwMode="auto">
            <a:xfrm>
              <a:off x="7315200" y="2743200"/>
              <a:ext cx="228600" cy="638175"/>
            </a:xfrm>
            <a:prstGeom prst="bentConnector2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sp>
          <p:nvSpPr>
            <p:cNvPr id="13366" name="TextBox 26"/>
            <p:cNvSpPr txBox="1">
              <a:spLocks noChangeArrowheads="1"/>
            </p:cNvSpPr>
            <p:nvPr/>
          </p:nvSpPr>
          <p:spPr bwMode="auto">
            <a:xfrm>
              <a:off x="5210175" y="3828871"/>
              <a:ext cx="1295400" cy="304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>
                  <a:solidFill>
                    <a:srgbClr val="006600"/>
                  </a:solidFill>
                  <a:latin typeface="Calibri" pitchFamily="34" charset="0"/>
                </a:rPr>
                <a:t>Escape mode</a:t>
              </a:r>
            </a:p>
          </p:txBody>
        </p:sp>
        <p:sp>
          <p:nvSpPr>
            <p:cNvPr id="13367" name="TextBox 27"/>
            <p:cNvSpPr txBox="1">
              <a:spLocks noChangeArrowheads="1"/>
            </p:cNvSpPr>
            <p:nvPr/>
          </p:nvSpPr>
          <p:spPr bwMode="auto">
            <a:xfrm>
              <a:off x="6962775" y="3790773"/>
              <a:ext cx="1219200" cy="3047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b="1">
                  <a:solidFill>
                    <a:srgbClr val="006600"/>
                  </a:solidFill>
                  <a:latin typeface="Calibri" pitchFamily="34" charset="0"/>
                </a:rPr>
                <a:t>Index mode</a:t>
              </a:r>
            </a:p>
          </p:txBody>
        </p:sp>
        <p:sp>
          <p:nvSpPr>
            <p:cNvPr id="13368" name="Rectangle 28"/>
            <p:cNvSpPr>
              <a:spLocks noChangeArrowheads="1"/>
            </p:cNvSpPr>
            <p:nvPr/>
          </p:nvSpPr>
          <p:spPr bwMode="auto">
            <a:xfrm>
              <a:off x="7315200" y="1733550"/>
              <a:ext cx="16002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defTabSz="871538"/>
              <a:r>
                <a:rPr lang="en-US" sz="1200"/>
                <a:t>Code </a:t>
              </a:r>
            </a:p>
            <a:p>
              <a:pPr algn="ctr" defTabSz="871538"/>
              <a:r>
                <a:rPr lang="en-US" sz="1200"/>
                <a:t>“palette_run”</a:t>
              </a:r>
            </a:p>
          </p:txBody>
        </p:sp>
        <p:cxnSp>
          <p:nvCxnSpPr>
            <p:cNvPr id="13369" name="Elbow Connector 30"/>
            <p:cNvCxnSpPr>
              <a:cxnSpLocks noChangeShapeType="1"/>
              <a:stCxn id="13355" idx="3"/>
              <a:endCxn id="13368" idx="0"/>
            </p:cNvCxnSpPr>
            <p:nvPr/>
          </p:nvCxnSpPr>
          <p:spPr bwMode="auto">
            <a:xfrm>
              <a:off x="7315200" y="1162050"/>
              <a:ext cx="800100" cy="571500"/>
            </a:xfrm>
            <a:prstGeom prst="bentConnector2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sp>
          <p:nvSpPr>
            <p:cNvPr id="13370" name="TextBox 32"/>
            <p:cNvSpPr txBox="1">
              <a:spLocks noChangeArrowheads="1"/>
            </p:cNvSpPr>
            <p:nvPr/>
          </p:nvSpPr>
          <p:spPr bwMode="auto">
            <a:xfrm>
              <a:off x="7286625" y="2238293"/>
              <a:ext cx="1752600" cy="304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b="1">
                  <a:solidFill>
                    <a:srgbClr val="006600"/>
                  </a:solidFill>
                  <a:latin typeface="Calibri" pitchFamily="34" charset="0"/>
                </a:rPr>
                <a:t>Copy_above_mode</a:t>
              </a:r>
            </a:p>
          </p:txBody>
        </p:sp>
        <p:sp>
          <p:nvSpPr>
            <p:cNvPr id="13371" name="TextBox 33"/>
            <p:cNvSpPr txBox="1">
              <a:spLocks noChangeArrowheads="1"/>
            </p:cNvSpPr>
            <p:nvPr/>
          </p:nvSpPr>
          <p:spPr bwMode="auto">
            <a:xfrm>
              <a:off x="7467600" y="1200150"/>
              <a:ext cx="533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No</a:t>
              </a:r>
            </a:p>
          </p:txBody>
        </p:sp>
        <p:sp>
          <p:nvSpPr>
            <p:cNvPr id="13372" name="TextBox 34"/>
            <p:cNvSpPr txBox="1">
              <a:spLocks noChangeArrowheads="1"/>
            </p:cNvSpPr>
            <p:nvPr/>
          </p:nvSpPr>
          <p:spPr bwMode="auto">
            <a:xfrm>
              <a:off x="7162800" y="2800350"/>
              <a:ext cx="533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No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JCTVC-R0232</a:t>
            </a:r>
            <a:endParaRPr lang="en-US" altLang="ko-KR" smtClean="0">
              <a:ea typeface="굴림" pitchFamily="34" charset="-127"/>
            </a:endParaRPr>
          </a:p>
        </p:txBody>
      </p:sp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0" y="1619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15363" name="Rectangle 77"/>
          <p:cNvSpPr>
            <a:spLocks noChangeArrowheads="1"/>
          </p:cNvSpPr>
          <p:nvPr/>
        </p:nvSpPr>
        <p:spPr bwMode="auto">
          <a:xfrm>
            <a:off x="0" y="3143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15364" name="Rectangle 3"/>
          <p:cNvSpPr txBox="1">
            <a:spLocks noChangeArrowheads="1"/>
          </p:cNvSpPr>
          <p:nvPr/>
        </p:nvSpPr>
        <p:spPr bwMode="auto">
          <a:xfrm>
            <a:off x="152400" y="895350"/>
            <a:ext cx="4343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/>
          <a:lstStyle/>
          <a:p>
            <a:pPr marL="325438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CA"/>
              <a:t>Propose to </a:t>
            </a:r>
            <a:r>
              <a:rPr lang="en-US"/>
              <a:t>limit the number of context coded bins for palette mode</a:t>
            </a:r>
            <a:r>
              <a:rPr lang="en-CA"/>
              <a:t>.</a:t>
            </a:r>
            <a:endParaRPr lang="en-GB" sz="2800">
              <a:latin typeface="Calibri" pitchFamily="34" charset="0"/>
            </a:endParaRPr>
          </a:p>
          <a:p>
            <a:pPr marL="782638" lvl="1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CA" sz="2200">
                <a:latin typeface="Calibri" pitchFamily="34" charset="0"/>
              </a:rPr>
              <a:t>Remove unnecessary context coded bins.</a:t>
            </a:r>
          </a:p>
          <a:p>
            <a:pPr marL="782638" lvl="1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CA" sz="2200">
                <a:latin typeface="Calibri" pitchFamily="34" charset="0"/>
              </a:rPr>
              <a:t>Reduces the worst case number of context coded bins for palette_run coding by 42%</a:t>
            </a:r>
          </a:p>
          <a:p>
            <a:pPr marL="782638" lvl="1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CA" sz="2200">
                <a:latin typeface="Calibri" pitchFamily="34" charset="0"/>
              </a:rPr>
              <a:t> No significant coding loss.</a:t>
            </a:r>
          </a:p>
        </p:txBody>
      </p:sp>
      <p:grpSp>
        <p:nvGrpSpPr>
          <p:cNvPr id="15365" name="Group 29"/>
          <p:cNvGrpSpPr>
            <a:grpSpLocks/>
          </p:cNvGrpSpPr>
          <p:nvPr/>
        </p:nvGrpSpPr>
        <p:grpSpPr bwMode="auto">
          <a:xfrm>
            <a:off x="4219575" y="895350"/>
            <a:ext cx="4924425" cy="3238500"/>
            <a:chOff x="4114800" y="895350"/>
            <a:chExt cx="4924425" cy="3238302"/>
          </a:xfrm>
        </p:grpSpPr>
        <p:sp>
          <p:nvSpPr>
            <p:cNvPr id="15366" name="Diamond 4"/>
            <p:cNvSpPr>
              <a:spLocks noChangeArrowheads="1"/>
            </p:cNvSpPr>
            <p:nvPr/>
          </p:nvSpPr>
          <p:spPr bwMode="auto">
            <a:xfrm>
              <a:off x="4114800" y="895350"/>
              <a:ext cx="3200400" cy="533400"/>
            </a:xfrm>
            <a:prstGeom prst="diamond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defTabSz="871538"/>
              <a:r>
                <a:rPr lang="en-US" sz="1100"/>
                <a:t>palette_run_type_flag ==0 ?</a:t>
              </a:r>
            </a:p>
          </p:txBody>
        </p:sp>
        <p:cxnSp>
          <p:nvCxnSpPr>
            <p:cNvPr id="15367" name="Straight Arrow Connector 6"/>
            <p:cNvCxnSpPr>
              <a:cxnSpLocks noChangeShapeType="1"/>
              <a:stCxn id="15366" idx="2"/>
            </p:cNvCxnSpPr>
            <p:nvPr/>
          </p:nvCxnSpPr>
          <p:spPr bwMode="auto">
            <a:xfrm>
              <a:off x="5715000" y="1428750"/>
              <a:ext cx="0" cy="4572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sp>
          <p:nvSpPr>
            <p:cNvPr id="15368" name="TextBox 9"/>
            <p:cNvSpPr txBox="1">
              <a:spLocks noChangeArrowheads="1"/>
            </p:cNvSpPr>
            <p:nvPr/>
          </p:nvSpPr>
          <p:spPr bwMode="auto">
            <a:xfrm>
              <a:off x="5715000" y="1547396"/>
              <a:ext cx="533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Yes</a:t>
              </a:r>
            </a:p>
          </p:txBody>
        </p:sp>
        <p:sp>
          <p:nvSpPr>
            <p:cNvPr id="15369" name="Rectangle 10"/>
            <p:cNvSpPr>
              <a:spLocks noChangeArrowheads="1"/>
            </p:cNvSpPr>
            <p:nvPr/>
          </p:nvSpPr>
          <p:spPr bwMode="auto">
            <a:xfrm>
              <a:off x="4953000" y="1885950"/>
              <a:ext cx="1600200" cy="3048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defTabSz="871538"/>
              <a:r>
                <a:rPr lang="en-US" sz="1200"/>
                <a:t>Code “palette_index”</a:t>
              </a:r>
            </a:p>
          </p:txBody>
        </p:sp>
        <p:cxnSp>
          <p:nvCxnSpPr>
            <p:cNvPr id="15370" name="Straight Arrow Connector 16"/>
            <p:cNvCxnSpPr>
              <a:cxnSpLocks noChangeShapeType="1"/>
            </p:cNvCxnSpPr>
            <p:nvPr/>
          </p:nvCxnSpPr>
          <p:spPr bwMode="auto">
            <a:xfrm>
              <a:off x="5715000" y="2190750"/>
              <a:ext cx="0" cy="27432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sp>
          <p:nvSpPr>
            <p:cNvPr id="15371" name="Diamond 17"/>
            <p:cNvSpPr>
              <a:spLocks noChangeArrowheads="1"/>
            </p:cNvSpPr>
            <p:nvPr/>
          </p:nvSpPr>
          <p:spPr bwMode="auto">
            <a:xfrm>
              <a:off x="4114800" y="2476500"/>
              <a:ext cx="3200400" cy="533400"/>
            </a:xfrm>
            <a:prstGeom prst="diamond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defTabSz="871538"/>
              <a:r>
                <a:rPr lang="en-US" sz="1100"/>
                <a:t>Palette_index==Palette_Size ?</a:t>
              </a:r>
            </a:p>
          </p:txBody>
        </p:sp>
        <p:cxnSp>
          <p:nvCxnSpPr>
            <p:cNvPr id="15372" name="Straight Arrow Connector 19"/>
            <p:cNvCxnSpPr>
              <a:cxnSpLocks noChangeShapeType="1"/>
              <a:stCxn id="15371" idx="2"/>
            </p:cNvCxnSpPr>
            <p:nvPr/>
          </p:nvCxnSpPr>
          <p:spPr bwMode="auto">
            <a:xfrm>
              <a:off x="5715000" y="3009900"/>
              <a:ext cx="0" cy="32385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sp>
          <p:nvSpPr>
            <p:cNvPr id="15373" name="Rectangle 20"/>
            <p:cNvSpPr>
              <a:spLocks noChangeArrowheads="1"/>
            </p:cNvSpPr>
            <p:nvPr/>
          </p:nvSpPr>
          <p:spPr bwMode="auto">
            <a:xfrm>
              <a:off x="5105400" y="3333601"/>
              <a:ext cx="1371600" cy="533367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defTabSz="871538"/>
              <a:r>
                <a:rPr lang="en-US" sz="1000"/>
                <a:t>Code</a:t>
              </a:r>
            </a:p>
            <a:p>
              <a:pPr algn="ctr" defTabSz="871538"/>
              <a:r>
                <a:rPr lang="en-US" sz="1000"/>
                <a:t>”palette_escape_value” </a:t>
              </a:r>
            </a:p>
          </p:txBody>
        </p:sp>
        <p:sp>
          <p:nvSpPr>
            <p:cNvPr id="15374" name="TextBox 21"/>
            <p:cNvSpPr txBox="1">
              <a:spLocks noChangeArrowheads="1"/>
            </p:cNvSpPr>
            <p:nvPr/>
          </p:nvSpPr>
          <p:spPr bwMode="auto">
            <a:xfrm>
              <a:off x="5715000" y="3001834"/>
              <a:ext cx="533400" cy="336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Yes</a:t>
              </a:r>
            </a:p>
          </p:txBody>
        </p:sp>
        <p:sp>
          <p:nvSpPr>
            <p:cNvPr id="15375" name="Rectangle 22"/>
            <p:cNvSpPr>
              <a:spLocks noChangeArrowheads="1"/>
            </p:cNvSpPr>
            <p:nvPr/>
          </p:nvSpPr>
          <p:spPr bwMode="auto">
            <a:xfrm>
              <a:off x="6972300" y="3381375"/>
              <a:ext cx="11430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defTabSz="871538"/>
              <a:r>
                <a:rPr lang="en-US" sz="1200"/>
                <a:t>code</a:t>
              </a:r>
            </a:p>
            <a:p>
              <a:pPr algn="ctr" defTabSz="871538"/>
              <a:r>
                <a:rPr lang="en-US" sz="1200"/>
                <a:t>“palette_run”</a:t>
              </a:r>
            </a:p>
          </p:txBody>
        </p:sp>
        <p:cxnSp>
          <p:nvCxnSpPr>
            <p:cNvPr id="15376" name="Elbow Connector 24"/>
            <p:cNvCxnSpPr>
              <a:cxnSpLocks noChangeShapeType="1"/>
              <a:stCxn id="15371" idx="3"/>
              <a:endCxn id="15375" idx="0"/>
            </p:cNvCxnSpPr>
            <p:nvPr/>
          </p:nvCxnSpPr>
          <p:spPr bwMode="auto">
            <a:xfrm>
              <a:off x="7315200" y="2743200"/>
              <a:ext cx="228600" cy="638175"/>
            </a:xfrm>
            <a:prstGeom prst="bentConnector2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sp>
          <p:nvSpPr>
            <p:cNvPr id="15377" name="TextBox 26"/>
            <p:cNvSpPr txBox="1">
              <a:spLocks noChangeArrowheads="1"/>
            </p:cNvSpPr>
            <p:nvPr/>
          </p:nvSpPr>
          <p:spPr bwMode="auto">
            <a:xfrm>
              <a:off x="5210175" y="3828871"/>
              <a:ext cx="1295400" cy="304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>
                  <a:solidFill>
                    <a:srgbClr val="006600"/>
                  </a:solidFill>
                  <a:latin typeface="Calibri" pitchFamily="34" charset="0"/>
                </a:rPr>
                <a:t>Escape mode</a:t>
              </a:r>
            </a:p>
          </p:txBody>
        </p:sp>
        <p:sp>
          <p:nvSpPr>
            <p:cNvPr id="15378" name="TextBox 27"/>
            <p:cNvSpPr txBox="1">
              <a:spLocks noChangeArrowheads="1"/>
            </p:cNvSpPr>
            <p:nvPr/>
          </p:nvSpPr>
          <p:spPr bwMode="auto">
            <a:xfrm>
              <a:off x="6962775" y="3790773"/>
              <a:ext cx="1219200" cy="3047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b="1">
                  <a:solidFill>
                    <a:srgbClr val="006600"/>
                  </a:solidFill>
                  <a:latin typeface="Calibri" pitchFamily="34" charset="0"/>
                </a:rPr>
                <a:t>Index mode</a:t>
              </a:r>
            </a:p>
          </p:txBody>
        </p:sp>
        <p:sp>
          <p:nvSpPr>
            <p:cNvPr id="15379" name="Rectangle 28"/>
            <p:cNvSpPr>
              <a:spLocks noChangeArrowheads="1"/>
            </p:cNvSpPr>
            <p:nvPr/>
          </p:nvSpPr>
          <p:spPr bwMode="auto">
            <a:xfrm>
              <a:off x="7315200" y="1733550"/>
              <a:ext cx="16002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defTabSz="871538"/>
              <a:r>
                <a:rPr lang="en-US" sz="1200"/>
                <a:t>Code </a:t>
              </a:r>
            </a:p>
            <a:p>
              <a:pPr algn="ctr" defTabSz="871538"/>
              <a:r>
                <a:rPr lang="en-US" sz="1200"/>
                <a:t>“palette_run”</a:t>
              </a:r>
            </a:p>
          </p:txBody>
        </p:sp>
        <p:cxnSp>
          <p:nvCxnSpPr>
            <p:cNvPr id="15380" name="Elbow Connector 30"/>
            <p:cNvCxnSpPr>
              <a:cxnSpLocks noChangeShapeType="1"/>
              <a:stCxn id="15366" idx="3"/>
              <a:endCxn id="15379" idx="0"/>
            </p:cNvCxnSpPr>
            <p:nvPr/>
          </p:nvCxnSpPr>
          <p:spPr bwMode="auto">
            <a:xfrm>
              <a:off x="7315200" y="1162050"/>
              <a:ext cx="800100" cy="571500"/>
            </a:xfrm>
            <a:prstGeom prst="bentConnector2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sp>
          <p:nvSpPr>
            <p:cNvPr id="15381" name="TextBox 32"/>
            <p:cNvSpPr txBox="1">
              <a:spLocks noChangeArrowheads="1"/>
            </p:cNvSpPr>
            <p:nvPr/>
          </p:nvSpPr>
          <p:spPr bwMode="auto">
            <a:xfrm>
              <a:off x="7286625" y="2238293"/>
              <a:ext cx="1752600" cy="304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b="1">
                  <a:solidFill>
                    <a:srgbClr val="006600"/>
                  </a:solidFill>
                  <a:latin typeface="Calibri" pitchFamily="34" charset="0"/>
                </a:rPr>
                <a:t>Copy_above_mode</a:t>
              </a:r>
            </a:p>
          </p:txBody>
        </p:sp>
        <p:sp>
          <p:nvSpPr>
            <p:cNvPr id="15382" name="TextBox 33"/>
            <p:cNvSpPr txBox="1">
              <a:spLocks noChangeArrowheads="1"/>
            </p:cNvSpPr>
            <p:nvPr/>
          </p:nvSpPr>
          <p:spPr bwMode="auto">
            <a:xfrm>
              <a:off x="7467600" y="1200150"/>
              <a:ext cx="533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No</a:t>
              </a:r>
            </a:p>
          </p:txBody>
        </p:sp>
        <p:sp>
          <p:nvSpPr>
            <p:cNvPr id="15383" name="TextBox 34"/>
            <p:cNvSpPr txBox="1">
              <a:spLocks noChangeArrowheads="1"/>
            </p:cNvSpPr>
            <p:nvPr/>
          </p:nvSpPr>
          <p:spPr bwMode="auto">
            <a:xfrm>
              <a:off x="7162800" y="2800350"/>
              <a:ext cx="533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No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Proposed High Throughput palette coding</a:t>
            </a:r>
          </a:p>
        </p:txBody>
      </p:sp>
      <p:sp>
        <p:nvSpPr>
          <p:cNvPr id="4" name="Content Placeholder 6"/>
          <p:cNvSpPr txBox="1">
            <a:spLocks/>
          </p:cNvSpPr>
          <p:nvPr/>
        </p:nvSpPr>
        <p:spPr bwMode="auto">
          <a:xfrm>
            <a:off x="609600" y="742950"/>
            <a:ext cx="7848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/>
          <a:lstStyle/>
          <a:p>
            <a:pPr marL="706438" lvl="1" indent="-269875" defTabSz="871538" eaLnBrk="0" hangingPunct="0">
              <a:spcBef>
                <a:spcPct val="20000"/>
              </a:spcBef>
              <a:buClr>
                <a:srgbClr val="7F7F7F"/>
              </a:buClr>
              <a:buSzPct val="55000"/>
              <a:buFont typeface="Wingdings" pitchFamily="2" charset="2"/>
              <a:buChar char="n"/>
              <a:defRPr/>
            </a:pPr>
            <a:endParaRPr lang="en-US" sz="1600" kern="0" dirty="0">
              <a:ea typeface="Calibri" pitchFamily="34" charset="0"/>
              <a:cs typeface="Calibri" pitchFamily="34" charset="0"/>
            </a:endParaRPr>
          </a:p>
        </p:txBody>
      </p:sp>
      <p:grpSp>
        <p:nvGrpSpPr>
          <p:cNvPr id="17411" name="Group 68"/>
          <p:cNvGrpSpPr>
            <a:grpSpLocks/>
          </p:cNvGrpSpPr>
          <p:nvPr/>
        </p:nvGrpSpPr>
        <p:grpSpPr bwMode="auto">
          <a:xfrm>
            <a:off x="1143000" y="895350"/>
            <a:ext cx="6553200" cy="3813175"/>
            <a:chOff x="1143000" y="895350"/>
            <a:chExt cx="6553200" cy="3812977"/>
          </a:xfrm>
        </p:grpSpPr>
        <p:sp>
          <p:nvSpPr>
            <p:cNvPr id="17412" name="Diamond 4"/>
            <p:cNvSpPr>
              <a:spLocks noChangeArrowheads="1"/>
            </p:cNvSpPr>
            <p:nvPr/>
          </p:nvSpPr>
          <p:spPr bwMode="auto">
            <a:xfrm>
              <a:off x="1143000" y="895350"/>
              <a:ext cx="3200400" cy="533400"/>
            </a:xfrm>
            <a:prstGeom prst="diamond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defTabSz="871538"/>
              <a:r>
                <a:rPr lang="en-US" sz="1100"/>
                <a:t>palette_run_type_flag ==0 ?</a:t>
              </a:r>
            </a:p>
          </p:txBody>
        </p:sp>
        <p:cxnSp>
          <p:nvCxnSpPr>
            <p:cNvPr id="17413" name="Straight Arrow Connector 6"/>
            <p:cNvCxnSpPr>
              <a:cxnSpLocks noChangeShapeType="1"/>
              <a:stCxn id="17412" idx="2"/>
            </p:cNvCxnSpPr>
            <p:nvPr/>
          </p:nvCxnSpPr>
          <p:spPr bwMode="auto">
            <a:xfrm>
              <a:off x="2743200" y="1428750"/>
              <a:ext cx="0" cy="4572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sp>
          <p:nvSpPr>
            <p:cNvPr id="17414" name="TextBox 9"/>
            <p:cNvSpPr txBox="1">
              <a:spLocks noChangeArrowheads="1"/>
            </p:cNvSpPr>
            <p:nvPr/>
          </p:nvSpPr>
          <p:spPr bwMode="auto">
            <a:xfrm>
              <a:off x="2743200" y="1547396"/>
              <a:ext cx="533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Yes</a:t>
              </a:r>
            </a:p>
          </p:txBody>
        </p:sp>
        <p:sp>
          <p:nvSpPr>
            <p:cNvPr id="17415" name="Rectangle 10"/>
            <p:cNvSpPr>
              <a:spLocks noChangeArrowheads="1"/>
            </p:cNvSpPr>
            <p:nvPr/>
          </p:nvSpPr>
          <p:spPr bwMode="auto">
            <a:xfrm>
              <a:off x="1981200" y="1885950"/>
              <a:ext cx="1600200" cy="3048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defTabSz="871538"/>
              <a:r>
                <a:rPr lang="en-US" sz="1200"/>
                <a:t>Code “palette_index”</a:t>
              </a:r>
            </a:p>
          </p:txBody>
        </p:sp>
        <p:cxnSp>
          <p:nvCxnSpPr>
            <p:cNvPr id="17416" name="Straight Arrow Connector 16"/>
            <p:cNvCxnSpPr>
              <a:cxnSpLocks noChangeShapeType="1"/>
            </p:cNvCxnSpPr>
            <p:nvPr/>
          </p:nvCxnSpPr>
          <p:spPr bwMode="auto">
            <a:xfrm>
              <a:off x="2743200" y="2190750"/>
              <a:ext cx="0" cy="27432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sp>
          <p:nvSpPr>
            <p:cNvPr id="17417" name="Diamond 17"/>
            <p:cNvSpPr>
              <a:spLocks noChangeArrowheads="1"/>
            </p:cNvSpPr>
            <p:nvPr/>
          </p:nvSpPr>
          <p:spPr bwMode="auto">
            <a:xfrm>
              <a:off x="1143000" y="2476500"/>
              <a:ext cx="3200400" cy="533400"/>
            </a:xfrm>
            <a:prstGeom prst="diamond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defTabSz="871538"/>
              <a:r>
                <a:rPr lang="en-US" sz="1100"/>
                <a:t>Palette_index==Palette_Size ?</a:t>
              </a:r>
            </a:p>
          </p:txBody>
        </p:sp>
        <p:cxnSp>
          <p:nvCxnSpPr>
            <p:cNvPr id="17418" name="Straight Arrow Connector 19"/>
            <p:cNvCxnSpPr>
              <a:cxnSpLocks noChangeShapeType="1"/>
              <a:stCxn id="17417" idx="2"/>
            </p:cNvCxnSpPr>
            <p:nvPr/>
          </p:nvCxnSpPr>
          <p:spPr bwMode="auto">
            <a:xfrm>
              <a:off x="2743200" y="3009900"/>
              <a:ext cx="0" cy="32385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sp>
          <p:nvSpPr>
            <p:cNvPr id="17419" name="Rectangle 20"/>
            <p:cNvSpPr>
              <a:spLocks noChangeArrowheads="1"/>
            </p:cNvSpPr>
            <p:nvPr/>
          </p:nvSpPr>
          <p:spPr bwMode="auto">
            <a:xfrm>
              <a:off x="2133600" y="3333623"/>
              <a:ext cx="1371600" cy="53337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defTabSz="871538"/>
              <a:r>
                <a:rPr lang="en-US" sz="1000"/>
                <a:t>Code</a:t>
              </a:r>
            </a:p>
            <a:p>
              <a:pPr algn="ctr" defTabSz="871538"/>
              <a:r>
                <a:rPr lang="en-US" sz="1000"/>
                <a:t>”palette_escape_value” </a:t>
              </a:r>
            </a:p>
          </p:txBody>
        </p:sp>
        <p:sp>
          <p:nvSpPr>
            <p:cNvPr id="17420" name="TextBox 21"/>
            <p:cNvSpPr txBox="1">
              <a:spLocks noChangeArrowheads="1"/>
            </p:cNvSpPr>
            <p:nvPr/>
          </p:nvSpPr>
          <p:spPr bwMode="auto">
            <a:xfrm>
              <a:off x="2743200" y="3002518"/>
              <a:ext cx="533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Yes</a:t>
              </a:r>
            </a:p>
          </p:txBody>
        </p:sp>
        <p:cxnSp>
          <p:nvCxnSpPr>
            <p:cNvPr id="17421" name="Elbow Connector 24"/>
            <p:cNvCxnSpPr>
              <a:cxnSpLocks noChangeShapeType="1"/>
              <a:stCxn id="17417" idx="3"/>
            </p:cNvCxnSpPr>
            <p:nvPr/>
          </p:nvCxnSpPr>
          <p:spPr bwMode="auto">
            <a:xfrm>
              <a:off x="4343400" y="2743200"/>
              <a:ext cx="228600" cy="438150"/>
            </a:xfrm>
            <a:prstGeom prst="bentConnector2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sp>
          <p:nvSpPr>
            <p:cNvPr id="17422" name="TextBox 26"/>
            <p:cNvSpPr txBox="1">
              <a:spLocks noChangeArrowheads="1"/>
            </p:cNvSpPr>
            <p:nvPr/>
          </p:nvSpPr>
          <p:spPr bwMode="auto">
            <a:xfrm>
              <a:off x="2238375" y="3829050"/>
              <a:ext cx="1295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>
                  <a:solidFill>
                    <a:srgbClr val="006600"/>
                  </a:solidFill>
                  <a:latin typeface="Calibri" pitchFamily="34" charset="0"/>
                </a:rPr>
                <a:t>Escape mode</a:t>
              </a:r>
            </a:p>
          </p:txBody>
        </p:sp>
        <p:sp>
          <p:nvSpPr>
            <p:cNvPr id="17423" name="TextBox 27"/>
            <p:cNvSpPr txBox="1">
              <a:spLocks noChangeArrowheads="1"/>
            </p:cNvSpPr>
            <p:nvPr/>
          </p:nvSpPr>
          <p:spPr bwMode="auto">
            <a:xfrm>
              <a:off x="4648200" y="4400550"/>
              <a:ext cx="1219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b="1">
                  <a:solidFill>
                    <a:srgbClr val="006600"/>
                  </a:solidFill>
                  <a:latin typeface="Calibri" pitchFamily="34" charset="0"/>
                </a:rPr>
                <a:t>Index mode</a:t>
              </a:r>
            </a:p>
          </p:txBody>
        </p:sp>
        <p:cxnSp>
          <p:nvCxnSpPr>
            <p:cNvPr id="17424" name="Elbow Connector 30"/>
            <p:cNvCxnSpPr>
              <a:cxnSpLocks noChangeShapeType="1"/>
              <a:stCxn id="17412" idx="3"/>
              <a:endCxn id="17429" idx="0"/>
            </p:cNvCxnSpPr>
            <p:nvPr/>
          </p:nvCxnSpPr>
          <p:spPr bwMode="auto">
            <a:xfrm>
              <a:off x="4343400" y="1162050"/>
              <a:ext cx="1509713" cy="266700"/>
            </a:xfrm>
            <a:prstGeom prst="bentConnector2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sp>
          <p:nvSpPr>
            <p:cNvPr id="17425" name="TextBox 32"/>
            <p:cNvSpPr txBox="1">
              <a:spLocks noChangeArrowheads="1"/>
            </p:cNvSpPr>
            <p:nvPr/>
          </p:nvSpPr>
          <p:spPr bwMode="auto">
            <a:xfrm>
              <a:off x="5638800" y="2724055"/>
              <a:ext cx="1752600" cy="304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b="1">
                  <a:solidFill>
                    <a:srgbClr val="006600"/>
                  </a:solidFill>
                  <a:latin typeface="Calibri" pitchFamily="34" charset="0"/>
                </a:rPr>
                <a:t>Copy_above_mode</a:t>
              </a:r>
            </a:p>
          </p:txBody>
        </p:sp>
        <p:sp>
          <p:nvSpPr>
            <p:cNvPr id="17426" name="TextBox 33"/>
            <p:cNvSpPr txBox="1">
              <a:spLocks noChangeArrowheads="1"/>
            </p:cNvSpPr>
            <p:nvPr/>
          </p:nvSpPr>
          <p:spPr bwMode="auto">
            <a:xfrm>
              <a:off x="4495800" y="1200150"/>
              <a:ext cx="533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No</a:t>
              </a:r>
            </a:p>
          </p:txBody>
        </p:sp>
        <p:sp>
          <p:nvSpPr>
            <p:cNvPr id="17427" name="TextBox 34"/>
            <p:cNvSpPr txBox="1">
              <a:spLocks noChangeArrowheads="1"/>
            </p:cNvSpPr>
            <p:nvPr/>
          </p:nvSpPr>
          <p:spPr bwMode="auto">
            <a:xfrm>
              <a:off x="4191000" y="2724150"/>
              <a:ext cx="533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No</a:t>
              </a:r>
            </a:p>
          </p:txBody>
        </p:sp>
        <p:sp>
          <p:nvSpPr>
            <p:cNvPr id="17428" name="Rectangle 43"/>
            <p:cNvSpPr>
              <a:spLocks noChangeArrowheads="1"/>
            </p:cNvSpPr>
            <p:nvPr/>
          </p:nvSpPr>
          <p:spPr bwMode="auto">
            <a:xfrm>
              <a:off x="5295900" y="2190750"/>
              <a:ext cx="11049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defTabSz="871538"/>
              <a:endParaRPr lang="en-US" sz="1100"/>
            </a:p>
            <a:p>
              <a:pPr algn="ctr" defTabSz="871538"/>
              <a:r>
                <a:rPr lang="en-US" sz="1100"/>
                <a:t>“palette_run_b”</a:t>
              </a:r>
            </a:p>
          </p:txBody>
        </p:sp>
        <p:sp>
          <p:nvSpPr>
            <p:cNvPr id="17429" name="Diamond 48"/>
            <p:cNvSpPr>
              <a:spLocks noChangeArrowheads="1"/>
            </p:cNvSpPr>
            <p:nvPr/>
          </p:nvSpPr>
          <p:spPr bwMode="auto">
            <a:xfrm>
              <a:off x="5029200" y="1428750"/>
              <a:ext cx="1647825" cy="381000"/>
            </a:xfrm>
            <a:prstGeom prst="diamond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defTabSz="871538"/>
              <a:r>
                <a:rPr lang="en-US" sz="1100" b="1">
                  <a:solidFill>
                    <a:srgbClr val="FF5050"/>
                  </a:solidFill>
                </a:rPr>
                <a:t>   N &gt; TH</a:t>
              </a:r>
            </a:p>
          </p:txBody>
        </p:sp>
        <p:cxnSp>
          <p:nvCxnSpPr>
            <p:cNvPr id="17430" name="Straight Arrow Connector 49"/>
            <p:cNvCxnSpPr>
              <a:cxnSpLocks noChangeShapeType="1"/>
            </p:cNvCxnSpPr>
            <p:nvPr/>
          </p:nvCxnSpPr>
          <p:spPr bwMode="auto">
            <a:xfrm>
              <a:off x="5867400" y="1809750"/>
              <a:ext cx="0" cy="36576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sp>
          <p:nvSpPr>
            <p:cNvPr id="17431" name="TextBox 50"/>
            <p:cNvSpPr txBox="1">
              <a:spLocks noChangeArrowheads="1"/>
            </p:cNvSpPr>
            <p:nvPr/>
          </p:nvSpPr>
          <p:spPr bwMode="auto">
            <a:xfrm>
              <a:off x="5943600" y="1809750"/>
              <a:ext cx="533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Yes</a:t>
              </a:r>
            </a:p>
          </p:txBody>
        </p:sp>
        <p:sp>
          <p:nvSpPr>
            <p:cNvPr id="17432" name="Rectangle 51"/>
            <p:cNvSpPr>
              <a:spLocks noChangeArrowheads="1"/>
            </p:cNvSpPr>
            <p:nvPr/>
          </p:nvSpPr>
          <p:spPr bwMode="auto">
            <a:xfrm>
              <a:off x="6629400" y="2190750"/>
              <a:ext cx="10668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defTabSz="871538"/>
              <a:endParaRPr lang="en-US" sz="1100"/>
            </a:p>
            <a:p>
              <a:pPr algn="ctr" defTabSz="871538"/>
              <a:r>
                <a:rPr lang="en-US" sz="1100"/>
                <a:t>“palette_run”</a:t>
              </a:r>
            </a:p>
          </p:txBody>
        </p:sp>
        <p:cxnSp>
          <p:nvCxnSpPr>
            <p:cNvPr id="17433" name="Elbow Connector 53"/>
            <p:cNvCxnSpPr>
              <a:cxnSpLocks noChangeShapeType="1"/>
              <a:stCxn id="17429" idx="3"/>
              <a:endCxn id="17432" idx="0"/>
            </p:cNvCxnSpPr>
            <p:nvPr/>
          </p:nvCxnSpPr>
          <p:spPr bwMode="auto">
            <a:xfrm>
              <a:off x="6677025" y="1619250"/>
              <a:ext cx="485775" cy="571500"/>
            </a:xfrm>
            <a:prstGeom prst="bentConnector2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sp>
          <p:nvSpPr>
            <p:cNvPr id="17434" name="TextBox 56"/>
            <p:cNvSpPr txBox="1">
              <a:spLocks noChangeArrowheads="1"/>
            </p:cNvSpPr>
            <p:nvPr/>
          </p:nvSpPr>
          <p:spPr bwMode="auto">
            <a:xfrm>
              <a:off x="6705600" y="1581150"/>
              <a:ext cx="533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No</a:t>
              </a:r>
            </a:p>
          </p:txBody>
        </p:sp>
        <p:sp>
          <p:nvSpPr>
            <p:cNvPr id="17435" name="Rectangle 60"/>
            <p:cNvSpPr>
              <a:spLocks noChangeArrowheads="1"/>
            </p:cNvSpPr>
            <p:nvPr/>
          </p:nvSpPr>
          <p:spPr bwMode="auto">
            <a:xfrm>
              <a:off x="4019550" y="3930848"/>
              <a:ext cx="11049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defTabSz="871538"/>
              <a:endParaRPr lang="en-US" sz="1100"/>
            </a:p>
            <a:p>
              <a:pPr algn="ctr" defTabSz="871538"/>
              <a:r>
                <a:rPr lang="en-US" sz="1100"/>
                <a:t>“palette_run_b”</a:t>
              </a:r>
            </a:p>
          </p:txBody>
        </p:sp>
        <p:sp>
          <p:nvSpPr>
            <p:cNvPr id="17436" name="Diamond 61"/>
            <p:cNvSpPr>
              <a:spLocks noChangeArrowheads="1"/>
            </p:cNvSpPr>
            <p:nvPr/>
          </p:nvSpPr>
          <p:spPr bwMode="auto">
            <a:xfrm>
              <a:off x="3752850" y="3168848"/>
              <a:ext cx="1647825" cy="381000"/>
            </a:xfrm>
            <a:prstGeom prst="diamond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defTabSz="871538"/>
              <a:r>
                <a:rPr lang="en-US" sz="1100" b="1">
                  <a:solidFill>
                    <a:srgbClr val="FF5050"/>
                  </a:solidFill>
                </a:rPr>
                <a:t>   N &gt; TH</a:t>
              </a:r>
            </a:p>
          </p:txBody>
        </p:sp>
        <p:cxnSp>
          <p:nvCxnSpPr>
            <p:cNvPr id="17437" name="Straight Arrow Connector 62"/>
            <p:cNvCxnSpPr>
              <a:cxnSpLocks noChangeShapeType="1"/>
            </p:cNvCxnSpPr>
            <p:nvPr/>
          </p:nvCxnSpPr>
          <p:spPr bwMode="auto">
            <a:xfrm>
              <a:off x="4591050" y="3549848"/>
              <a:ext cx="0" cy="36576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sp>
          <p:nvSpPr>
            <p:cNvPr id="17438" name="TextBox 63"/>
            <p:cNvSpPr txBox="1">
              <a:spLocks noChangeArrowheads="1"/>
            </p:cNvSpPr>
            <p:nvPr/>
          </p:nvSpPr>
          <p:spPr bwMode="auto">
            <a:xfrm>
              <a:off x="4667250" y="3549848"/>
              <a:ext cx="533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Yes</a:t>
              </a:r>
            </a:p>
          </p:txBody>
        </p:sp>
        <p:sp>
          <p:nvSpPr>
            <p:cNvPr id="17439" name="Rectangle 64"/>
            <p:cNvSpPr>
              <a:spLocks noChangeArrowheads="1"/>
            </p:cNvSpPr>
            <p:nvPr/>
          </p:nvSpPr>
          <p:spPr bwMode="auto">
            <a:xfrm>
              <a:off x="5353050" y="3930848"/>
              <a:ext cx="10668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defTabSz="871538"/>
              <a:endParaRPr lang="en-US" sz="1100"/>
            </a:p>
            <a:p>
              <a:pPr algn="ctr" defTabSz="871538"/>
              <a:r>
                <a:rPr lang="en-US" sz="1100"/>
                <a:t>“palette_run”</a:t>
              </a:r>
            </a:p>
          </p:txBody>
        </p:sp>
        <p:cxnSp>
          <p:nvCxnSpPr>
            <p:cNvPr id="17440" name="Elbow Connector 53"/>
            <p:cNvCxnSpPr>
              <a:cxnSpLocks noChangeShapeType="1"/>
              <a:stCxn id="17436" idx="3"/>
              <a:endCxn id="17439" idx="0"/>
            </p:cNvCxnSpPr>
            <p:nvPr/>
          </p:nvCxnSpPr>
          <p:spPr bwMode="auto">
            <a:xfrm>
              <a:off x="5400675" y="3359348"/>
              <a:ext cx="485775" cy="571500"/>
            </a:xfrm>
            <a:prstGeom prst="bentConnector2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sp>
          <p:nvSpPr>
            <p:cNvPr id="17441" name="TextBox 66"/>
            <p:cNvSpPr txBox="1">
              <a:spLocks noChangeArrowheads="1"/>
            </p:cNvSpPr>
            <p:nvPr/>
          </p:nvSpPr>
          <p:spPr bwMode="auto">
            <a:xfrm>
              <a:off x="5429250" y="3321248"/>
              <a:ext cx="533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No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2"/>
          <p:cNvSpPr>
            <a:spLocks noGrp="1"/>
          </p:cNvSpPr>
          <p:nvPr>
            <p:ph type="title"/>
          </p:nvPr>
        </p:nvSpPr>
        <p:spPr>
          <a:xfrm>
            <a:off x="104775" y="0"/>
            <a:ext cx="8939213" cy="609600"/>
          </a:xfrm>
        </p:spPr>
        <p:txBody>
          <a:bodyPr/>
          <a:lstStyle/>
          <a:p>
            <a:r>
              <a:rPr lang="en-US" smtClean="0"/>
              <a:t>Result (Lossy Full IBC)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62100" y="1330325"/>
          <a:ext cx="6021388" cy="2482850"/>
        </p:xfrm>
        <a:graphic>
          <a:graphicData uri="http://schemas.openxmlformats.org/drawingml/2006/table">
            <a:tbl>
              <a:tblPr/>
              <a:tblGrid>
                <a:gridCol w="1940560"/>
                <a:gridCol w="480060"/>
                <a:gridCol w="400050"/>
                <a:gridCol w="457200"/>
                <a:gridCol w="457200"/>
                <a:gridCol w="469265"/>
                <a:gridCol w="445135"/>
                <a:gridCol w="457200"/>
                <a:gridCol w="475615"/>
                <a:gridCol w="438785"/>
              </a:tblGrid>
              <a:tr h="181610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text &amp; grap. with mot.,1080p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text &amp; grap. with mot.,720p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mixed content, 1440p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mixed content, 1080p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camera captured, 1080p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text &amp; grap. with mot., 1080p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text &amp; grap. with mot.,720p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mixed content, 1440p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mixed content, 1080p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2"/>
          <p:cNvSpPr>
            <a:spLocks noGrp="1"/>
          </p:cNvSpPr>
          <p:nvPr>
            <p:ph type="title"/>
          </p:nvPr>
        </p:nvSpPr>
        <p:spPr>
          <a:xfrm>
            <a:off x="104775" y="0"/>
            <a:ext cx="8939213" cy="609600"/>
          </a:xfrm>
        </p:spPr>
        <p:txBody>
          <a:bodyPr/>
          <a:lstStyle/>
          <a:p>
            <a:r>
              <a:rPr lang="en-US" smtClean="0"/>
              <a:t>Result (Lossy 2CTB IBC)</a:t>
            </a:r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533400" y="4171950"/>
            <a:ext cx="81534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87123" tIns="43561" rIns="87123" bIns="43561"/>
          <a:lstStyle/>
          <a:p>
            <a:pPr marL="325438" indent="-325438" defTabSz="871538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60000"/>
              <a:buFont typeface="Wingdings" pitchFamily="2" charset="2"/>
              <a:buChar char="n"/>
              <a:defRPr/>
            </a:pPr>
            <a:r>
              <a:rPr lang="en-US" sz="2200" kern="0" dirty="0">
                <a:latin typeface="Calibri" pitchFamily="34" charset="0"/>
                <a:cs typeface="Calibri" pitchFamily="34" charset="0"/>
              </a:rPr>
              <a:t>Results in lossless are almost 0.0%.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62100" y="1336675"/>
          <a:ext cx="6021388" cy="2468563"/>
        </p:xfrm>
        <a:graphic>
          <a:graphicData uri="http://schemas.openxmlformats.org/drawingml/2006/table">
            <a:tbl>
              <a:tblPr/>
              <a:tblGrid>
                <a:gridCol w="1940560"/>
                <a:gridCol w="480060"/>
                <a:gridCol w="400050"/>
                <a:gridCol w="457200"/>
                <a:gridCol w="457200"/>
                <a:gridCol w="469265"/>
                <a:gridCol w="445135"/>
                <a:gridCol w="457200"/>
                <a:gridCol w="457200"/>
                <a:gridCol w="457200"/>
              </a:tblGrid>
              <a:tr h="152400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text &amp; grap. with mot.,1080p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text &amp; grap. with mot.,720p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mixed content, 1440p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mixed content, 1080p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camera captured, 1080p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text &amp; grap. with mot., 1080p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text &amp; grap. with mot.,720p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mixed content, 1440p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mixed content, 1080p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4788" y="0"/>
            <a:ext cx="8939212" cy="609600"/>
          </a:xfrm>
        </p:spPr>
        <p:txBody>
          <a:bodyPr/>
          <a:lstStyle/>
          <a:p>
            <a:pPr eaLnBrk="1" hangingPunct="1"/>
            <a:r>
              <a:rPr lang="en-GB" smtClean="0"/>
              <a:t>Throughput Comparison </a:t>
            </a:r>
            <a:endParaRPr lang="en-US" altLang="ko-KR" smtClean="0">
              <a:ea typeface="굴림" pitchFamily="34" charset="-127"/>
            </a:endParaRPr>
          </a:p>
        </p:txBody>
      </p:sp>
      <p:sp>
        <p:nvSpPr>
          <p:cNvPr id="23554" name="Rectangle 5"/>
          <p:cNvSpPr>
            <a:spLocks noChangeArrowheads="1"/>
          </p:cNvSpPr>
          <p:nvPr/>
        </p:nvSpPr>
        <p:spPr bwMode="auto">
          <a:xfrm>
            <a:off x="0" y="1619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23555" name="Rectangle 77"/>
          <p:cNvSpPr>
            <a:spLocks noChangeArrowheads="1"/>
          </p:cNvSpPr>
          <p:nvPr/>
        </p:nvSpPr>
        <p:spPr bwMode="auto">
          <a:xfrm>
            <a:off x="0" y="3143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graphicFrame>
        <p:nvGraphicFramePr>
          <p:cNvPr id="24913" name="Group 337"/>
          <p:cNvGraphicFramePr>
            <a:graphicFrameLocks noGrp="1"/>
          </p:cNvGraphicFramePr>
          <p:nvPr/>
        </p:nvGraphicFramePr>
        <p:xfrm>
          <a:off x="685800" y="1885950"/>
          <a:ext cx="1668463" cy="1709738"/>
        </p:xfrm>
        <a:graphic>
          <a:graphicData uri="http://schemas.openxmlformats.org/drawingml/2006/table">
            <a:tbl>
              <a:tblPr/>
              <a:tblGrid>
                <a:gridCol w="208280"/>
                <a:gridCol w="208280"/>
                <a:gridCol w="209550"/>
                <a:gridCol w="208280"/>
                <a:gridCol w="208280"/>
                <a:gridCol w="208280"/>
                <a:gridCol w="208280"/>
                <a:gridCol w="209550"/>
              </a:tblGrid>
              <a:tr h="212725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914" name="Group 338"/>
          <p:cNvGraphicFramePr>
            <a:graphicFrameLocks noGrp="1"/>
          </p:cNvGraphicFramePr>
          <p:nvPr/>
        </p:nvGraphicFramePr>
        <p:xfrm>
          <a:off x="2438400" y="1885950"/>
          <a:ext cx="1668463" cy="1709738"/>
        </p:xfrm>
        <a:graphic>
          <a:graphicData uri="http://schemas.openxmlformats.org/drawingml/2006/table">
            <a:tbl>
              <a:tblPr/>
              <a:tblGrid>
                <a:gridCol w="208280"/>
                <a:gridCol w="208280"/>
                <a:gridCol w="209550"/>
                <a:gridCol w="208280"/>
                <a:gridCol w="208280"/>
                <a:gridCol w="208280"/>
                <a:gridCol w="208280"/>
                <a:gridCol w="209550"/>
              </a:tblGrid>
              <a:tr h="212725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997" name="Group 421"/>
          <p:cNvGraphicFramePr>
            <a:graphicFrameLocks noGrp="1"/>
          </p:cNvGraphicFramePr>
          <p:nvPr/>
        </p:nvGraphicFramePr>
        <p:xfrm>
          <a:off x="4200525" y="1885950"/>
          <a:ext cx="1668463" cy="1709738"/>
        </p:xfrm>
        <a:graphic>
          <a:graphicData uri="http://schemas.openxmlformats.org/drawingml/2006/table">
            <a:tbl>
              <a:tblPr/>
              <a:tblGrid>
                <a:gridCol w="208280"/>
                <a:gridCol w="208280"/>
                <a:gridCol w="209550"/>
                <a:gridCol w="208280"/>
                <a:gridCol w="208280"/>
                <a:gridCol w="208280"/>
                <a:gridCol w="208280"/>
                <a:gridCol w="209550"/>
              </a:tblGrid>
              <a:tr h="212725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081" name="Group 505"/>
          <p:cNvGraphicFramePr>
            <a:graphicFrameLocks noGrp="1"/>
          </p:cNvGraphicFramePr>
          <p:nvPr/>
        </p:nvGraphicFramePr>
        <p:xfrm>
          <a:off x="6553200" y="1885950"/>
          <a:ext cx="1666875" cy="1706563"/>
        </p:xfrm>
        <a:graphic>
          <a:graphicData uri="http://schemas.openxmlformats.org/drawingml/2006/table">
            <a:tbl>
              <a:tblPr/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164" name="Group 588"/>
          <p:cNvGraphicFramePr>
            <a:graphicFrameLocks noGrp="1"/>
          </p:cNvGraphicFramePr>
          <p:nvPr/>
        </p:nvGraphicFramePr>
        <p:xfrm>
          <a:off x="6629400" y="1809750"/>
          <a:ext cx="1666875" cy="1706563"/>
        </p:xfrm>
        <a:graphic>
          <a:graphicData uri="http://schemas.openxmlformats.org/drawingml/2006/table">
            <a:tbl>
              <a:tblPr/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247" name="Group 671"/>
          <p:cNvGraphicFramePr>
            <a:graphicFrameLocks noGrp="1"/>
          </p:cNvGraphicFramePr>
          <p:nvPr/>
        </p:nvGraphicFramePr>
        <p:xfrm>
          <a:off x="6705600" y="1733550"/>
          <a:ext cx="1666875" cy="1706563"/>
        </p:xfrm>
        <a:graphic>
          <a:graphicData uri="http://schemas.openxmlformats.org/drawingml/2006/table">
            <a:tbl>
              <a:tblPr/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</a:tbl>
          </a:graphicData>
        </a:graphic>
      </p:graphicFrame>
      <p:sp>
        <p:nvSpPr>
          <p:cNvPr id="24054" name="Text Box 754"/>
          <p:cNvSpPr txBox="1">
            <a:spLocks noChangeArrowheads="1"/>
          </p:cNvSpPr>
          <p:nvPr/>
        </p:nvSpPr>
        <p:spPr bwMode="auto">
          <a:xfrm>
            <a:off x="6629400" y="3562350"/>
            <a:ext cx="175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1.98 bins/pixel</a:t>
            </a:r>
          </a:p>
        </p:txBody>
      </p:sp>
      <p:sp>
        <p:nvSpPr>
          <p:cNvPr id="24055" name="Text Box 755"/>
          <p:cNvSpPr txBox="1">
            <a:spLocks noChangeArrowheads="1"/>
          </p:cNvSpPr>
          <p:nvPr/>
        </p:nvSpPr>
        <p:spPr bwMode="auto">
          <a:xfrm>
            <a:off x="762000" y="3562350"/>
            <a:ext cx="175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1.56 bins/pixel</a:t>
            </a:r>
          </a:p>
        </p:txBody>
      </p:sp>
      <p:sp>
        <p:nvSpPr>
          <p:cNvPr id="24056" name="Text Box 794"/>
          <p:cNvSpPr txBox="1">
            <a:spLocks noChangeArrowheads="1"/>
          </p:cNvSpPr>
          <p:nvPr/>
        </p:nvSpPr>
        <p:spPr bwMode="auto">
          <a:xfrm>
            <a:off x="2286000" y="3562350"/>
            <a:ext cx="175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1.56 bins/pixel</a:t>
            </a:r>
          </a:p>
        </p:txBody>
      </p:sp>
      <p:sp>
        <p:nvSpPr>
          <p:cNvPr id="24057" name="Text Box 795"/>
          <p:cNvSpPr txBox="1">
            <a:spLocks noChangeArrowheads="1"/>
          </p:cNvSpPr>
          <p:nvPr/>
        </p:nvSpPr>
        <p:spPr bwMode="auto">
          <a:xfrm>
            <a:off x="3810000" y="3562350"/>
            <a:ext cx="175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1.56 bins/pixel</a:t>
            </a:r>
          </a:p>
        </p:txBody>
      </p:sp>
      <p:sp>
        <p:nvSpPr>
          <p:cNvPr id="24058" name="Text Box 797"/>
          <p:cNvSpPr txBox="1">
            <a:spLocks noChangeArrowheads="1"/>
          </p:cNvSpPr>
          <p:nvPr/>
        </p:nvSpPr>
        <p:spPr bwMode="auto">
          <a:xfrm>
            <a:off x="1371600" y="1352550"/>
            <a:ext cx="3429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Regular coding (non-palette mode)</a:t>
            </a:r>
          </a:p>
        </p:txBody>
      </p:sp>
      <p:sp>
        <p:nvSpPr>
          <p:cNvPr id="24059" name="Text Box 798"/>
          <p:cNvSpPr txBox="1">
            <a:spLocks noChangeArrowheads="1"/>
          </p:cNvSpPr>
          <p:nvPr/>
        </p:nvSpPr>
        <p:spPr bwMode="auto">
          <a:xfrm>
            <a:off x="6400800" y="1352550"/>
            <a:ext cx="2286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Palette coding mode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18746</TotalTime>
  <Words>601</Words>
  <Application>Microsoft Macintosh PowerPoint</Application>
  <PresentationFormat>On-screen Show (16:9)</PresentationFormat>
  <Paragraphs>392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Tahoma</vt:lpstr>
      <vt:lpstr>Arial</vt:lpstr>
      <vt:lpstr>Calibri</vt:lpstr>
      <vt:lpstr>Wingdings</vt:lpstr>
      <vt:lpstr>Verdana</vt:lpstr>
      <vt:lpstr>굴림</vt:lpstr>
      <vt:lpstr>Times New Roman</vt:lpstr>
      <vt:lpstr>CST July Monthly Dept Meeting 073008</vt:lpstr>
      <vt:lpstr>CST July Monthly Dept Meeting 073008</vt:lpstr>
      <vt:lpstr>CST July Monthly Dept Meeting 073008</vt:lpstr>
      <vt:lpstr>Slide 1</vt:lpstr>
      <vt:lpstr>Context coded bins for palette coding mode</vt:lpstr>
      <vt:lpstr>JCTVC-R0232</vt:lpstr>
      <vt:lpstr>Proposed High Throughput palette coding</vt:lpstr>
      <vt:lpstr>Result (Lossy Full IBC)</vt:lpstr>
      <vt:lpstr>Result (Lossy 2CTB IBC)</vt:lpstr>
      <vt:lpstr>Slide 7</vt:lpstr>
      <vt:lpstr>Throughput Comparison </vt:lpstr>
    </vt:vector>
  </TitlesOfParts>
  <Company>Sharp Labs of America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kimse</cp:lastModifiedBy>
  <cp:revision>380</cp:revision>
  <cp:lastPrinted>2012-05-17T23:57:45Z</cp:lastPrinted>
  <dcterms:created xsi:type="dcterms:W3CDTF">2008-07-29T15:54:01Z</dcterms:created>
  <dcterms:modified xsi:type="dcterms:W3CDTF">2014-07-03T02:04:58Z</dcterms:modified>
</cp:coreProperties>
</file>