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notesMasterIdLst>
    <p:notesMasterId r:id="rId8"/>
  </p:notesMasterIdLst>
  <p:sldIdLst>
    <p:sldId id="256" r:id="rId2"/>
    <p:sldId id="277" r:id="rId3"/>
    <p:sldId id="280" r:id="rId4"/>
    <p:sldId id="278" r:id="rId5"/>
    <p:sldId id="279" r:id="rId6"/>
    <p:sldId id="28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77"/>
            <p14:sldId id="280"/>
            <p14:sldId id="278"/>
            <p14:sldId id="279"/>
            <p14:sldId id="28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100" d="100"/>
          <a:sy n="100" d="100"/>
        </p:scale>
        <p:origin x="-110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7/1/2014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dirty="0"/>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038600"/>
            <a:ext cx="9105900" cy="1470025"/>
          </a:xfrm>
        </p:spPr>
        <p:txBody>
          <a:bodyPr/>
          <a:lstStyle/>
          <a:p>
            <a:pPr algn="ctr"/>
            <a:r>
              <a:rPr lang="en-CA" b="1" dirty="0" smtClean="0"/>
              <a:t>JCTVC-R0225: Non-SCCE4: Constrained run for 1D dictionary coding</a:t>
            </a:r>
            <a:br>
              <a:rPr lang="en-CA" b="1" dirty="0" smtClean="0"/>
            </a:br>
            <a:r>
              <a:rPr lang="en-CA" b="1" dirty="0" smtClean="0"/>
              <a:t> </a:t>
            </a:r>
            <a:endParaRPr lang="en-US" dirty="0"/>
          </a:p>
        </p:txBody>
      </p:sp>
      <p:sp>
        <p:nvSpPr>
          <p:cNvPr id="3" name="Subtitle 2"/>
          <p:cNvSpPr>
            <a:spLocks noGrp="1"/>
          </p:cNvSpPr>
          <p:nvPr>
            <p:ph type="subTitle" idx="1"/>
          </p:nvPr>
        </p:nvSpPr>
        <p:spPr>
          <a:xfrm>
            <a:off x="2209800" y="5715000"/>
            <a:ext cx="5410200" cy="364390"/>
          </a:xfrm>
        </p:spPr>
        <p:txBody>
          <a:bodyPr/>
          <a:lstStyle/>
          <a:p>
            <a:pPr hangingPunct="0"/>
            <a:r>
              <a:rPr lang="en-US" sz="1800" dirty="0" smtClean="0"/>
              <a:t>Feng Zou, </a:t>
            </a:r>
            <a:r>
              <a:rPr lang="en-US" sz="1800" u="sng" dirty="0" smtClean="0"/>
              <a:t>Ying Chen</a:t>
            </a:r>
            <a:r>
              <a:rPr lang="en-US" sz="1800" dirty="0" smtClean="0"/>
              <a:t>, Joel Sole, Marta Karczewicz</a:t>
            </a:r>
            <a:endParaRPr lang="en-US" sz="1800" dirty="0"/>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333333"/>
                </a:solidFill>
              </a:rPr>
              <a:t>Problems with current string matching methods</a:t>
            </a:r>
            <a:endParaRPr lang="en-US" dirty="0">
              <a:solidFill>
                <a:srgbClr val="333333"/>
              </a:solidFill>
            </a:endParaRPr>
          </a:p>
        </p:txBody>
      </p:sp>
      <p:sp>
        <p:nvSpPr>
          <p:cNvPr id="3" name="Content Placeholder 2"/>
          <p:cNvSpPr>
            <a:spLocks noGrp="1"/>
          </p:cNvSpPr>
          <p:nvPr>
            <p:ph idx="1"/>
          </p:nvPr>
        </p:nvSpPr>
        <p:spPr/>
        <p:txBody>
          <a:bodyPr/>
          <a:lstStyle/>
          <a:p>
            <a:r>
              <a:rPr lang="en-US" dirty="0" smtClean="0"/>
              <a:t>Problems with string matching methods</a:t>
            </a:r>
          </a:p>
          <a:p>
            <a:pPr lvl="1"/>
            <a:r>
              <a:rPr lang="en-US" dirty="0" smtClean="0"/>
              <a:t>Matching length: as small as 1 pixel only (JCTVC-R0098, JCTVC-R0140)</a:t>
            </a:r>
          </a:p>
          <a:p>
            <a:pPr lvl="1"/>
            <a:r>
              <a:rPr lang="en-US" dirty="0" smtClean="0"/>
              <a:t>Huge memory access for each individual pixel in the worst case</a:t>
            </a:r>
          </a:p>
          <a:p>
            <a:pPr lvl="1"/>
            <a:r>
              <a:rPr lang="en-US" dirty="0" smtClean="0"/>
              <a:t>Worst case: 64x64 pixel fetching for a 64x64 CTU </a:t>
            </a:r>
          </a:p>
          <a:p>
            <a:pPr lvl="1"/>
            <a:endParaRPr lang="en-US" dirty="0" smtClean="0"/>
          </a:p>
          <a:p>
            <a:r>
              <a:rPr lang="en-US" dirty="0" smtClean="0"/>
              <a:t>Typical memory access in SCC</a:t>
            </a:r>
          </a:p>
          <a:p>
            <a:pPr lvl="1"/>
            <a:r>
              <a:rPr lang="en-US" dirty="0" smtClean="0"/>
              <a:t>Pixel access in the current CU and 2CTU</a:t>
            </a:r>
          </a:p>
          <a:p>
            <a:pPr lvl="2"/>
            <a:r>
              <a:rPr lang="en-US" dirty="0" smtClean="0"/>
              <a:t>Buffer stored in Cache, access friendly in practical implementations</a:t>
            </a:r>
          </a:p>
          <a:p>
            <a:pPr lvl="1"/>
            <a:r>
              <a:rPr lang="en-US" dirty="0" smtClean="0"/>
              <a:t>Pixel access outsize 2CTU</a:t>
            </a:r>
          </a:p>
          <a:p>
            <a:pPr lvl="2"/>
            <a:r>
              <a:rPr lang="en-US" dirty="0" smtClean="0"/>
              <a:t>More expensive to access</a:t>
            </a:r>
          </a:p>
          <a:p>
            <a:pPr lvl="2"/>
            <a:endParaRPr lang="en-US" dirty="0" smtClean="0"/>
          </a:p>
          <a:p>
            <a:r>
              <a:rPr lang="en-US" dirty="0" smtClean="0"/>
              <a:t>Desirable to fetch multiple pixels at a time</a:t>
            </a:r>
          </a:p>
          <a:p>
            <a:pPr lvl="1"/>
            <a:endParaRPr lang="en-US" dirty="0" smtClean="0"/>
          </a:p>
        </p:txBody>
      </p:sp>
    </p:spTree>
    <p:extLst>
      <p:ext uri="{BB962C8B-B14F-4D97-AF65-F5344CB8AC3E}">
        <p14:creationId xmlns:p14="http://schemas.microsoft.com/office/powerpoint/2010/main" val="29275347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Proposed constrained run for 1D dictionary coding</a:t>
            </a:r>
            <a:endParaRPr lang="en-US" dirty="0"/>
          </a:p>
        </p:txBody>
      </p:sp>
      <p:sp>
        <p:nvSpPr>
          <p:cNvPr id="3" name="Content Placeholder 2"/>
          <p:cNvSpPr>
            <a:spLocks noGrp="1"/>
          </p:cNvSpPr>
          <p:nvPr>
            <p:ph idx="1"/>
          </p:nvPr>
        </p:nvSpPr>
        <p:spPr/>
        <p:txBody>
          <a:bodyPr/>
          <a:lstStyle/>
          <a:p>
            <a:r>
              <a:rPr lang="en-US" dirty="0"/>
              <a:t>Proposed to constrain the minimum number of pixels for matching</a:t>
            </a:r>
          </a:p>
          <a:p>
            <a:pPr lvl="1"/>
            <a:r>
              <a:rPr lang="en-US" dirty="0"/>
              <a:t>Matching length &gt;= T, where T is predefine </a:t>
            </a:r>
            <a:r>
              <a:rPr lang="en-US" dirty="0" smtClean="0"/>
              <a:t>threshold</a:t>
            </a:r>
          </a:p>
          <a:p>
            <a:pPr lvl="1"/>
            <a:endParaRPr lang="en-US" dirty="0"/>
          </a:p>
          <a:p>
            <a:r>
              <a:rPr lang="en-US" dirty="0" smtClean="0"/>
              <a:t>Worst case study (one CTU)</a:t>
            </a:r>
          </a:p>
          <a:p>
            <a:endParaRPr lang="en-US" dirty="0" smtClean="0"/>
          </a:p>
          <a:p>
            <a:pPr lvl="1"/>
            <a:endParaRPr lang="en-US" dirty="0"/>
          </a:p>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66237012"/>
              </p:ext>
            </p:extLst>
          </p:nvPr>
        </p:nvGraphicFramePr>
        <p:xfrm>
          <a:off x="1371600" y="2590800"/>
          <a:ext cx="6343650" cy="2731860"/>
        </p:xfrm>
        <a:graphic>
          <a:graphicData uri="http://schemas.openxmlformats.org/drawingml/2006/table">
            <a:tbl>
              <a:tblPr firstRow="1" bandRow="1">
                <a:tableStyleId>{5C22544A-7EE6-4342-B048-85BDC9FD1C3A}</a:tableStyleId>
              </a:tblPr>
              <a:tblGrid>
                <a:gridCol w="2114550"/>
                <a:gridCol w="2114550"/>
                <a:gridCol w="2114550"/>
              </a:tblGrid>
              <a:tr h="499019">
                <a:tc>
                  <a:txBody>
                    <a:bodyPr/>
                    <a:lstStyle/>
                    <a:p>
                      <a:endParaRPr lang="en-US" dirty="0"/>
                    </a:p>
                  </a:txBody>
                  <a:tcPr/>
                </a:tc>
                <a:tc>
                  <a:txBody>
                    <a:bodyPr/>
                    <a:lstStyle/>
                    <a:p>
                      <a:r>
                        <a:rPr lang="en-US" dirty="0" smtClean="0"/>
                        <a:t>Memory Access</a:t>
                      </a:r>
                      <a:endParaRPr lang="en-US" dirty="0"/>
                    </a:p>
                  </a:txBody>
                  <a:tcPr/>
                </a:tc>
                <a:tc>
                  <a:txBody>
                    <a:bodyPr/>
                    <a:lstStyle/>
                    <a:p>
                      <a:r>
                        <a:rPr lang="en-US" dirty="0" smtClean="0"/>
                        <a:t>Memory Access Saving</a:t>
                      </a:r>
                      <a:endParaRPr lang="en-US" dirty="0"/>
                    </a:p>
                  </a:txBody>
                  <a:tcPr/>
                </a:tc>
              </a:tr>
              <a:tr h="861321">
                <a:tc>
                  <a:txBody>
                    <a:bodyPr/>
                    <a:lstStyle/>
                    <a:p>
                      <a:r>
                        <a:rPr lang="en-US" dirty="0" smtClean="0"/>
                        <a:t>String</a:t>
                      </a:r>
                      <a:r>
                        <a:rPr lang="en-US" baseline="0" dirty="0" smtClean="0"/>
                        <a:t> matching </a:t>
                      </a:r>
                      <a:endParaRPr lang="en-US" dirty="0"/>
                    </a:p>
                  </a:txBody>
                  <a:tcPr/>
                </a:tc>
                <a:tc>
                  <a:txBody>
                    <a:bodyPr/>
                    <a:lstStyle/>
                    <a:p>
                      <a:r>
                        <a:rPr lang="en-US" dirty="0" smtClean="0"/>
                        <a:t>64x64 = 4096</a:t>
                      </a:r>
                      <a:endParaRPr lang="en-US" dirty="0"/>
                    </a:p>
                  </a:txBody>
                  <a:tcPr/>
                </a:tc>
                <a:tc>
                  <a:txBody>
                    <a:bodyPr/>
                    <a:lstStyle/>
                    <a:p>
                      <a:r>
                        <a:rPr lang="en-US" dirty="0" smtClean="0"/>
                        <a:t>N/A</a:t>
                      </a:r>
                      <a:endParaRPr lang="en-US" dirty="0"/>
                    </a:p>
                  </a:txBody>
                  <a:tcPr/>
                </a:tc>
              </a:tr>
              <a:tr h="1230459">
                <a:tc>
                  <a:txBody>
                    <a:bodyPr/>
                    <a:lstStyle/>
                    <a:p>
                      <a:r>
                        <a:rPr lang="en-US" dirty="0" smtClean="0"/>
                        <a:t>Constrained</a:t>
                      </a:r>
                      <a:r>
                        <a:rPr lang="en-US" baseline="0" dirty="0" smtClean="0"/>
                        <a:t> string matching ( T=4 )</a:t>
                      </a:r>
                      <a:endParaRPr lang="en-US" dirty="0"/>
                    </a:p>
                  </a:txBody>
                  <a:tcPr/>
                </a:tc>
                <a:tc>
                  <a:txBody>
                    <a:bodyPr/>
                    <a:lstStyle/>
                    <a:p>
                      <a:r>
                        <a:rPr lang="en-US" dirty="0" smtClean="0"/>
                        <a:t>64x64</a:t>
                      </a:r>
                      <a:r>
                        <a:rPr lang="en-US" baseline="0" dirty="0" smtClean="0"/>
                        <a:t>/T = 1024</a:t>
                      </a:r>
                      <a:endParaRPr lang="en-US" dirty="0"/>
                    </a:p>
                  </a:txBody>
                  <a:tcPr/>
                </a:tc>
                <a:tc>
                  <a:txBody>
                    <a:bodyPr/>
                    <a:lstStyle/>
                    <a:p>
                      <a:r>
                        <a:rPr lang="en-US" dirty="0" smtClean="0"/>
                        <a:t>75%</a:t>
                      </a:r>
                      <a:endParaRPr lang="en-US" dirty="0"/>
                    </a:p>
                  </a:txBody>
                  <a:tcPr/>
                </a:tc>
              </a:tr>
            </a:tbl>
          </a:graphicData>
        </a:graphic>
      </p:graphicFrame>
    </p:spTree>
    <p:extLst>
      <p:ext uri="{BB962C8B-B14F-4D97-AF65-F5344CB8AC3E}">
        <p14:creationId xmlns:p14="http://schemas.microsoft.com/office/powerpoint/2010/main" val="30013510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Simulation Results 1</a:t>
            </a:r>
            <a:endParaRPr lang="en-US" dirty="0"/>
          </a:p>
        </p:txBody>
      </p:sp>
      <p:sp>
        <p:nvSpPr>
          <p:cNvPr id="3" name="Content Placeholder 2"/>
          <p:cNvSpPr>
            <a:spLocks noGrp="1"/>
          </p:cNvSpPr>
          <p:nvPr>
            <p:ph idx="1"/>
          </p:nvPr>
        </p:nvSpPr>
        <p:spPr/>
        <p:txBody>
          <a:bodyPr/>
          <a:lstStyle/>
          <a:p>
            <a:r>
              <a:rPr lang="en-US" dirty="0" smtClean="0"/>
              <a:t>Applying matching constraint on JCTVC-R0098</a:t>
            </a:r>
          </a:p>
          <a:p>
            <a:pPr lvl="1"/>
            <a:r>
              <a:rPr lang="en-US" dirty="0" smtClean="0"/>
              <a:t>Minimum matching length T = 4</a:t>
            </a:r>
          </a:p>
          <a:p>
            <a:r>
              <a:rPr lang="en-US" dirty="0"/>
              <a:t>Test condition: SCM1.0 common test condition with full frame intra BC</a:t>
            </a:r>
          </a:p>
          <a:p>
            <a:r>
              <a:rPr lang="en-US" dirty="0" smtClean="0"/>
              <a:t>Anchor:SCM1.0</a:t>
            </a:r>
          </a:p>
          <a:p>
            <a:r>
              <a:rPr lang="en-US" dirty="0" smtClean="0"/>
              <a:t>Tested: JCTVC-R0098 with constraint matching length T = 4</a:t>
            </a:r>
          </a:p>
          <a:p>
            <a:endParaRPr lang="en-US" dirty="0" smtClean="0"/>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3048000"/>
            <a:ext cx="6867525" cy="2600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01483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Simulation Results 2</a:t>
            </a:r>
            <a:endParaRPr lang="en-US" dirty="0"/>
          </a:p>
        </p:txBody>
      </p:sp>
      <p:sp>
        <p:nvSpPr>
          <p:cNvPr id="3" name="Content Placeholder 2"/>
          <p:cNvSpPr>
            <a:spLocks noGrp="1"/>
          </p:cNvSpPr>
          <p:nvPr>
            <p:ph idx="1"/>
          </p:nvPr>
        </p:nvSpPr>
        <p:spPr/>
        <p:txBody>
          <a:bodyPr/>
          <a:lstStyle/>
          <a:p>
            <a:r>
              <a:rPr lang="en-US" dirty="0" smtClean="0"/>
              <a:t>Applying matching constraint to JCTVC-R0140</a:t>
            </a:r>
          </a:p>
          <a:p>
            <a:pPr lvl="1"/>
            <a:r>
              <a:rPr lang="en-US" dirty="0" smtClean="0"/>
              <a:t>Minimum matching length T = 4</a:t>
            </a:r>
          </a:p>
          <a:p>
            <a:r>
              <a:rPr lang="en-US" dirty="0" smtClean="0"/>
              <a:t>Test </a:t>
            </a:r>
            <a:r>
              <a:rPr lang="en-US" dirty="0"/>
              <a:t>condition: SCM1.0 common test condition with full frame intra BC</a:t>
            </a:r>
          </a:p>
          <a:p>
            <a:r>
              <a:rPr lang="en-US" dirty="0" smtClean="0"/>
              <a:t>Anchor:SCM1.0</a:t>
            </a:r>
            <a:endParaRPr lang="en-US" dirty="0"/>
          </a:p>
          <a:p>
            <a:r>
              <a:rPr lang="en-US" dirty="0"/>
              <a:t>Tested: </a:t>
            </a:r>
            <a:r>
              <a:rPr lang="en-US" dirty="0" smtClean="0"/>
              <a:t>JCTVC-R0140 </a:t>
            </a:r>
            <a:r>
              <a:rPr lang="en-US" dirty="0"/>
              <a:t>with constraint matching length T = 4</a:t>
            </a: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1075" y="3048000"/>
            <a:ext cx="6867525" cy="2600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43751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Discussion on SCCE4 proposals</a:t>
            </a:r>
            <a:endParaRPr lang="en-US" dirty="0"/>
          </a:p>
        </p:txBody>
      </p:sp>
      <p:sp>
        <p:nvSpPr>
          <p:cNvPr id="3" name="Content Placeholder 2"/>
          <p:cNvSpPr>
            <a:spLocks noGrp="1"/>
          </p:cNvSpPr>
          <p:nvPr>
            <p:ph idx="1"/>
          </p:nvPr>
        </p:nvSpPr>
        <p:spPr/>
        <p:txBody>
          <a:bodyPr/>
          <a:lstStyle/>
          <a:p>
            <a:r>
              <a:rPr lang="en-US" sz="2400" dirty="0" smtClean="0"/>
              <a:t>Whether the proposed constraint is needed in practical implementations</a:t>
            </a:r>
          </a:p>
          <a:p>
            <a:endParaRPr lang="en-US" sz="2400" dirty="0"/>
          </a:p>
          <a:p>
            <a:r>
              <a:rPr lang="en-US" sz="2400" dirty="0" smtClean="0"/>
              <a:t>To which extent such a constraint should apply (suitable T)</a:t>
            </a:r>
          </a:p>
          <a:p>
            <a:endParaRPr lang="en-US" sz="2400" dirty="0" smtClean="0"/>
          </a:p>
          <a:p>
            <a:r>
              <a:rPr lang="en-US" sz="2400" dirty="0" smtClean="0"/>
              <a:t>In which level of reference regions such a constraint does not need to apply (current CU/CTU/2CTU need or not)?</a:t>
            </a:r>
            <a:endParaRPr lang="en-US" sz="2400" dirty="0"/>
          </a:p>
        </p:txBody>
      </p:sp>
    </p:spTree>
    <p:extLst>
      <p:ext uri="{BB962C8B-B14F-4D97-AF65-F5344CB8AC3E}">
        <p14:creationId xmlns:p14="http://schemas.microsoft.com/office/powerpoint/2010/main" val="814779100"/>
      </p:ext>
    </p:extLst>
  </p:cSld>
  <p:clrMapOvr>
    <a:masterClrMapping/>
  </p:clrMapOvr>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9714</TotalTime>
  <Words>282</Words>
  <Application>Microsoft Office PowerPoint</Application>
  <PresentationFormat>On-screen Show (4:3)</PresentationFormat>
  <Paragraphs>47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JCTVC-D257</vt:lpstr>
      <vt:lpstr>JCTVC-R0225: Non-SCCE4: Constrained run for 1D dictionary coding  </vt:lpstr>
      <vt:lpstr>Problems with current string matching methods</vt:lpstr>
      <vt:lpstr>Proposed constrained run for 1D dictionary coding</vt:lpstr>
      <vt:lpstr>Simulation Results 1</vt:lpstr>
      <vt:lpstr>Simulation Results 2</vt:lpstr>
      <vt:lpstr>Discussion on SCCE4 proposals</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Ying Chen</cp:lastModifiedBy>
  <cp:revision>506</cp:revision>
  <dcterms:created xsi:type="dcterms:W3CDTF">2011-12-07T01:29:30Z</dcterms:created>
  <dcterms:modified xsi:type="dcterms:W3CDTF">2014-07-01T09:36:15Z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540237243</vt:i4>
  </property>
  <property fmtid="{D5CDD505-2E9C-101B-9397-08002B2CF9AE}" pid="3" name="_NewReviewCycle">
    <vt:lpwstr/>
  </property>
  <property fmtid="{D5CDD505-2E9C-101B-9397-08002B2CF9AE}" pid="4" name="_EmailSubject">
    <vt:lpwstr>Slides for JCTVC-R0225 Constrained run </vt:lpwstr>
  </property>
  <property fmtid="{D5CDD505-2E9C-101B-9397-08002B2CF9AE}" pid="5" name="_AuthorEmail">
    <vt:lpwstr>fzou@qti.qualcomm.com</vt:lpwstr>
  </property>
  <property fmtid="{D5CDD505-2E9C-101B-9397-08002B2CF9AE}" pid="6" name="_AuthorEmailDisplayName">
    <vt:lpwstr>Zou, Feng</vt:lpwstr>
  </property>
  <property fmtid="{D5CDD505-2E9C-101B-9397-08002B2CF9AE}" pid="7" name="_PreviousAdHocReviewCycleID">
    <vt:i4>277209940</vt:i4>
  </property>
</Properties>
</file>