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60" r:id="rId1"/>
  </p:sldMasterIdLst>
  <p:notesMasterIdLst>
    <p:notesMasterId r:id="rId10"/>
  </p:notesMasterIdLst>
  <p:sldIdLst>
    <p:sldId id="256" r:id="rId2"/>
    <p:sldId id="343" r:id="rId3"/>
    <p:sldId id="344" r:id="rId4"/>
    <p:sldId id="345" r:id="rId5"/>
    <p:sldId id="346" r:id="rId6"/>
    <p:sldId id="349" r:id="rId7"/>
    <p:sldId id="348" r:id="rId8"/>
    <p:sldId id="350" r:id="rId9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8F0"/>
    <a:srgbClr val="66F153"/>
    <a:srgbClr val="7BCBF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18" autoAdjust="0"/>
    <p:restoredTop sz="99823" autoAdjust="0"/>
  </p:normalViewPr>
  <p:slideViewPr>
    <p:cSldViewPr>
      <p:cViewPr>
        <p:scale>
          <a:sx n="80" d="100"/>
          <a:sy n="80" d="100"/>
        </p:scale>
        <p:origin x="-121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D6ED231-D78B-4FF3-854B-541E632BB514}" type="datetimeFigureOut">
              <a:rPr lang="ja-JP" altLang="en-US"/>
              <a:pPr>
                <a:defRPr/>
              </a:pPr>
              <a:t>2014/7/1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6ECBD6B-B6E9-441A-97D9-63563C9BBAD6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01505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148568BE-E843-4229-92B0-A11E20A1E70C}" type="datetime1">
              <a:rPr lang="ja-JP" altLang="en-US"/>
              <a:pPr>
                <a:defRPr/>
              </a:pPr>
              <a:t>2014/7/1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36026061-27ED-437F-A9CC-F862F6B863FD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E6F3F3E0-D953-4A8D-AEA3-37A509E0CA1B}" type="datetime1">
              <a:rPr lang="ja-JP" altLang="en-US"/>
              <a:pPr>
                <a:defRPr/>
              </a:pPr>
              <a:t>2014/7/1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FE46EDF9-3099-4ABA-8AD6-99528DD5B90A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30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68FA5898-32F0-48BC-AF7C-678A3AA5EF1D}" type="datetime1">
              <a:rPr lang="ja-JP" altLang="en-US"/>
              <a:pPr>
                <a:defRPr/>
              </a:pPr>
              <a:t>2014/7/1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493BCACE-F0BC-4128-A6B3-C472954451FC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smtClean="0"/>
              <a:t>On reference position calculation</a:t>
            </a:r>
            <a:br>
              <a:rPr lang="en-US" altLang="ja-JP" sz="3200" smtClean="0"/>
            </a:br>
            <a:r>
              <a:rPr lang="en-US" altLang="ja-JP" sz="3200" smtClean="0"/>
              <a:t>(JCTVC-R0220)</a:t>
            </a:r>
            <a:endParaRPr lang="ja-JP" altLang="en-US" sz="3200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smtClean="0"/>
              <a:t>Tomoyuki Yamamoto, Takeshi Tsukuba, Tomohiro Ikai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Introduction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3255255"/>
          </a:xfrm>
        </p:spPr>
        <p:txBody>
          <a:bodyPr/>
          <a:lstStyle/>
          <a:p>
            <a:pPr lvl="1"/>
            <a:r>
              <a:rPr lang="en-US" altLang="ja-JP" smtClean="0"/>
              <a:t>AHG13 recommended several modifications including</a:t>
            </a:r>
          </a:p>
          <a:p>
            <a:pPr lvl="2"/>
            <a:r>
              <a:rPr lang="en-US" altLang="ja-JP" smtClean="0"/>
              <a:t>Reference layer offset</a:t>
            </a:r>
          </a:p>
          <a:p>
            <a:pPr lvl="2"/>
            <a:r>
              <a:rPr lang="en-US" altLang="ja-JP" smtClean="0"/>
              <a:t>Luma/chroma phase</a:t>
            </a:r>
          </a:p>
          <a:p>
            <a:pPr lvl="2"/>
            <a:r>
              <a:rPr lang="en-US" altLang="ja-JP" smtClean="0"/>
              <a:t>Moving reference position information from SPS to PPS</a:t>
            </a:r>
          </a:p>
          <a:p>
            <a:pPr lvl="2"/>
            <a:endParaRPr lang="en-US" altLang="ja-JP" smtClean="0"/>
          </a:p>
          <a:p>
            <a:pPr lvl="1"/>
            <a:r>
              <a:rPr lang="en-US" altLang="ja-JP" smtClean="0"/>
              <a:t>Three proposals on top of AHG 13 recommendation</a:t>
            </a:r>
          </a:p>
          <a:p>
            <a:pPr marL="965200" lvl="2" indent="-342900">
              <a:buFont typeface="+mj-lt"/>
              <a:buAutoNum type="arabicPeriod"/>
            </a:pPr>
            <a:r>
              <a:rPr lang="en-US" altLang="ja-JP" smtClean="0"/>
              <a:t>Reference position calculation for pixels outside of scaled ref offset window</a:t>
            </a:r>
          </a:p>
          <a:p>
            <a:pPr marL="965200" lvl="2" indent="-342900">
              <a:buFont typeface="+mj-lt"/>
              <a:buAutoNum type="arabicPeriod"/>
            </a:pPr>
            <a:r>
              <a:rPr lang="en-US" altLang="ja-JP" smtClean="0"/>
              <a:t>Signalling of ref offset, scaled ref offset, and luma/chroma phase</a:t>
            </a:r>
          </a:p>
          <a:p>
            <a:pPr marL="965200" lvl="2" indent="-342900">
              <a:buFont typeface="+mj-lt"/>
              <a:buAutoNum type="arabicPeriod"/>
            </a:pPr>
            <a:r>
              <a:rPr lang="en-US" altLang="ja-JP" smtClean="0"/>
              <a:t>Infer ref offset from scaled ref offset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Proposal 1: reference position info signalling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611559" y="908720"/>
          <a:ext cx="5276415" cy="5582990"/>
        </p:xfrm>
        <a:graphic>
          <a:graphicData uri="http://schemas.openxmlformats.org/drawingml/2006/table">
            <a:tbl>
              <a:tblPr/>
              <a:tblGrid>
                <a:gridCol w="4268561"/>
                <a:gridCol w="1007854"/>
              </a:tblGrid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pps_multilayer_extension( ) {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Descriptor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...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num_scaled_ref_layer_offsets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ue(v)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for( i = 0; i &lt; num_scaled_ref_layer_offsets; i++) {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kern="100"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ref_layer_id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i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u(6)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scaled_ref_layer_left_offset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ref_layer_id[ i ]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scaled_ref_layer_top_offset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ref_layer_id[ i ]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scaled_ref_layer_right_offset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ref_layer_id[ i ]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scaled_ref_layer_bottom_offset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ref_layer_id[ i ]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		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		</a:t>
                      </a:r>
                      <a:r>
                        <a:rPr lang="en-GB" sz="1000" b="1" strike="sngStrike" kern="100">
                          <a:latin typeface="Times New Roman"/>
                          <a:ea typeface="ＭＳ 明朝"/>
                          <a:cs typeface="Times New Roman"/>
                        </a:rPr>
                        <a:t>num_ref_layer_offsets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ue(v)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		for( i = 0; i &lt; num_ ref_layer_offsets; i++) {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			</a:t>
                      </a:r>
                      <a:r>
                        <a:rPr lang="en-GB" sz="1000" b="1" strike="sngStrike" kern="100">
                          <a:latin typeface="Times New Roman"/>
                          <a:ea typeface="ＭＳ 明朝"/>
                          <a:cs typeface="Times New Roman"/>
                        </a:rPr>
                        <a:t>ref_offset_layer_id</a:t>
                      </a: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[ i ]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u</a:t>
                      </a:r>
                      <a:r>
                        <a:rPr lang="en-US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(6)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000" b="1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ref_layer_offset_present_flag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u(1)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 ( ref_layer_offset_present_flag[ i ] ) {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ref_layer_left_offset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ref_layer_top_offset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ref_layer_right_offset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ref_layer_bottom_offset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se(v)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		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		</a:t>
                      </a:r>
                      <a:r>
                        <a:rPr lang="en-GB" sz="1000" b="1" strike="sngStrike" kern="100">
                          <a:latin typeface="Times New Roman"/>
                          <a:ea typeface="ＭＳ 明朝"/>
                          <a:cs typeface="Times New Roman"/>
                        </a:rPr>
                        <a:t>num_resample_phase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ue(v)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		for( i = 0; i &lt; num_</a:t>
                      </a: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resample_phase</a:t>
                      </a:r>
                      <a:r>
                        <a:rPr lang="en-GB" sz="10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; i++) {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			</a:t>
                      </a:r>
                      <a:r>
                        <a:rPr lang="en-GB" sz="1000" b="1" strike="sngStrike" kern="100">
                          <a:latin typeface="Times New Roman"/>
                          <a:ea typeface="ＭＳ 明朝"/>
                          <a:cs typeface="Times New Roman"/>
                        </a:rPr>
                        <a:t>resample_phase_layer_id</a:t>
                      </a:r>
                      <a:r>
                        <a:rPr lang="en-GB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[ i ]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u</a:t>
                      </a:r>
                      <a:r>
                        <a:rPr lang="en-US" sz="1000" strike="sngStrike" kern="100">
                          <a:latin typeface="Times New Roman"/>
                          <a:ea typeface="ＭＳ 明朝"/>
                          <a:cs typeface="Times New Roman"/>
                        </a:rPr>
                        <a:t>(6)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resample _phase_present_flag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i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u(1)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if ( resample_phase_present_flag[ i ]) {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phase_hor_luma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 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ue(v)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phase_ver_luma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 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ue(v)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phase_hor_chroma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 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ue(v)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0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phase_ver_chroma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scaled_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ref_layer_id [ i ]</a:t>
                      </a: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ue(v)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kern="1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kern="100">
                          <a:latin typeface="Times New Roman"/>
                          <a:ea typeface="Malgun Gothic"/>
                          <a:cs typeface="Times New Roman"/>
                        </a:rPr>
                        <a:t>		}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ＭＳ 明朝"/>
                          <a:cs typeface="Times New Roman"/>
                        </a:rPr>
                        <a:t>	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	...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51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} 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000" kern="10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4028" marR="64028" marT="711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336196" y="2996952"/>
            <a:ext cx="2412268" cy="136536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400" u="sng" smtClean="0"/>
              <a:t>Benefit:</a:t>
            </a:r>
            <a:r>
              <a:rPr kumimoji="1" lang="en-US" altLang="ja-JP" sz="1400" smtClean="0"/>
              <a:t/>
            </a:r>
            <a:br>
              <a:rPr kumimoji="1" lang="en-US" altLang="ja-JP" sz="1400" smtClean="0"/>
            </a:br>
            <a:r>
              <a:rPr kumimoji="1" lang="en-US" altLang="ja-JP" sz="1400" smtClean="0"/>
              <a:t>(1) avoid sending the same reference layer id three times in typical situation</a:t>
            </a:r>
          </a:p>
          <a:p>
            <a:endParaRPr lang="en-US" altLang="ja-JP" sz="1400" smtClean="0"/>
          </a:p>
          <a:p>
            <a:r>
              <a:rPr kumimoji="1" lang="en-US" altLang="ja-JP" sz="1400" smtClean="0"/>
              <a:t>(2) less syntax elements</a:t>
            </a:r>
            <a:endParaRPr kumimoji="1" lang="ja-JP" altLang="en-US" sz="14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00192" y="1448780"/>
            <a:ext cx="2124236" cy="114992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400" smtClean="0"/>
              <a:t>Signal ref offset, scaled ref offset, phase in a single loop with common ref layer id instead of independent loops</a:t>
            </a:r>
            <a:endParaRPr kumimoji="1" lang="ja-JP" altLang="en-US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Proposal 2: Infer reference layer offset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5676" y="3248980"/>
            <a:ext cx="5943872" cy="324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1187624" y="2168860"/>
            <a:ext cx="712879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400" u="sng" smtClean="0"/>
              <a:t>Benefit:</a:t>
            </a:r>
            <a:r>
              <a:rPr lang="en-US" altLang="ja-JP" sz="1400" smtClean="0"/>
              <a:t/>
            </a:r>
            <a:br>
              <a:rPr lang="en-US" altLang="ja-JP" sz="1400" smtClean="0"/>
            </a:br>
            <a:r>
              <a:rPr lang="en-US" altLang="ja-JP" sz="1400" smtClean="0"/>
              <a:t>- avoid signalling same offset values for scaled ref offset and ref offset in SNR cases</a:t>
            </a:r>
            <a:endParaRPr kumimoji="1" lang="ja-JP" altLang="en-US" sz="1400"/>
          </a:p>
        </p:txBody>
      </p:sp>
      <p:sp>
        <p:nvSpPr>
          <p:cNvPr id="7" name="正方形/長方形 6"/>
          <p:cNvSpPr/>
          <p:nvPr/>
        </p:nvSpPr>
        <p:spPr>
          <a:xfrm>
            <a:off x="1259632" y="1448780"/>
            <a:ext cx="72368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smtClean="0"/>
              <a:t>RefLayerLeftOffset = </a:t>
            </a:r>
            <a:br>
              <a:rPr lang="en-US" altLang="ja-JP" sz="1200" smtClean="0"/>
            </a:br>
            <a:r>
              <a:rPr lang="en-US" altLang="ja-JP" sz="1200" smtClean="0"/>
              <a:t>	(((RefPicWidthInSamplesY * scaled_ref_layer_left_offset[rLIdx]) / CurPicWidthInSamplesY) </a:t>
            </a:r>
            <a:br>
              <a:rPr lang="en-US" altLang="ja-JP" sz="1200" smtClean="0"/>
            </a:br>
            <a:r>
              <a:rPr lang="en-US" altLang="ja-JP" sz="1200" smtClean="0"/>
              <a:t>	+ (ref_layer_left_offset[rLIdx])) * RefLayerSubWidthC</a:t>
            </a:r>
            <a:endParaRPr lang="ja-JP" altLang="en-US" sz="120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7624" y="836597"/>
            <a:ext cx="712879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400" u="sng" smtClean="0"/>
              <a:t>Proposal:</a:t>
            </a:r>
          </a:p>
          <a:p>
            <a:r>
              <a:rPr lang="en-US" altLang="ja-JP" sz="1400" smtClean="0"/>
              <a:t>- Referece layer offsets are predicted with scaled ref offset </a:t>
            </a:r>
            <a:endParaRPr kumimoji="1" lang="ja-JP" altLang="en-US" sz="140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2771421" y="3717032"/>
            <a:ext cx="540000" cy="0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2771421" y="5301208"/>
            <a:ext cx="540000" cy="0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5124374" y="3717032"/>
            <a:ext cx="540000" cy="0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5976156" y="5648994"/>
            <a:ext cx="288000" cy="0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471284" cy="416032"/>
          </a:xfrm>
        </p:spPr>
        <p:txBody>
          <a:bodyPr/>
          <a:lstStyle/>
          <a:p>
            <a:r>
              <a:rPr lang="en-US" altLang="ja-JP" smtClean="0"/>
              <a:t>Proposal 3: clipping in ref position calculation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564" y="2653865"/>
            <a:ext cx="3682081" cy="295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6036" y="2672916"/>
            <a:ext cx="3654524" cy="296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1187624" y="1484784"/>
            <a:ext cx="676875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400" u="sng" smtClean="0"/>
              <a:t>Motivation:</a:t>
            </a:r>
            <a:r>
              <a:rPr lang="en-US" altLang="ja-JP" sz="1400" smtClean="0"/>
              <a:t/>
            </a:r>
            <a:br>
              <a:rPr lang="en-US" altLang="ja-JP" sz="1400" smtClean="0"/>
            </a:br>
            <a:r>
              <a:rPr lang="en-US" altLang="ja-JP" sz="1400" smtClean="0"/>
              <a:t> - allow utilizing pixels outside of “RefRegion” in reference picture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7624" y="836712"/>
            <a:ext cx="712879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400" u="sng" smtClean="0"/>
              <a:t>Proposal:</a:t>
            </a:r>
            <a:r>
              <a:rPr lang="en-US" altLang="ja-JP" sz="1400" smtClean="0"/>
              <a:t/>
            </a:r>
            <a:br>
              <a:rPr lang="en-US" altLang="ja-JP" sz="1400" smtClean="0"/>
            </a:br>
            <a:r>
              <a:rPr lang="en-US" altLang="ja-JP" sz="1400" smtClean="0"/>
              <a:t>Clipping in EL domain is omitted in reference layer position calculation process</a:t>
            </a:r>
            <a:endParaRPr kumimoji="1" lang="ja-JP" altLang="en-US" sz="14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27584" y="2420888"/>
            <a:ext cx="68407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b="1" smtClean="0">
                <a:solidFill>
                  <a:schemeClr val="accent2"/>
                </a:solidFill>
              </a:rPr>
              <a:t>EL clip</a:t>
            </a:r>
            <a:endParaRPr kumimoji="1" lang="ja-JP" altLang="en-US" sz="1200" b="1">
              <a:solidFill>
                <a:schemeClr val="accent2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24221" y="5025430"/>
            <a:ext cx="68407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b="1" smtClean="0">
                <a:solidFill>
                  <a:schemeClr val="accent2"/>
                </a:solidFill>
              </a:rPr>
              <a:t>BL</a:t>
            </a:r>
            <a:r>
              <a:rPr kumimoji="1" lang="en-US" altLang="ja-JP" sz="1200" b="1" smtClean="0">
                <a:solidFill>
                  <a:schemeClr val="accent2"/>
                </a:solidFill>
              </a:rPr>
              <a:t> clip</a:t>
            </a:r>
            <a:endParaRPr kumimoji="1" lang="ja-JP" altLang="en-US" sz="1200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471284" cy="416032"/>
          </a:xfrm>
        </p:spPr>
        <p:txBody>
          <a:bodyPr/>
          <a:lstStyle/>
          <a:p>
            <a:r>
              <a:rPr lang="en-US" altLang="ja-JP" smtClean="0"/>
              <a:t>Comparison of clip position options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47564" y="836712"/>
            <a:ext cx="7632848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altLang="ja-JP" sz="1400" u="sng" smtClean="0"/>
              <a:t>Possible options for reference position constraints:</a:t>
            </a:r>
            <a:r>
              <a:rPr lang="en-US" altLang="ja-JP" sz="1400" smtClean="0"/>
              <a:t/>
            </a:r>
            <a:br>
              <a:rPr lang="en-US" altLang="ja-JP" sz="1400" smtClean="0"/>
            </a:br>
            <a:r>
              <a:rPr lang="en-GB" altLang="ja-JP" sz="1400" smtClean="0"/>
              <a:t>Option A1: "restrict within reference offset window extended with filter tap length" (AHG 13 text)</a:t>
            </a:r>
            <a:endParaRPr lang="ja-JP" altLang="ja-JP" sz="1400" smtClean="0"/>
          </a:p>
          <a:p>
            <a:pPr hangingPunct="0"/>
            <a:r>
              <a:rPr lang="en-GB" altLang="ja-JP" sz="1400" smtClean="0"/>
              <a:t>Option A2: "restrict within reference offset window"</a:t>
            </a:r>
            <a:endParaRPr lang="ja-JP" altLang="ja-JP" sz="1400" smtClean="0"/>
          </a:p>
          <a:p>
            <a:pPr hangingPunct="0"/>
            <a:r>
              <a:rPr lang="en-GB" altLang="ja-JP" sz="1400" smtClean="0"/>
              <a:t>Option B: "restrict within reference layer picture“ (proposal in the contribution)</a:t>
            </a:r>
            <a:endParaRPr lang="ja-JP" altLang="ja-JP" sz="1400" smtClean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683568" y="2240869"/>
          <a:ext cx="8028892" cy="34761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4843"/>
                <a:gridCol w="981321"/>
                <a:gridCol w="1080120"/>
                <a:gridCol w="1656184"/>
                <a:gridCol w="1944216"/>
                <a:gridCol w="1872208"/>
              </a:tblGrid>
              <a:tr h="496433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EL Clip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BL Clip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ref</a:t>
                      </a:r>
                      <a:r>
                        <a:rPr kumimoji="1" lang="en-US" altLang="ja-JP" baseline="0" smtClean="0"/>
                        <a:t> pos restriction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prediction</a:t>
                      </a:r>
                      <a:r>
                        <a:rPr kumimoji="1" lang="en-US" altLang="ja-JP" baseline="0" smtClean="0"/>
                        <a:t> note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complexity</a:t>
                      </a:r>
                      <a:r>
                        <a:rPr kumimoji="1" lang="en-US" altLang="ja-JP" baseline="0" smtClean="0"/>
                        <a:t> note</a:t>
                      </a:r>
                      <a:endParaRPr kumimoji="1" lang="ja-JP" altLang="en-US"/>
                    </a:p>
                  </a:txBody>
                  <a:tcPr/>
                </a:tc>
              </a:tr>
              <a:tr h="945601"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A1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scale</a:t>
                      </a:r>
                      <a:r>
                        <a:rPr kumimoji="1" lang="en-US" altLang="ja-JP" sz="1400" baseline="0" smtClean="0"/>
                        <a:t>d ref window boundary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ref</a:t>
                      </a:r>
                      <a:r>
                        <a:rPr kumimoji="1" lang="en-US" altLang="ja-JP" sz="1400" baseline="0" smtClean="0"/>
                        <a:t> pic boundary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“ref offset window”</a:t>
                      </a:r>
                      <a:br>
                        <a:rPr kumimoji="1" lang="en-US" altLang="ja-JP" sz="1400" smtClean="0"/>
                      </a:br>
                      <a:r>
                        <a:rPr kumimoji="1" lang="en-US" altLang="ja-JP" sz="1400" smtClean="0"/>
                        <a:t>+ “filter</a:t>
                      </a:r>
                      <a:r>
                        <a:rPr kumimoji="1" lang="en-US" altLang="ja-JP" sz="1400" baseline="0" smtClean="0"/>
                        <a:t> tap length”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most friendly for “BL padding” implementation</a:t>
                      </a:r>
                      <a:endParaRPr kumimoji="1" lang="ja-JP" altLang="en-US" sz="1400"/>
                    </a:p>
                  </a:txBody>
                  <a:tcPr/>
                </a:tc>
              </a:tr>
              <a:tr h="945601"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A2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scaled</a:t>
                      </a:r>
                      <a:r>
                        <a:rPr kumimoji="1" lang="en-US" altLang="ja-JP" sz="1400" baseline="0" smtClean="0"/>
                        <a:t> ref window boundary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ref</a:t>
                      </a:r>
                      <a:r>
                        <a:rPr kumimoji="1" lang="en-US" altLang="ja-JP" sz="1400" baseline="0" smtClean="0"/>
                        <a:t> window boundary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“ref offset window”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good</a:t>
                      </a:r>
                      <a:r>
                        <a:rPr kumimoji="1" lang="en-US" altLang="ja-JP" sz="1400" baseline="0" smtClean="0"/>
                        <a:t> when outside of ref offset window contains meaningless pixel values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564693"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B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no clip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smtClean="0"/>
                        <a:t>ref pic boundary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“ref layer picture”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good when outside</a:t>
                      </a:r>
                      <a:r>
                        <a:rPr kumimoji="1" lang="en-US" altLang="ja-JP" sz="1400" baseline="0" smtClean="0"/>
                        <a:t> of ref offset window contains meaningful pixel values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smtClean="0"/>
                        <a:t>Less clip operation</a:t>
                      </a:r>
                      <a:endParaRPr kumimoji="1" lang="ja-JP" altLang="en-US" sz="14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471284" cy="416032"/>
          </a:xfrm>
        </p:spPr>
        <p:txBody>
          <a:bodyPr/>
          <a:lstStyle/>
          <a:p>
            <a:r>
              <a:rPr lang="en-US" altLang="ja-JP" smtClean="0"/>
              <a:t>Text change for option A2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9572" y="1700808"/>
            <a:ext cx="77408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  <a:tab pos="1008063" algn="l"/>
                <a:tab pos="6156325" algn="r"/>
              </a:tabLst>
            </a:pP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sample value tempArray[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with n = 0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…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7, is derived as follows:</a:t>
            </a:r>
            <a:endParaRPr kumimoji="1" lang="en-GB" altLang="ja-JP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6156325" algn="r"/>
              </a:tabLst>
            </a:pPr>
            <a:endParaRPr kumimoji="1" lang="en-GB" altLang="ko-K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6156325" algn="r"/>
              </a:tabLst>
            </a:pP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ref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H</a:t>
            </a:r>
            <a:r>
              <a:rPr kumimoji="1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Times New Roman" pitchFamily="18" charset="0"/>
              </a:rPr>
              <a:t>    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 = RefLayerPic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Height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InSamplesY</a:t>
            </a:r>
            <a:endParaRPr kumimoji="1" lang="en-GB" altLang="ja-JP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6156325" algn="r"/>
              </a:tabLst>
            </a:pP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refW</a:t>
            </a:r>
            <a:r>
              <a:rPr kumimoji="1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Times New Roman" pitchFamily="18" charset="0"/>
              </a:rPr>
              <a:t>    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 = RefLayerPicWidthInSamplesY</a:t>
            </a:r>
            <a:endParaRPr kumimoji="1" lang="en-GB" altLang="ja-JP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6156325" algn="r"/>
              </a:tabLst>
            </a:pP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offT = Clip3( 0, refH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 refLayerTopOffset )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/>
            </a:r>
            <a:b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</a:b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offB = Clip3( 0,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refH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 refH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refLayerBottomOffset )</a:t>
            </a:r>
            <a:b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</a:b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offL = Clip3( 0, refW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 refLayerLeftOffset )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/>
            </a:r>
            <a:b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</a:b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 = Clip3( 0,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refW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 refW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refLayerRightOffset )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/>
            </a:r>
            <a:b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</a:br>
            <a:endParaRPr kumimoji="1" lang="en-GB" altLang="ja-JP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6156325" algn="r"/>
              </a:tabLst>
            </a:pP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 = 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offT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offB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 yRef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n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3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)	(H‑47)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tempArray[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n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 = 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0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3),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	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2),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	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2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−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	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3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0,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    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	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4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0,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1),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	(H‑49)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	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5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0,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2),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	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6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0,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3),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b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</a:b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	f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xPhase,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7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*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rlPicSample</a:t>
            </a:r>
            <a:r>
              <a:rPr kumimoji="1" lang="en-GB" altLang="ko-KR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[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Clip3(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0,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US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o</a:t>
            </a:r>
            <a:r>
              <a:rPr kumimoji="1" lang="en-US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ffL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ＭＳ 明朝" pitchFamily="17" charset="-128"/>
                <a:cs typeface="Times New Roman" pitchFamily="18" charset="0"/>
              </a:rPr>
              <a:t>offR</a:t>
            </a:r>
            <a:r>
              <a:rPr kumimoji="1" lang="en-GB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xRef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+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4),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yPosRL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]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Times"/>
                <a:cs typeface="Times New Roman" pitchFamily="18" charset="0"/>
              </a:rPr>
              <a:t> </a:t>
            </a:r>
            <a:r>
              <a:rPr kumimoji="1" lang="en-GB" altLang="ko-K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"/>
                <a:cs typeface="Times New Roman" pitchFamily="18" charset="0"/>
              </a:rPr>
              <a:t>)</a:t>
            </a:r>
            <a:r>
              <a:rPr kumimoji="1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Times New Roman" pitchFamily="18" charset="0"/>
              </a:rPr>
              <a:t> &gt;&gt; shift1</a:t>
            </a:r>
            <a:endParaRPr kumimoji="1" lang="en-US" altLang="zh-CN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39552" y="854805"/>
            <a:ext cx="53285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r>
              <a:rPr kumimoji="1" lang="en-GB" altLang="ja-JP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H.8.1.4.1.3 </a:t>
            </a:r>
            <a:r>
              <a:rPr kumimoji="1" lang="en-GB" altLang="ko-K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200" b="1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uma sample interpolation process</a:t>
            </a:r>
            <a:endParaRPr kumimoji="1" lang="en-GB" altLang="ko-KR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Text change for option B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31540" y="1521369"/>
            <a:ext cx="83529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Input to this process is the reference luma sample array rlPicSample</a:t>
            </a:r>
            <a:r>
              <a:rPr kumimoji="1" lang="en-GB" altLang="ko-KR" sz="14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.</a:t>
            </a:r>
            <a:endParaRPr kumimoji="1" lang="en-GB" altLang="ja-JP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Output of this process is the resampled luma sample array rsPicSample</a:t>
            </a:r>
            <a:r>
              <a:rPr kumimoji="1" lang="en-GB" altLang="ko-KR" sz="14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.</a:t>
            </a:r>
            <a:endParaRPr kumimoji="1" lang="en-GB" altLang="ja-JP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endParaRPr kumimoji="1" lang="en-GB" altLang="ja-JP" sz="1400" b="0" i="0" u="none" strike="sng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variables leftStart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, rightEnd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, topStart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, and bottomEnd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are derived as follows:</a:t>
            </a:r>
            <a:endParaRPr kumimoji="1" lang="en-GB" altLang="ja-JP" sz="1100" b="0" i="0" u="none" strike="sng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leftStart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ScaledRefLayerLeftOffset</a:t>
            </a:r>
            <a:b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rightEnd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CurPicWidthInSamplesY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ScaledRefLayerRightOffset	</a:t>
            </a: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(H‑36)</a:t>
            </a:r>
            <a:b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topStart</a:t>
            </a:r>
            <a:r>
              <a:rPr kumimoji="1" lang="en-GB" altLang="ko-KR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ScaledRefLayerTopOffset</a:t>
            </a:r>
            <a:b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bottomEnd</a:t>
            </a:r>
            <a:r>
              <a:rPr kumimoji="1" lang="en-GB" altLang="ko-KR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CurPicHeightInSamplesY</a:t>
            </a: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ScaledRefLayerBottomOffset	(H‑37)</a:t>
            </a:r>
            <a:endParaRPr kumimoji="1" lang="en-GB" altLang="ja-JP" sz="1100" b="0" i="0" u="none" strike="sng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endParaRPr kumimoji="1" lang="en-GB" alt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755650" algn="l"/>
                <a:tab pos="1008063" algn="l"/>
                <a:tab pos="1260475" algn="l"/>
              </a:tabLst>
            </a:pPr>
            <a:r>
              <a:rPr kumimoji="1" lang="en-GB" altLang="ja-JP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luma samples 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rsPicSample</a:t>
            </a:r>
            <a:r>
              <a:rPr kumimoji="1" lang="en-GB" altLang="ko-KR" sz="14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xP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][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yP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with (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xP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=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...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CurPicWidthInSamplesY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yP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=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...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CurPicHeightInSamplesY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1) are derived by invoking the luma sample interpolation process specified in subclause H.8.1.4.1.3 with rlPicSample</a:t>
            </a:r>
            <a:r>
              <a:rPr kumimoji="1" lang="en-GB" altLang="ko-KR" sz="14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and luma sample location </a:t>
            </a:r>
            <a:r>
              <a:rPr kumimoji="1" lang="en-GB" altLang="ja-JP" sz="14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(xP,</a:t>
            </a:r>
            <a:r>
              <a:rPr kumimoji="1" lang="en-GB" altLang="ja-JP" sz="14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smtClean="0">
                <a:ln>
                  <a:noFill/>
                </a:ln>
                <a:solidFill>
                  <a:schemeClr val="accent3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yP) 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Clip3(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leftStart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,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rightEnd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xP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),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Clip3(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topStart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,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bottomEnd</a:t>
            </a:r>
            <a:r>
              <a:rPr kumimoji="1" lang="en-GB" altLang="ja-JP" sz="1400" b="0" i="0" u="none" strike="sng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yP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ja-JP" sz="1400" b="0" i="0" u="none" strike="sng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kumimoji="1" lang="en-GB" altLang="ja-JP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given as inputs and 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rsPicSample</a:t>
            </a:r>
            <a:r>
              <a:rPr kumimoji="1" lang="en-GB" altLang="ko-KR" sz="14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xP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][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yP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as output.</a:t>
            </a:r>
            <a:endParaRPr kumimoji="1" lang="en-GB" altLang="ko-KR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160748"/>
            <a:ext cx="44069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3400" algn="l"/>
                <a:tab pos="685800" algn="l"/>
              </a:tabLst>
            </a:pPr>
            <a:r>
              <a:rPr kumimoji="1" lang="en-CA" altLang="ja-JP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H</a:t>
            </a:r>
            <a:r>
              <a:rPr kumimoji="1" lang="en-CA" altLang="ja-JP" sz="1400" b="1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.8.1.4.1.1	</a:t>
            </a:r>
            <a:r>
              <a:rPr kumimoji="1" lang="en-CA" altLang="ja-JP" sz="1400" b="1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Resampling process of luma sample values</a:t>
            </a:r>
            <a:r>
              <a:rPr kumimoji="1" lang="en-CA" altLang="ja-JP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</a:t>
            </a:r>
            <a:endParaRPr kumimoji="1" lang="en-CA" altLang="ja-JP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7799</TotalTime>
  <Words>349</Words>
  <Application>Microsoft Office PowerPoint</Application>
  <PresentationFormat>画面に合わせる (4:3)</PresentationFormat>
  <Paragraphs>135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符号化グループ</vt:lpstr>
      <vt:lpstr>On reference position calculation (JCTVC-R0220)</vt:lpstr>
      <vt:lpstr>Introduction</vt:lpstr>
      <vt:lpstr>Proposal 1: reference position info signalling</vt:lpstr>
      <vt:lpstr>Proposal 2: Infer reference layer offset</vt:lpstr>
      <vt:lpstr>Proposal 3: clipping in ref position calculation</vt:lpstr>
      <vt:lpstr>Comparison of clip position options</vt:lpstr>
      <vt:lpstr>Text change for option A2</vt:lpstr>
      <vt:lpstr>Text change for option B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(R0220 P2 ref offset default value)</cp:lastModifiedBy>
  <cp:revision>3619</cp:revision>
  <dcterms:created xsi:type="dcterms:W3CDTF">2011-03-24T05:19:20Z</dcterms:created>
  <dcterms:modified xsi:type="dcterms:W3CDTF">2014-06-30T22:05:24Z</dcterms:modified>
</cp:coreProperties>
</file>