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360" r:id="rId3"/>
    <p:sldId id="392" r:id="rId4"/>
    <p:sldId id="382" r:id="rId5"/>
    <p:sldId id="393" r:id="rId6"/>
    <p:sldId id="394" r:id="rId7"/>
    <p:sldId id="395" r:id="rId8"/>
    <p:sldId id="396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66FFFF"/>
    <a:srgbClr val="FF00FF"/>
    <a:srgbClr val="00FFFF"/>
    <a:srgbClr val="00FF00"/>
    <a:srgbClr val="FBFCFF"/>
    <a:srgbClr val="DAE7F6"/>
    <a:srgbClr val="B3FBC1"/>
    <a:srgbClr val="E5FBEA"/>
    <a:srgbClr val="C8F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7" autoAdjust="0"/>
    <p:restoredTop sz="94660"/>
  </p:normalViewPr>
  <p:slideViewPr>
    <p:cSldViewPr snapToObjects="1">
      <p:cViewPr varScale="1">
        <p:scale>
          <a:sx n="86" d="100"/>
          <a:sy n="86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676CFE-0BF0-4B4A-9AAD-5CC2A98B7D49}" type="datetimeFigureOut">
              <a:rPr lang="en-US"/>
              <a:pPr>
                <a:defRPr/>
              </a:pPr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61F1CA-498D-9147-8ECF-6AE033081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831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746844F-147E-784D-BA44-B36EACC78833}" type="datetimeFigureOut">
              <a:rPr lang="en-US"/>
              <a:pPr>
                <a:defRPr/>
              </a:pPr>
              <a:t>7/2/2014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4C8B98-C510-0749-B2EA-6A9824790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66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1"/>
          <p:cNvSpPr>
            <a:spLocks noChangeShapeType="1"/>
          </p:cNvSpPr>
          <p:nvPr/>
        </p:nvSpPr>
        <p:spPr bwMode="auto">
          <a:xfrm>
            <a:off x="457200" y="3401291"/>
            <a:ext cx="8229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3625850" y="933882"/>
            <a:ext cx="50625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altLang="ja-JP" sz="1400" b="1" dirty="0" smtClean="0">
                <a:latin typeface="Helvetica" charset="0"/>
              </a:rPr>
              <a:t>MITSUBISHI ELECTRIC CORPORATION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65538" y="3510107"/>
            <a:ext cx="5060950" cy="1823893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762000" y="1458912"/>
            <a:ext cx="7964488" cy="369888"/>
          </a:xfrm>
        </p:spPr>
        <p:txBody>
          <a:bodyPr/>
          <a:lstStyle>
            <a:lvl1pPr marL="0" indent="0" algn="r">
              <a:buNone/>
              <a:defRPr>
                <a:latin typeface="Arial Black"/>
                <a:cs typeface="Arial Blac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34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1"/>
          <p:cNvSpPr>
            <a:spLocks noChangeShapeType="1"/>
          </p:cNvSpPr>
          <p:nvPr/>
        </p:nvSpPr>
        <p:spPr bwMode="auto">
          <a:xfrm flipV="1">
            <a:off x="230188" y="606425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Line 31"/>
          <p:cNvSpPr>
            <a:spLocks noChangeShapeType="1"/>
          </p:cNvSpPr>
          <p:nvPr/>
        </p:nvSpPr>
        <p:spPr bwMode="auto">
          <a:xfrm flipV="1">
            <a:off x="230188" y="6589713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11443"/>
            <a:ext cx="8675688" cy="482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675688" cy="51700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17D2-A8CD-A341-91C0-D38B0971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6667500" y="6575038"/>
            <a:ext cx="1257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JCTVC-R0200</a:t>
            </a:r>
          </a:p>
        </p:txBody>
      </p:sp>
    </p:spTree>
    <p:extLst>
      <p:ext uri="{BB962C8B-B14F-4D97-AF65-F5344CB8AC3E}">
        <p14:creationId xmlns:p14="http://schemas.microsoft.com/office/powerpoint/2010/main" val="151536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mitsubishielectric-usa.com/about/logos/CHFB_color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01599"/>
            <a:ext cx="1163637" cy="48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9938"/>
            <a:ext cx="8509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0013"/>
            <a:ext cx="85090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9485BA69-B483-3941-A57A-7C61358DE2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457200" y="6575038"/>
            <a:ext cx="5257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© 2014 MERL</a:t>
            </a:r>
          </a:p>
        </p:txBody>
      </p:sp>
      <p:pic>
        <p:nvPicPr>
          <p:cNvPr id="2" name="Picture 1" descr="lin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for a greener tomorrow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7" y="120649"/>
            <a:ext cx="1517063" cy="39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Arial Black"/>
          <a:ea typeface="ＭＳ Ｐゴシック" charset="0"/>
          <a:cs typeface="Arial Black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98012" y="3581400"/>
            <a:ext cx="7507788" cy="2286000"/>
          </a:xfrm>
        </p:spPr>
        <p:txBody>
          <a:bodyPr/>
          <a:lstStyle/>
          <a:p>
            <a:pPr algn="ctr"/>
            <a:r>
              <a:rPr lang="en-US" sz="2000" dirty="0" err="1" smtClean="0">
                <a:latin typeface="Arial" charset="0"/>
              </a:rPr>
              <a:t>Xingyu</a:t>
            </a:r>
            <a:r>
              <a:rPr lang="en-US" sz="2000" dirty="0" smtClean="0">
                <a:latin typeface="Arial" charset="0"/>
              </a:rPr>
              <a:t> Zhang, </a:t>
            </a:r>
            <a:r>
              <a:rPr lang="en-US" sz="2000" dirty="0">
                <a:latin typeface="Arial" charset="0"/>
              </a:rPr>
              <a:t>Robert </a:t>
            </a:r>
            <a:r>
              <a:rPr lang="en-US" sz="2000" dirty="0" smtClean="0">
                <a:latin typeface="Arial" charset="0"/>
              </a:rPr>
              <a:t>Cohen</a:t>
            </a:r>
          </a:p>
          <a:p>
            <a:pPr algn="ctr"/>
            <a:r>
              <a:rPr lang="en-US" sz="2000" dirty="0" smtClean="0">
                <a:latin typeface="Arial" charset="0"/>
              </a:rPr>
              <a:t>Mitsubishi Electric Research Laboratories</a:t>
            </a:r>
          </a:p>
          <a:p>
            <a:pPr algn="ctr"/>
            <a:endParaRPr lang="en-US" sz="2000" dirty="0" smtClean="0">
              <a:latin typeface="Arial" charset="0"/>
            </a:endParaRPr>
          </a:p>
          <a:p>
            <a:pPr algn="ctr"/>
            <a:endParaRPr lang="en-US" sz="2000" dirty="0" smtClean="0">
              <a:latin typeface="Arial" charset="0"/>
            </a:endParaRPr>
          </a:p>
          <a:p>
            <a:r>
              <a:rPr lang="en-US" sz="2000" dirty="0" smtClean="0">
                <a:latin typeface="Arial" charset="0"/>
              </a:rPr>
              <a:t>July 2014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733800" y="1828800"/>
            <a:ext cx="4992688" cy="1295400"/>
          </a:xfrm>
        </p:spPr>
        <p:txBody>
          <a:bodyPr/>
          <a:lstStyle/>
          <a:p>
            <a:r>
              <a:rPr lang="en-US" dirty="0" smtClean="0">
                <a:latin typeface="Arial Black" charset="0"/>
                <a:cs typeface="Arial Black" charset="0"/>
              </a:rPr>
              <a:t>JCTVC-R0218</a:t>
            </a:r>
          </a:p>
          <a:p>
            <a:pPr>
              <a:spcBef>
                <a:spcPts val="1200"/>
              </a:spcBef>
            </a:pPr>
            <a:r>
              <a:rPr lang="en-US" dirty="0" err="1">
                <a:latin typeface="Arial Black" charset="0"/>
                <a:cs typeface="Arial Black" charset="0"/>
              </a:rPr>
              <a:t>trType</a:t>
            </a:r>
            <a:r>
              <a:rPr lang="en-US" dirty="0">
                <a:latin typeface="Arial Black" charset="0"/>
                <a:cs typeface="Arial Black" charset="0"/>
              </a:rPr>
              <a:t> for Intra Block Copy for screen content 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Currently the DST-like (</a:t>
            </a:r>
            <a:r>
              <a:rPr lang="en-US" sz="2200" dirty="0" err="1" smtClean="0"/>
              <a:t>trType</a:t>
            </a:r>
            <a:r>
              <a:rPr lang="en-US" sz="2200" dirty="0" smtClean="0"/>
              <a:t>=1) transform is used for 4x4 intra block copy and for the directional, DC, and Planar intra prediction modes. The DCT-like transform (</a:t>
            </a:r>
            <a:r>
              <a:rPr lang="en-US" sz="2200" dirty="0" err="1" smtClean="0"/>
              <a:t>trType</a:t>
            </a:r>
            <a:r>
              <a:rPr lang="en-US" sz="2200" dirty="0" smtClean="0"/>
              <a:t>=0) is used for larger TUs.</a:t>
            </a:r>
          </a:p>
          <a:p>
            <a:endParaRPr lang="en-US" sz="2200" dirty="0"/>
          </a:p>
          <a:p>
            <a:r>
              <a:rPr lang="en-US" sz="2200" dirty="0" smtClean="0"/>
              <a:t>Concept behind DST: prediction error is small near boundary of prediction; becomes larger moving away from boundary.</a:t>
            </a:r>
          </a:p>
          <a:p>
            <a:endParaRPr lang="en-US" sz="2200" dirty="0"/>
          </a:p>
          <a:p>
            <a:r>
              <a:rPr lang="en-US" sz="2200" dirty="0" smtClean="0"/>
              <a:t>IBC, however, predicts using a displaced block. The residual is more like an inter-predicted block.</a:t>
            </a:r>
          </a:p>
          <a:p>
            <a:endParaRPr lang="en-US" sz="2200" dirty="0"/>
          </a:p>
          <a:p>
            <a:r>
              <a:rPr lang="en-US" sz="2200" dirty="0" smtClean="0"/>
              <a:t>Proposal: use the existing DCT-like transform for 4x4 IBC</a:t>
            </a:r>
          </a:p>
          <a:p>
            <a:endParaRPr lang="en-US" sz="2200" dirty="0"/>
          </a:p>
          <a:p>
            <a:r>
              <a:rPr lang="en-US" sz="2200" dirty="0" smtClean="0"/>
              <a:t>No other changes to IBC, i.e. it is still an intra mode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7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CA" sz="2000" b="1" dirty="0" smtClean="0">
              <a:latin typeface="Times New Roman"/>
              <a:ea typeface="SimSun"/>
            </a:endParaRPr>
          </a:p>
          <a:p>
            <a:pPr marL="0" marR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2000" b="1" dirty="0" smtClean="0">
                <a:latin typeface="Times New Roman"/>
                <a:ea typeface="SimSun"/>
              </a:rPr>
              <a:t>8.6.4</a:t>
            </a:r>
            <a:r>
              <a:rPr lang="en-CA" sz="2000" b="1" dirty="0">
                <a:latin typeface="Times New Roman"/>
                <a:ea typeface="SimSun"/>
              </a:rPr>
              <a:t>	Transformation process for scaled transform coefficients</a:t>
            </a:r>
            <a:endParaRPr lang="en-US" sz="2000" dirty="0">
              <a:latin typeface="Times New Roman"/>
              <a:ea typeface="SimSun"/>
            </a:endParaRPr>
          </a:p>
          <a:p>
            <a:pPr marL="0" marR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2000" b="1" dirty="0">
                <a:latin typeface="Times New Roman"/>
                <a:ea typeface="SimSun"/>
              </a:rPr>
              <a:t>8.6.4.1	General</a:t>
            </a:r>
            <a:endParaRPr lang="en-US" sz="2000" dirty="0">
              <a:latin typeface="Times New Roman"/>
              <a:ea typeface="SimSun"/>
            </a:endParaRPr>
          </a:p>
          <a:p>
            <a:pPr marL="0" marR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3200" dirty="0">
                <a:latin typeface="Times New Roman"/>
                <a:ea typeface="SimSun"/>
              </a:rPr>
              <a:t>…</a:t>
            </a:r>
            <a:endParaRPr lang="en-US" sz="3200" dirty="0">
              <a:latin typeface="Times New Roman"/>
              <a:ea typeface="SimSun"/>
            </a:endParaRPr>
          </a:p>
          <a:p>
            <a:pPr marL="0" marR="0" indent="0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2000" dirty="0">
                <a:latin typeface="Times New Roman"/>
                <a:ea typeface="Malgun Gothic"/>
              </a:rPr>
              <a:t>Depending on the values of </a:t>
            </a:r>
            <a:r>
              <a:rPr lang="en-GB" sz="2000" dirty="0" err="1">
                <a:latin typeface="Times New Roman"/>
                <a:ea typeface="Malgun Gothic"/>
              </a:rPr>
              <a:t>CuPredMode</a:t>
            </a:r>
            <a:r>
              <a:rPr lang="en-GB" sz="2000" dirty="0">
                <a:latin typeface="Times New Roman"/>
                <a:ea typeface="Malgun Gothic"/>
              </a:rPr>
              <a:t>[ </a:t>
            </a:r>
            <a:r>
              <a:rPr lang="en-GB" sz="2000" dirty="0" err="1">
                <a:latin typeface="Times New Roman"/>
                <a:ea typeface="Malgun Gothic"/>
              </a:rPr>
              <a:t>xTbY</a:t>
            </a:r>
            <a:r>
              <a:rPr lang="en-GB" sz="2000" dirty="0">
                <a:latin typeface="Times New Roman"/>
                <a:ea typeface="Malgun Gothic"/>
              </a:rPr>
              <a:t> ][ </a:t>
            </a:r>
            <a:r>
              <a:rPr lang="en-GB" sz="2000" dirty="0" err="1">
                <a:latin typeface="Times New Roman"/>
                <a:ea typeface="Malgun Gothic"/>
              </a:rPr>
              <a:t>yTbY</a:t>
            </a:r>
            <a:r>
              <a:rPr lang="en-GB" sz="2000" dirty="0">
                <a:latin typeface="Times New Roman"/>
                <a:ea typeface="Malgun Gothic"/>
              </a:rPr>
              <a:t> ], </a:t>
            </a:r>
            <a:r>
              <a:rPr lang="en-GB" sz="2000" dirty="0" err="1">
                <a:latin typeface="Times New Roman"/>
                <a:ea typeface="Malgun Gothic"/>
              </a:rPr>
              <a:t>nTbS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, 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intra_bc_flag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[ 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xTbY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 ][ 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yTbY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 ]</a:t>
            </a:r>
            <a:r>
              <a:rPr lang="en-GB" sz="2000" dirty="0">
                <a:latin typeface="Times New Roman"/>
                <a:ea typeface="Malgun Gothic"/>
              </a:rPr>
              <a:t> and </a:t>
            </a:r>
            <a:r>
              <a:rPr lang="en-GB" sz="2000" dirty="0" err="1">
                <a:latin typeface="Times New Roman"/>
                <a:ea typeface="Malgun Gothic"/>
              </a:rPr>
              <a:t>cIdx</a:t>
            </a:r>
            <a:r>
              <a:rPr lang="en-GB" sz="2000" dirty="0">
                <a:latin typeface="Times New Roman"/>
                <a:ea typeface="Malgun Gothic"/>
              </a:rPr>
              <a:t>, the variable </a:t>
            </a:r>
            <a:r>
              <a:rPr lang="en-GB" sz="2000" dirty="0" err="1">
                <a:latin typeface="Times New Roman"/>
                <a:ea typeface="Malgun Gothic"/>
              </a:rPr>
              <a:t>trType</a:t>
            </a:r>
            <a:r>
              <a:rPr lang="en-GB" sz="2000" dirty="0">
                <a:latin typeface="Times New Roman"/>
                <a:ea typeface="Malgun Gothic"/>
              </a:rPr>
              <a:t> is derived as follows:</a:t>
            </a:r>
            <a:endParaRPr lang="en-US" sz="3200" dirty="0">
              <a:latin typeface="Times New Roman"/>
              <a:ea typeface="SimSun"/>
            </a:endParaRPr>
          </a:p>
          <a:p>
            <a:pPr marL="0" marR="0" indent="0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270510" algn="l"/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2000" dirty="0">
                <a:latin typeface="Times New Roman"/>
                <a:ea typeface="Malgun Gothic"/>
              </a:rPr>
              <a:t>–	If </a:t>
            </a:r>
            <a:r>
              <a:rPr lang="en-GB" sz="2000" dirty="0" err="1">
                <a:latin typeface="Times New Roman"/>
                <a:ea typeface="Malgun Gothic"/>
              </a:rPr>
              <a:t>CuPredMode</a:t>
            </a:r>
            <a:r>
              <a:rPr lang="en-GB" sz="2000" dirty="0">
                <a:latin typeface="Times New Roman"/>
                <a:ea typeface="Malgun Gothic"/>
              </a:rPr>
              <a:t>[ </a:t>
            </a:r>
            <a:r>
              <a:rPr lang="en-GB" sz="2000" dirty="0" err="1">
                <a:latin typeface="Times New Roman"/>
                <a:ea typeface="Malgun Gothic"/>
              </a:rPr>
              <a:t>xTbY</a:t>
            </a:r>
            <a:r>
              <a:rPr lang="en-GB" sz="2000" dirty="0">
                <a:latin typeface="Times New Roman"/>
                <a:ea typeface="Malgun Gothic"/>
              </a:rPr>
              <a:t> ][ </a:t>
            </a:r>
            <a:r>
              <a:rPr lang="en-GB" sz="2000" dirty="0" err="1">
                <a:latin typeface="Times New Roman"/>
                <a:ea typeface="Malgun Gothic"/>
              </a:rPr>
              <a:t>yTbY</a:t>
            </a:r>
            <a:r>
              <a:rPr lang="en-GB" sz="2000" dirty="0">
                <a:latin typeface="Times New Roman"/>
                <a:ea typeface="Malgun Gothic"/>
              </a:rPr>
              <a:t> ] is equal to MODE_INTRA, </a:t>
            </a:r>
            <a:r>
              <a:rPr lang="en-GB" sz="2000" dirty="0" err="1">
                <a:latin typeface="Times New Roman"/>
                <a:ea typeface="Malgun Gothic"/>
              </a:rPr>
              <a:t>nTbS</a:t>
            </a:r>
            <a:r>
              <a:rPr lang="en-GB" sz="2000" dirty="0">
                <a:latin typeface="Times New Roman"/>
                <a:ea typeface="Malgun Gothic"/>
              </a:rPr>
              <a:t> is equal to 4, 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intra_bc_flag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[ 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xTbY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 ][ </a:t>
            </a:r>
            <a:r>
              <a:rPr lang="en-GB" sz="2000" dirty="0" err="1">
                <a:highlight>
                  <a:srgbClr val="FFFF00"/>
                </a:highlight>
                <a:latin typeface="Times New Roman"/>
                <a:ea typeface="Malgun Gothic"/>
              </a:rPr>
              <a:t>yTbY</a:t>
            </a:r>
            <a:r>
              <a:rPr lang="en-GB" sz="2000" dirty="0">
                <a:highlight>
                  <a:srgbClr val="FFFF00"/>
                </a:highlight>
                <a:latin typeface="Times New Roman"/>
                <a:ea typeface="Malgun Gothic"/>
              </a:rPr>
              <a:t> ] is equal to 0,</a:t>
            </a:r>
            <a:r>
              <a:rPr lang="en-GB" sz="2000" dirty="0">
                <a:latin typeface="Times New Roman"/>
                <a:ea typeface="Malgun Gothic"/>
              </a:rPr>
              <a:t> and </a:t>
            </a:r>
            <a:r>
              <a:rPr lang="en-GB" sz="2000" dirty="0" err="1">
                <a:latin typeface="Times New Roman"/>
                <a:ea typeface="Malgun Gothic"/>
              </a:rPr>
              <a:t>cIdx</a:t>
            </a:r>
            <a:r>
              <a:rPr lang="en-GB" sz="2000" dirty="0">
                <a:latin typeface="Times New Roman"/>
                <a:ea typeface="Malgun Gothic"/>
              </a:rPr>
              <a:t> is equal to 0, </a:t>
            </a:r>
            <a:r>
              <a:rPr lang="en-GB" sz="2000" dirty="0" err="1">
                <a:latin typeface="Times New Roman"/>
                <a:ea typeface="Malgun Gothic"/>
              </a:rPr>
              <a:t>trType</a:t>
            </a:r>
            <a:r>
              <a:rPr lang="en-GB" sz="2000" dirty="0">
                <a:latin typeface="Times New Roman"/>
                <a:ea typeface="Malgun Gothic"/>
              </a:rPr>
              <a:t> is set equal to 1.</a:t>
            </a:r>
            <a:endParaRPr lang="en-US" sz="3200" dirty="0">
              <a:latin typeface="Times New Roman"/>
              <a:ea typeface="SimSun"/>
            </a:endParaRPr>
          </a:p>
          <a:p>
            <a:pPr marL="0" marR="0" indent="0" algn="just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270510" algn="l"/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2000" dirty="0">
                <a:latin typeface="Times New Roman"/>
                <a:ea typeface="Malgun Gothic"/>
              </a:rPr>
              <a:t>–	Otherwise, </a:t>
            </a:r>
            <a:r>
              <a:rPr lang="en-GB" sz="2000" dirty="0" err="1">
                <a:latin typeface="Times New Roman"/>
                <a:ea typeface="Malgun Gothic"/>
              </a:rPr>
              <a:t>trType</a:t>
            </a:r>
            <a:r>
              <a:rPr lang="en-GB" sz="2000" dirty="0">
                <a:latin typeface="Times New Roman"/>
                <a:ea typeface="Malgun Gothic"/>
              </a:rPr>
              <a:t> is set equal to 0.</a:t>
            </a:r>
            <a:endParaRPr lang="en-US" sz="3200" dirty="0">
              <a:latin typeface="Times New Roman"/>
              <a:ea typeface="SimSun"/>
            </a:endParaRPr>
          </a:p>
          <a:p>
            <a:pPr marL="0" marR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3200" dirty="0">
                <a:latin typeface="Times New Roman"/>
                <a:ea typeface="SimSun"/>
              </a:rPr>
              <a:t>…</a:t>
            </a:r>
            <a:endParaRPr lang="en-US" sz="3200" dirty="0">
              <a:latin typeface="Times New Roman"/>
              <a:ea typeface="SimSun"/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8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(AI), anchor SCM 1.0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23567"/>
              </p:ext>
            </p:extLst>
          </p:nvPr>
        </p:nvGraphicFramePr>
        <p:xfrm>
          <a:off x="1098550" y="1676392"/>
          <a:ext cx="6292848" cy="3650240"/>
        </p:xfrm>
        <a:graphic>
          <a:graphicData uri="http://schemas.openxmlformats.org/drawingml/2006/table">
            <a:tbl>
              <a:tblPr/>
              <a:tblGrid>
                <a:gridCol w="3262608"/>
                <a:gridCol w="1010080"/>
                <a:gridCol w="1010080"/>
                <a:gridCol w="1010080"/>
              </a:tblGrid>
              <a:tr h="228140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259" marR="14259" marT="142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94%</a:t>
                      </a:r>
                    </a:p>
                  </a:txBody>
                  <a:tcPr marL="14259" marR="14259" marT="1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4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(RA,LB), anchor SCM 1.0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402117"/>
              </p:ext>
            </p:extLst>
          </p:nvPr>
        </p:nvGraphicFramePr>
        <p:xfrm>
          <a:off x="152400" y="2324559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312481"/>
              </p:ext>
            </p:extLst>
          </p:nvPr>
        </p:nvGraphicFramePr>
        <p:xfrm>
          <a:off x="4711700" y="22860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09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Method 2 </a:t>
            </a:r>
            <a:r>
              <a:rPr lang="en-US" sz="1800" dirty="0" err="1" smtClean="0"/>
              <a:t>lossy</a:t>
            </a:r>
            <a:r>
              <a:rPr lang="en-US" sz="1800" dirty="0" smtClean="0"/>
              <a:t> compression performance (AI), anchor SCM 1.0 (</a:t>
            </a:r>
            <a:r>
              <a:rPr lang="en-US" sz="1800" dirty="0" err="1" smtClean="0"/>
              <a:t>trType</a:t>
            </a:r>
            <a:r>
              <a:rPr lang="en-US" sz="1800" dirty="0" smtClean="0"/>
              <a:t>=0 for all 4x4 intra-coded TUs)</a:t>
            </a:r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544341"/>
              </p:ext>
            </p:extLst>
          </p:nvPr>
        </p:nvGraphicFramePr>
        <p:xfrm>
          <a:off x="1295400" y="1752600"/>
          <a:ext cx="6553200" cy="3801248"/>
        </p:xfrm>
        <a:graphic>
          <a:graphicData uri="http://schemas.openxmlformats.org/drawingml/2006/table">
            <a:tbl>
              <a:tblPr/>
              <a:tblGrid>
                <a:gridCol w="3397590"/>
                <a:gridCol w="1051870"/>
                <a:gridCol w="1051870"/>
                <a:gridCol w="1051870"/>
              </a:tblGrid>
              <a:tr h="23757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14849" marR="14849" marT="14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14849" marR="14849" marT="148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54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Method 2: </a:t>
            </a:r>
            <a:r>
              <a:rPr lang="en-US" sz="2000" dirty="0" err="1" smtClean="0"/>
              <a:t>Lossy</a:t>
            </a:r>
            <a:r>
              <a:rPr lang="en-US" sz="2000" dirty="0" smtClean="0"/>
              <a:t> compression performance (RA,LB), anchor </a:t>
            </a:r>
            <a:r>
              <a:rPr lang="en-US" sz="2000" dirty="0"/>
              <a:t>SCM 1.0 (</a:t>
            </a:r>
            <a:r>
              <a:rPr lang="en-US" sz="2000" dirty="0" err="1"/>
              <a:t>trType</a:t>
            </a:r>
            <a:r>
              <a:rPr lang="en-US" sz="2000" dirty="0"/>
              <a:t>=0 for all 4x4 intra-coded TUs)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205057"/>
              </p:ext>
            </p:extLst>
          </p:nvPr>
        </p:nvGraphicFramePr>
        <p:xfrm>
          <a:off x="212993" y="22860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137272"/>
              </p:ext>
            </p:extLst>
          </p:nvPr>
        </p:nvGraphicFramePr>
        <p:xfrm>
          <a:off x="4734557" y="22860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906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763000" cy="5170092"/>
          </a:xfrm>
        </p:spPr>
        <p:txBody>
          <a:bodyPr/>
          <a:lstStyle/>
          <a:p>
            <a:r>
              <a:rPr lang="en-US" sz="2200" dirty="0" smtClean="0"/>
              <a:t>For screen content sequences, the nature of the prediction residual does not have the characteristics that residuals with camera-captured material had, making them less of a match to the DST</a:t>
            </a:r>
          </a:p>
          <a:p>
            <a:endParaRPr lang="en-US" sz="2200" dirty="0"/>
          </a:p>
          <a:p>
            <a:r>
              <a:rPr lang="en-US" sz="2200" dirty="0" smtClean="0"/>
              <a:t>Intra block copy produces a residual from a translated block, again not matched to the DST</a:t>
            </a:r>
          </a:p>
          <a:p>
            <a:endParaRPr lang="en-US" sz="2200" dirty="0"/>
          </a:p>
          <a:p>
            <a:r>
              <a:rPr lang="en-US" sz="2200" dirty="0" smtClean="0"/>
              <a:t>Propose to use the DCT for all IBC block </a:t>
            </a:r>
            <a:r>
              <a:rPr lang="en-US" sz="2200" dirty="0" smtClean="0"/>
              <a:t>sizes</a:t>
            </a:r>
          </a:p>
          <a:p>
            <a:endParaRPr lang="en-US" sz="2200" dirty="0"/>
          </a:p>
          <a:p>
            <a:r>
              <a:rPr lang="en-US" sz="2200" dirty="0" smtClean="0"/>
              <a:t>Thanks to </a:t>
            </a:r>
            <a:r>
              <a:rPr lang="en-US" sz="2200" dirty="0" err="1" smtClean="0"/>
              <a:t>MediaTek</a:t>
            </a:r>
            <a:r>
              <a:rPr lang="en-US" sz="2200" dirty="0" smtClean="0"/>
              <a:t> for performing a cross-check (JCTVC-R0199)</a:t>
            </a:r>
            <a:endParaRPr lang="en-US" sz="2200" dirty="0" smtClean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7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VC_upd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HEVC_update</Template>
  <TotalTime>3777</TotalTime>
  <Words>1362</Words>
  <Application>Microsoft Office PowerPoint</Application>
  <PresentationFormat>On-screen Show (4:3)</PresentationFormat>
  <Paragraphs>377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HEVC_update</vt:lpstr>
      <vt:lpstr>PowerPoint Presentation</vt:lpstr>
      <vt:lpstr>Introduction</vt:lpstr>
      <vt:lpstr>Changes to text</vt:lpstr>
      <vt:lpstr>Lossy compression performance (AI), anchor SCM 1.0</vt:lpstr>
      <vt:lpstr>Lossy compression performance (RA,LB), anchor SCM 1.0</vt:lpstr>
      <vt:lpstr>Method 2 lossy compression performance (AI), anchor SCM 1.0 (trType=0 for all 4x4 intra-coded TUs)</vt:lpstr>
      <vt:lpstr>Method 2: Lossy compression performance (RA,LB), anchor SCM 1.0 (trType=0 for all 4x4 intra-coded TUs)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Cohen</dc:creator>
  <cp:lastModifiedBy>Robert Cohen</cp:lastModifiedBy>
  <cp:revision>455</cp:revision>
  <dcterms:created xsi:type="dcterms:W3CDTF">2012-05-31T13:17:05Z</dcterms:created>
  <dcterms:modified xsi:type="dcterms:W3CDTF">2014-07-02T10:48:20Z</dcterms:modified>
</cp:coreProperties>
</file>