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Default Extension="bin" ContentType="application/vnd.openxmlformats-officedocument.oleObject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2">
  <p:sldMasterIdLst>
    <p:sldMasterId id="2147483648" r:id="rId1"/>
    <p:sldMasterId id="2147483662" r:id="rId2"/>
  </p:sldMasterIdLst>
  <p:notesMasterIdLst>
    <p:notesMasterId r:id="rId14"/>
  </p:notesMasterIdLst>
  <p:handoutMasterIdLst>
    <p:handoutMasterId r:id="rId15"/>
  </p:handoutMasterIdLst>
  <p:sldIdLst>
    <p:sldId id="262" r:id="rId3"/>
    <p:sldId id="263" r:id="rId4"/>
    <p:sldId id="265" r:id="rId5"/>
    <p:sldId id="289" r:id="rId6"/>
    <p:sldId id="269" r:id="rId7"/>
    <p:sldId id="294" r:id="rId8"/>
    <p:sldId id="297" r:id="rId9"/>
    <p:sldId id="292" r:id="rId10"/>
    <p:sldId id="293" r:id="rId11"/>
    <p:sldId id="286" r:id="rId12"/>
    <p:sldId id="258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Bright" id="{249D3D62-42EC-7D4B-A785-9FCDE9665DE0}">
          <p14:sldIdLst>
            <p14:sldId id="256"/>
            <p14:sldId id="257"/>
            <p14:sldId id="258"/>
          </p14:sldIdLst>
        </p14:section>
        <p14:section name="Dark" id="{61F0A51D-4E0D-F44C-B380-AF589D050558}">
          <p14:sldIdLst>
            <p14:sldId id="259"/>
            <p14:sldId id="260"/>
            <p14:sldId id="26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4" autoAdjust="0"/>
    <p:restoredTop sz="94674" autoAdjust="0"/>
  </p:normalViewPr>
  <p:slideViewPr>
    <p:cSldViewPr snapToGrid="0" snapToObjects="1">
      <p:cViewPr varScale="1">
        <p:scale>
          <a:sx n="68" d="100"/>
          <a:sy n="68" d="100"/>
        </p:scale>
        <p:origin x="-53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73C0EF-2B70-1E48-AAF4-38D0D60449B7}" type="datetimeFigureOut">
              <a:rPr lang="en-US" smtClean="0"/>
              <a:pPr/>
              <a:t>6/26/2014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4E9E92-CACA-7641-8DB3-7C90210B1D4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8671156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2DFA7-3CB6-2C4B-A973-ECD2AB5618B3}" type="datetimeFigureOut">
              <a:rPr lang="en-US" smtClean="0"/>
              <a:pPr/>
              <a:t>6/26/2014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2A2320-C23A-B148-88B1-360D5FA97CA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4129078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標題投影片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7372350" y="116632"/>
            <a:ext cx="166414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</a:rPr>
              <a:t>JCTVC-R0204</a:t>
            </a:r>
          </a:p>
          <a:p>
            <a:endParaRPr lang="en-US" dirty="0" smtClean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4404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46555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tagline-log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1" name="Text Box 8"/>
          <p:cNvSpPr txBox="1">
            <a:spLocks noChangeArrowheads="1"/>
          </p:cNvSpPr>
          <p:nvPr userDrawn="1"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373900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dirty="0" smtClean="0"/>
              <a:t>Click to edit Master subtitle style</a:t>
            </a:r>
            <a:endParaRPr lang="en-US" dirty="0"/>
          </a:p>
        </p:txBody>
      </p:sp>
      <p:sp>
        <p:nvSpPr>
          <p:cNvPr id="10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  <a:prstGeom prst="rect">
            <a:avLst/>
          </a:prstGeo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pic>
        <p:nvPicPr>
          <p:cNvPr id="11" name="Picture 10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43000"/>
          </a:xfrm>
          <a:prstGeom prst="rect">
            <a:avLst/>
          </a:prstGeom>
        </p:spPr>
        <p:txBody>
          <a:bodyPr tIns="0" anchor="t"/>
          <a:lstStyle/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15533"/>
            <a:ext cx="8229600" cy="46657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smtClean="0"/>
              <a:t>Click to edit Master text styles</a:t>
            </a:r>
          </a:p>
          <a:p>
            <a:pPr lvl="1"/>
            <a:r>
              <a:rPr lang="sv-SE" dirty="0" smtClean="0"/>
              <a:t>Second level</a:t>
            </a:r>
          </a:p>
          <a:p>
            <a:pPr lvl="2"/>
            <a:r>
              <a:rPr lang="sv-SE" dirty="0" smtClean="0"/>
              <a:t>Third level</a:t>
            </a:r>
          </a:p>
          <a:p>
            <a:pPr lvl="3"/>
            <a:r>
              <a:rPr lang="sv-SE" dirty="0" smtClean="0"/>
              <a:t>Fourth level</a:t>
            </a:r>
          </a:p>
          <a:p>
            <a:pPr lvl="4"/>
            <a:r>
              <a:rPr lang="sv-SE" dirty="0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513713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879311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022139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597682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013617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59177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1845733"/>
            <a:ext cx="8229600" cy="433176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  <a:prstGeom prst="rect">
            <a:avLst/>
          </a:prstGeo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376381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  <a:prstGeom prst="rect">
            <a:avLst/>
          </a:prstGeo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155952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439384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  <a:prstGeom prst="rect">
            <a:avLst/>
          </a:prstGeom>
        </p:spPr>
        <p:txBody>
          <a:bodyPr vert="eaVert"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535699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2" name="Text Box 8"/>
          <p:cNvSpPr txBox="1">
            <a:spLocks noChangeArrowheads="1"/>
          </p:cNvSpPr>
          <p:nvPr userDrawn="1"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942405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3000" b="1" cap="all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59119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17151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0412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32258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9556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89920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45348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12" descr="Logotype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15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7372350" y="116632"/>
            <a:ext cx="166414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</a:rPr>
              <a:t>JCTVC-R0204</a:t>
            </a:r>
          </a:p>
          <a:p>
            <a:endParaRPr lang="en-US" dirty="0" smtClean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6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SzPct val="100000"/>
        <a:buFont typeface="Lucida Grande"/>
        <a:buChar char="•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Tx/>
        <a:buFont typeface="Arial"/>
        <a:buChar char="•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▪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pic>
        <p:nvPicPr>
          <p:cNvPr id="15" name="Picture 14" descr="Logotyp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16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dirty="0" smtClean="0"/>
              <a:t>Click to edit Master text styles</a:t>
            </a:r>
          </a:p>
          <a:p>
            <a:pPr lvl="1"/>
            <a:r>
              <a:rPr lang="sv-SE" dirty="0" smtClean="0"/>
              <a:t>Second level</a:t>
            </a:r>
          </a:p>
          <a:p>
            <a:pPr lvl="2"/>
            <a:r>
              <a:rPr lang="sv-SE" dirty="0" smtClean="0"/>
              <a:t>Third level</a:t>
            </a:r>
          </a:p>
          <a:p>
            <a:pPr lvl="3"/>
            <a:r>
              <a:rPr lang="sv-SE" dirty="0" smtClean="0"/>
              <a:t>Fourth level</a:t>
            </a:r>
          </a:p>
          <a:p>
            <a:pPr lvl="4"/>
            <a:r>
              <a:rPr lang="sv-SE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7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Lucida Grande"/>
        <a:buChar char="▪"/>
        <a:defRPr sz="3200" kern="1200" spc="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•"/>
        <a:defRPr sz="2800" kern="1200" spc="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2400" kern="1200" spc="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 spc="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▪"/>
        <a:defRPr sz="2000" kern="1200" spc="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8.png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/>
              <a:t>JCTVC-R0204: Non-SCCE1: PU intra block copy with flipping mode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>
              <a:spcBef>
                <a:spcPct val="50000"/>
              </a:spcBef>
            </a:pPr>
            <a:r>
              <a:rPr lang="en-US" altLang="zh-TW" dirty="0" smtClean="0">
                <a:solidFill>
                  <a:srgbClr val="002060"/>
                </a:solidFill>
                <a:cs typeface="Arial" charset="0"/>
              </a:rPr>
              <a:t>Xiaozhong </a:t>
            </a:r>
            <a:r>
              <a:rPr lang="en-US" altLang="zh-TW" sz="3100" dirty="0" smtClean="0">
                <a:solidFill>
                  <a:srgbClr val="002060"/>
                </a:solidFill>
                <a:cs typeface="Arial" charset="0"/>
              </a:rPr>
              <a:t>Xu, </a:t>
            </a:r>
            <a:r>
              <a:rPr lang="en-US" altLang="zh-TW" dirty="0" smtClean="0">
                <a:solidFill>
                  <a:srgbClr val="002060"/>
                </a:solidFill>
                <a:cs typeface="Arial" charset="0"/>
              </a:rPr>
              <a:t>Shan Liu, Jing Ye, Kai Zhang and Shawmin Lei 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4294967295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1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10</a:t>
            </a:fld>
            <a:endParaRPr lang="zh-TW" altLang="en-US"/>
          </a:p>
        </p:txBody>
      </p:sp>
      <p:sp>
        <p:nvSpPr>
          <p:cNvPr id="6" name="Content Placeholder 2"/>
          <p:cNvSpPr>
            <a:spLocks noGrp="1"/>
          </p:cNvSpPr>
          <p:nvPr>
            <p:ph idx="4294967295"/>
          </p:nvPr>
        </p:nvSpPr>
        <p:spPr>
          <a:xfrm>
            <a:off x="457200" y="1381841"/>
            <a:ext cx="8402128" cy="4734287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 smtClean="0"/>
              <a:t>In this proposal</a:t>
            </a:r>
          </a:p>
          <a:p>
            <a:pPr lvl="1"/>
            <a:r>
              <a:rPr lang="en-US" dirty="0" err="1" smtClean="0"/>
              <a:t>IntraBC</a:t>
            </a:r>
            <a:r>
              <a:rPr lang="en-US" dirty="0" smtClean="0"/>
              <a:t> on/off is signaled for each PU</a:t>
            </a:r>
          </a:p>
          <a:p>
            <a:pPr lvl="1"/>
            <a:r>
              <a:rPr lang="en-US" dirty="0" err="1" smtClean="0"/>
              <a:t>IntraBC</a:t>
            </a:r>
            <a:r>
              <a:rPr lang="en-US" dirty="0" smtClean="0"/>
              <a:t> flipping on/off is signaled for each PU</a:t>
            </a:r>
          </a:p>
          <a:p>
            <a:pPr lvl="2"/>
            <a:r>
              <a:rPr lang="en-US" dirty="0" smtClean="0"/>
              <a:t>2.6%/2.4% gain for AI, 2.2%/1.6% gain for RA, 2.0%/1.3% gain for LD, for TGM 1080p sequences in </a:t>
            </a:r>
            <a:r>
              <a:rPr lang="en-US" dirty="0" err="1" smtClean="0"/>
              <a:t>lossy</a:t>
            </a:r>
            <a:r>
              <a:rPr lang="en-US" dirty="0" smtClean="0"/>
              <a:t> configuration</a:t>
            </a:r>
          </a:p>
          <a:p>
            <a:r>
              <a:rPr lang="en-US" dirty="0" smtClean="0"/>
              <a:t>Recommend for adoption or further study in CE</a:t>
            </a:r>
          </a:p>
          <a:p>
            <a:r>
              <a:rPr lang="en-US" dirty="0" smtClean="0"/>
              <a:t>Thank Microsoft for cross-checking </a:t>
            </a:r>
            <a:r>
              <a:rPr lang="en-US" smtClean="0"/>
              <a:t>(</a:t>
            </a:r>
            <a:r>
              <a:rPr lang="en-US" smtClean="0"/>
              <a:t>R0291)!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4269731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Outlines</a:t>
            </a:r>
            <a:endParaRPr 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4294967295"/>
          </p:nvPr>
        </p:nvSpPr>
        <p:spPr>
          <a:xfrm>
            <a:off x="622300" y="1076325"/>
            <a:ext cx="8054975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817620" lvl="8" indent="-274320"/>
            <a:endParaRPr lang="en-US" altLang="zh-TW" sz="400" dirty="0" smtClean="0">
              <a:latin typeface="+mj-lt"/>
            </a:endParaRPr>
          </a:p>
          <a:p>
            <a:pPr marL="274320" indent="-274320"/>
            <a:r>
              <a:rPr lang="en-US" altLang="zh-TW" dirty="0" smtClean="0"/>
              <a:t>Introduction</a:t>
            </a:r>
          </a:p>
          <a:p>
            <a:pPr marL="274320" indent="-274320"/>
            <a:r>
              <a:rPr lang="en-US" altLang="zh-TW" dirty="0" smtClean="0"/>
              <a:t>Proposed method</a:t>
            </a:r>
          </a:p>
          <a:p>
            <a:pPr marL="274320" indent="-274320"/>
            <a:r>
              <a:rPr lang="en-US" altLang="zh-TW" dirty="0" smtClean="0"/>
              <a:t>Changes in syntax and semantics</a:t>
            </a:r>
          </a:p>
          <a:p>
            <a:pPr marL="274320" indent="-274320"/>
            <a:r>
              <a:rPr lang="en-US" altLang="zh-TW" dirty="0" smtClean="0"/>
              <a:t>Simulation results</a:t>
            </a:r>
          </a:p>
          <a:p>
            <a:pPr marL="274320" indent="-274320"/>
            <a:r>
              <a:rPr lang="en-US" altLang="zh-TW" dirty="0" smtClean="0"/>
              <a:t>Conclusion</a:t>
            </a:r>
          </a:p>
          <a:p>
            <a:pPr marL="274320" indent="-274320"/>
            <a:endParaRPr lang="en-US" altLang="zh-TW" dirty="0" smtClean="0"/>
          </a:p>
          <a:p>
            <a:pPr marL="3817620" lvl="8" indent="-274320"/>
            <a:endParaRPr lang="en-US" sz="400" dirty="0" smtClean="0">
              <a:latin typeface="+mj-lt"/>
            </a:endParaRPr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latin typeface="+mj-lt"/>
              </a:rPr>
              <a:pPr/>
              <a:t>2</a:t>
            </a:fld>
            <a:endParaRPr lang="en-US" dirty="0">
              <a:latin typeface="+mj-lt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IntraBC</a:t>
            </a:r>
            <a:r>
              <a:rPr lang="en-US" dirty="0" smtClean="0"/>
              <a:t> with flipping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8" name="內容版面配置區 2"/>
          <p:cNvSpPr>
            <a:spLocks noGrp="1"/>
          </p:cNvSpPr>
          <p:nvPr>
            <p:ph idx="4294967295"/>
          </p:nvPr>
        </p:nvSpPr>
        <p:spPr>
          <a:xfrm>
            <a:off x="622300" y="1566535"/>
            <a:ext cx="8054975" cy="433393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817620" lvl="8" indent="-274320"/>
            <a:endParaRPr lang="en-US" altLang="zh-TW" sz="400" dirty="0" smtClean="0">
              <a:latin typeface="+mj-lt"/>
            </a:endParaRPr>
          </a:p>
          <a:p>
            <a:pPr marL="274320" indent="-274320"/>
            <a:r>
              <a:rPr lang="en-US" altLang="zh-TW" dirty="0" smtClean="0"/>
              <a:t>Proposed in the previous meeting</a:t>
            </a:r>
          </a:p>
          <a:p>
            <a:pPr marL="674370" lvl="1" indent="-274320"/>
            <a:r>
              <a:rPr lang="en-US" altLang="zh-TW" dirty="0" smtClean="0"/>
              <a:t>JCTVC-Q0116 (SCCE1 test4.1)</a:t>
            </a:r>
          </a:p>
          <a:p>
            <a:pPr marL="674370" lvl="1" indent="-274320"/>
            <a:r>
              <a:rPr lang="en-US" altLang="zh-TW" dirty="0" smtClean="0"/>
              <a:t>JCTVC-Q0097 (SCCE1 test4.2)</a:t>
            </a:r>
          </a:p>
          <a:p>
            <a:pPr marL="674370" lvl="1" indent="-274320"/>
            <a:r>
              <a:rPr lang="en-US" altLang="zh-TW" dirty="0" err="1" smtClean="0"/>
              <a:t>IntraBC</a:t>
            </a:r>
            <a:r>
              <a:rPr lang="en-US" altLang="zh-TW" dirty="0" smtClean="0"/>
              <a:t> flipping for 2Nx2N CU/PU</a:t>
            </a:r>
          </a:p>
          <a:p>
            <a:pPr marL="674370" lvl="1" indent="-274320"/>
            <a:endParaRPr lang="en-US" altLang="zh-TW" dirty="0" smtClean="0"/>
          </a:p>
          <a:p>
            <a:pPr marL="1074420" lvl="2" indent="-274320"/>
            <a:endParaRPr lang="en-US" altLang="zh-TW" dirty="0" smtClean="0"/>
          </a:p>
          <a:p>
            <a:pPr marL="674370" lvl="1" indent="-274320">
              <a:buNone/>
            </a:pPr>
            <a:endParaRPr lang="en-US" altLang="zh-TW" dirty="0" smtClean="0"/>
          </a:p>
          <a:p>
            <a:pPr marL="274320" indent="-274320"/>
            <a:endParaRPr lang="en-US" altLang="zh-TW" dirty="0" smtClean="0"/>
          </a:p>
          <a:p>
            <a:pPr marL="3817620" lvl="8" indent="-274320"/>
            <a:endParaRPr lang="en-US" sz="400" dirty="0" smtClean="0">
              <a:latin typeface="+mj-lt"/>
            </a:endParaRP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6300937" y="4579415"/>
          <a:ext cx="1476375" cy="790575"/>
        </p:xfrm>
        <a:graphic>
          <a:graphicData uri="http://schemas.openxmlformats.org/presentationml/2006/ole">
            <p:oleObj spid="_x0000_s1026" name="Visio" r:id="rId3" imgW="1474470" imgH="793385" progId="">
              <p:embed/>
            </p:oleObj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4638101" y="4301963"/>
          <a:ext cx="752475" cy="1476375"/>
        </p:xfrm>
        <a:graphic>
          <a:graphicData uri="http://schemas.openxmlformats.org/presentationml/2006/ole">
            <p:oleObj spid="_x0000_s1027" name="Visio" r:id="rId4" imgW="754809" imgH="1474470" progId="">
              <p:embed/>
            </p:oleObj>
          </a:graphicData>
        </a:graphic>
      </p:graphicFrame>
      <p:pic>
        <p:nvPicPr>
          <p:cNvPr id="7" name="Picture 6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97460" y="4415513"/>
            <a:ext cx="2432685" cy="11830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method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8" name="內容版面配置區 2"/>
          <p:cNvSpPr>
            <a:spLocks noGrp="1"/>
          </p:cNvSpPr>
          <p:nvPr>
            <p:ph idx="4294967295"/>
          </p:nvPr>
        </p:nvSpPr>
        <p:spPr>
          <a:xfrm>
            <a:off x="622300" y="1566534"/>
            <a:ext cx="8054975" cy="433393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817620" lvl="8" indent="-274320"/>
            <a:endParaRPr lang="en-US" altLang="zh-TW" sz="400" dirty="0" smtClean="0">
              <a:latin typeface="+mj-lt"/>
            </a:endParaRPr>
          </a:p>
          <a:p>
            <a:pPr marL="274320" indent="-274320"/>
            <a:r>
              <a:rPr lang="en-US" altLang="zh-TW" dirty="0" smtClean="0"/>
              <a:t>The use of </a:t>
            </a:r>
            <a:r>
              <a:rPr lang="en-US" altLang="zh-TW" dirty="0" err="1" smtClean="0"/>
              <a:t>IntraBC</a:t>
            </a:r>
            <a:r>
              <a:rPr lang="en-US" altLang="zh-TW" dirty="0" smtClean="0"/>
              <a:t> is signaled at PU</a:t>
            </a:r>
          </a:p>
          <a:p>
            <a:pPr marL="274320" indent="-274320"/>
            <a:r>
              <a:rPr lang="en-US" altLang="zh-TW" dirty="0" smtClean="0"/>
              <a:t>The use of </a:t>
            </a:r>
            <a:r>
              <a:rPr lang="en-US" altLang="zh-TW" dirty="0" err="1" smtClean="0"/>
              <a:t>IntraBC</a:t>
            </a:r>
            <a:r>
              <a:rPr lang="en-US" altLang="zh-TW" dirty="0" smtClean="0"/>
              <a:t> with flipping mode is signaled at PU</a:t>
            </a:r>
          </a:p>
          <a:p>
            <a:pPr marL="674370" lvl="1" indent="-274320"/>
            <a:r>
              <a:rPr lang="en-US" altLang="zh-TW" dirty="0" smtClean="0"/>
              <a:t>One flag to signal the flipping direction (vertical or horizontal)</a:t>
            </a:r>
          </a:p>
          <a:p>
            <a:pPr marL="274320" indent="-274320"/>
            <a:endParaRPr lang="en-US" altLang="zh-TW" dirty="0" smtClean="0"/>
          </a:p>
          <a:p>
            <a:pPr marL="3817620" lvl="8" indent="-274320"/>
            <a:endParaRPr lang="en-US" sz="400" dirty="0" smtClean="0">
              <a:latin typeface="+mj-l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Syntax changes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5</a:t>
            </a:fld>
            <a:endParaRPr lang="zh-TW" altLang="en-US"/>
          </a:p>
        </p:txBody>
      </p:sp>
      <p:sp>
        <p:nvSpPr>
          <p:cNvPr id="7" name="內容版面配置區 2"/>
          <p:cNvSpPr>
            <a:spLocks noGrp="1"/>
          </p:cNvSpPr>
          <p:nvPr>
            <p:ph idx="4294967295"/>
          </p:nvPr>
        </p:nvSpPr>
        <p:spPr>
          <a:xfrm>
            <a:off x="622300" y="1566535"/>
            <a:ext cx="8054975" cy="1504469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 marL="3817620" lvl="8" indent="-274320"/>
            <a:endParaRPr lang="en-US" altLang="zh-TW" sz="400" dirty="0" smtClean="0">
              <a:latin typeface="+mj-lt"/>
            </a:endParaRPr>
          </a:p>
          <a:p>
            <a:pPr marL="274320" indent="-274320"/>
            <a:r>
              <a:rPr lang="en-US" altLang="zh-TW" dirty="0" smtClean="0"/>
              <a:t>In </a:t>
            </a:r>
            <a:r>
              <a:rPr lang="en-US" altLang="zh-TW" dirty="0" err="1" smtClean="0"/>
              <a:t>coding_unit</a:t>
            </a:r>
            <a:r>
              <a:rPr lang="en-US" altLang="zh-TW" dirty="0" smtClean="0"/>
              <a:t>()</a:t>
            </a:r>
          </a:p>
          <a:p>
            <a:pPr marL="674370" lvl="1" indent="-274320"/>
            <a:r>
              <a:rPr lang="en-US" altLang="zh-TW" dirty="0" err="1" smtClean="0"/>
              <a:t>intra_bc_flag</a:t>
            </a:r>
            <a:r>
              <a:rPr lang="en-US" altLang="zh-TW" dirty="0" smtClean="0"/>
              <a:t> is moved from CU to PU</a:t>
            </a:r>
          </a:p>
          <a:p>
            <a:pPr marL="674370" lvl="1" indent="-274320"/>
            <a:r>
              <a:rPr lang="en-US" altLang="zh-TW" dirty="0" err="1" smtClean="0"/>
              <a:t>pred_mode_flag</a:t>
            </a:r>
            <a:r>
              <a:rPr lang="en-US" altLang="zh-TW" dirty="0" smtClean="0"/>
              <a:t> is signaled in intra slice</a:t>
            </a:r>
          </a:p>
          <a:p>
            <a:pPr marL="1074420" lvl="2" indent="-274320"/>
            <a:r>
              <a:rPr lang="en-US" altLang="zh-TW" dirty="0" err="1" smtClean="0"/>
              <a:t>pred_mode_flag</a:t>
            </a:r>
            <a:r>
              <a:rPr lang="en-US" altLang="zh-TW" dirty="0" smtClean="0"/>
              <a:t> = MODE_INTER in intra slice infers </a:t>
            </a:r>
            <a:r>
              <a:rPr lang="en-US" altLang="zh-TW" dirty="0" err="1" smtClean="0"/>
              <a:t>IntraBC</a:t>
            </a:r>
            <a:r>
              <a:rPr lang="en-US" altLang="zh-TW" dirty="0" smtClean="0"/>
              <a:t> mode</a:t>
            </a:r>
          </a:p>
          <a:p>
            <a:pPr marL="674370" lvl="1" indent="-274320"/>
            <a:endParaRPr lang="en-US" altLang="zh-TW" dirty="0" smtClean="0"/>
          </a:p>
          <a:p>
            <a:pPr marL="274320" indent="-274320"/>
            <a:endParaRPr lang="en-US" altLang="zh-TW" dirty="0" smtClean="0"/>
          </a:p>
          <a:p>
            <a:pPr marL="3817620" lvl="8" indent="-274320"/>
            <a:endParaRPr lang="en-US" sz="400" dirty="0" smtClean="0">
              <a:latin typeface="+mj-lt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692592" y="3527616"/>
          <a:ext cx="5758815" cy="2804160"/>
        </p:xfrm>
        <a:graphic>
          <a:graphicData uri="http://schemas.openxmlformats.org/drawingml/2006/table">
            <a:tbl>
              <a:tblPr/>
              <a:tblGrid>
                <a:gridCol w="5027295"/>
                <a:gridCol w="731520"/>
              </a:tblGrid>
              <a:tr h="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coding_unit( x0, y0, log2CbSize ) {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1">
                          <a:latin typeface="Times New Roman"/>
                          <a:ea typeface="Malgun Gothic"/>
                        </a:rPr>
                        <a:t>Descriptor</a:t>
                      </a:r>
                      <a:endParaRPr lang="en-US" sz="1000" b="1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if( transquant_bypass_enabled_flag )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1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cu_transquant_bypass_flag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>
                          <a:latin typeface="Times New Roman"/>
                          <a:ea typeface="Malgun Gothic"/>
                        </a:rPr>
                        <a:t>ae(v)</a:t>
                      </a:r>
                      <a:endParaRPr lang="en-US" sz="1000" b="1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if( slice_type  !=  I )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cu_skip_flag</a:t>
                      </a: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[ x0 ][ y0 ]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latin typeface="Times New Roman"/>
                          <a:ea typeface="Malgun Gothic"/>
                        </a:rPr>
                        <a:t>ae(v)</a:t>
                      </a:r>
                      <a:endParaRPr lang="en-US" sz="10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nCbS = ( 1  &lt;&lt;  log2CbSize )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if( cu_skip_flag[ x0 ][ y0 ] )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	prediction_unit( x0, y0, nCbS, nCbS )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else {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strike="sngStrike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		if( intra_block_copy_enabled_flag )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strike="sngStrike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GB" sz="1000" b="1" strike="sngStrike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intra_bc_flag</a:t>
                      </a:r>
                      <a:r>
                        <a:rPr lang="en-GB" sz="1000" strike="sngStrike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[ x0 ][ y0 ]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latin typeface="Times New Roman"/>
                          <a:ea typeface="Malgun Gothic"/>
                        </a:rPr>
                        <a:t>ae(v)</a:t>
                      </a:r>
                      <a:endParaRPr lang="en-US" sz="10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	if( slice_type  !=  I  &amp;&amp;  </a:t>
                      </a:r>
                      <a:r>
                        <a:rPr lang="en-GB" sz="1000" strike="sngStrike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!intra_bc_flag[ x0 ][ y0 ]</a:t>
                      </a: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 </a:t>
                      </a: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intra_block_copy_enabled_flag</a:t>
                      </a: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)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pred_mode_flag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latin typeface="Times New Roman"/>
                          <a:ea typeface="Malgun Gothic"/>
                        </a:rPr>
                        <a:t>ae(v)</a:t>
                      </a:r>
                      <a:endParaRPr lang="en-US" sz="10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	if( CuPredMode[ x0 ][ y0 ]  !=  MODE_INTRA  </a:t>
                      </a:r>
                      <a:r>
                        <a:rPr lang="en-GB" sz="1000" strike="sngStrike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| |  intra_bc_flag[ x0 ][ y0 ]</a:t>
                      </a:r>
                      <a:r>
                        <a:rPr lang="en-GB" sz="1000" strike="sngStrike">
                          <a:latin typeface="Times New Roman"/>
                          <a:ea typeface="Malgun Gothic"/>
                          <a:cs typeface="Times New Roman"/>
                        </a:rPr>
                        <a:t> </a:t>
                      </a: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 | |  </a:t>
                      </a:r>
                      <a:b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</a:b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		log2CbSize  = =  MinCbLog2SizeY )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part_mode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 err="1">
                          <a:latin typeface="Times New Roman"/>
                          <a:ea typeface="Malgun Gothic"/>
                        </a:rPr>
                        <a:t>ae</a:t>
                      </a:r>
                      <a:r>
                        <a:rPr lang="en-GB" sz="1000" dirty="0">
                          <a:latin typeface="Times New Roman"/>
                          <a:ea typeface="Malgun Gothic"/>
                        </a:rPr>
                        <a:t>(v)</a:t>
                      </a:r>
                      <a:endParaRPr lang="en-US" sz="1000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Syntax changes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6</a:t>
            </a:fld>
            <a:endParaRPr lang="zh-TW" altLang="en-US"/>
          </a:p>
        </p:txBody>
      </p:sp>
      <p:sp>
        <p:nvSpPr>
          <p:cNvPr id="7" name="內容版面配置區 2"/>
          <p:cNvSpPr>
            <a:spLocks noGrp="1"/>
          </p:cNvSpPr>
          <p:nvPr>
            <p:ph idx="4294967295"/>
          </p:nvPr>
        </p:nvSpPr>
        <p:spPr>
          <a:xfrm>
            <a:off x="622300" y="1376763"/>
            <a:ext cx="8054975" cy="150446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817620" lvl="8" indent="-274320"/>
            <a:endParaRPr lang="en-US" altLang="zh-TW" sz="400" dirty="0" smtClean="0">
              <a:latin typeface="+mj-lt"/>
            </a:endParaRPr>
          </a:p>
          <a:p>
            <a:pPr marL="274320" indent="-274320"/>
            <a:r>
              <a:rPr lang="en-US" altLang="zh-TW" dirty="0" smtClean="0"/>
              <a:t>In </a:t>
            </a:r>
            <a:r>
              <a:rPr lang="en-US" altLang="zh-TW" dirty="0" err="1" smtClean="0"/>
              <a:t>prediction_unit</a:t>
            </a:r>
            <a:r>
              <a:rPr lang="en-US" altLang="zh-TW" dirty="0" smtClean="0"/>
              <a:t>()</a:t>
            </a:r>
          </a:p>
          <a:p>
            <a:pPr marL="274320" indent="-274320"/>
            <a:endParaRPr lang="en-US" altLang="zh-TW" dirty="0" smtClean="0"/>
          </a:p>
          <a:p>
            <a:pPr marL="3817620" lvl="8" indent="-274320"/>
            <a:endParaRPr lang="en-US" sz="400" dirty="0" smtClean="0">
              <a:latin typeface="+mj-lt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690687" y="2373736"/>
          <a:ext cx="5762625" cy="3680460"/>
        </p:xfrm>
        <a:graphic>
          <a:graphicData uri="http://schemas.openxmlformats.org/drawingml/2006/table">
            <a:tbl>
              <a:tblPr/>
              <a:tblGrid>
                <a:gridCol w="5030863"/>
                <a:gridCol w="731762"/>
              </a:tblGrid>
              <a:tr h="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"/>
                          <a:ea typeface="Malgun Gothic"/>
                          <a:cs typeface="Times New Roman"/>
                        </a:rPr>
                        <a:t>prediction_unit( x0, y0, nPbW, nPbH ) {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1">
                          <a:latin typeface="Times New Roman"/>
                          <a:ea typeface="Malgun Gothic"/>
                        </a:rPr>
                        <a:t>Descriptor</a:t>
                      </a:r>
                      <a:endParaRPr lang="en-US" sz="1000" b="1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"/>
                          <a:ea typeface="Malgun Gothic"/>
                          <a:cs typeface="Times New Roman"/>
                        </a:rPr>
                        <a:t>	if( cu_skip_flag[ x0 ][ y0 ] ) {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"/>
                          <a:ea typeface="Malgun Gothic"/>
                          <a:cs typeface="Times New Roman"/>
                        </a:rPr>
                        <a:t>		if( MaxNumMergeCand &gt; 1 )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GB" sz="1000" b="1">
                          <a:latin typeface="Times"/>
                          <a:ea typeface="Malgun Gothic"/>
                          <a:cs typeface="Times New Roman"/>
                        </a:rPr>
                        <a:t>merge_idx</a:t>
                      </a:r>
                      <a:r>
                        <a:rPr lang="en-GB" sz="1000">
                          <a:latin typeface="Times"/>
                          <a:ea typeface="Malgun Gothic"/>
                          <a:cs typeface="Times New Roman"/>
                        </a:rPr>
                        <a:t>[ x0 ][ y0 ]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latin typeface="Times New Roman"/>
                          <a:ea typeface="Malgun Gothic"/>
                        </a:rPr>
                        <a:t>ae(v)</a:t>
                      </a:r>
                      <a:endParaRPr lang="en-US" sz="10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"/>
                          <a:ea typeface="Malgun Gothic"/>
                          <a:cs typeface="Times New Roman"/>
                        </a:rPr>
                        <a:t>	} else { /* MODE_INTER */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"/>
                          <a:ea typeface="Malgun Gothic"/>
                          <a:cs typeface="Times New Roman"/>
                        </a:rPr>
                        <a:t>         </a:t>
                      </a:r>
                      <a:r>
                        <a:rPr lang="en-GB" sz="1000"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if(</a:t>
                      </a: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slice_type  !=  I  &amp;&amp;  intra_block_copy_enabled_flag</a:t>
                      </a:r>
                      <a:r>
                        <a:rPr lang="en-GB" sz="1000">
                          <a:latin typeface="Times"/>
                          <a:ea typeface="Malgun Gothic"/>
                          <a:cs typeface="Times New Roman"/>
                        </a:rPr>
                        <a:t>)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"/>
                          <a:ea typeface="Malgun Gothic"/>
                          <a:cs typeface="Times New Roman"/>
                        </a:rPr>
                        <a:t>		     </a:t>
                      </a:r>
                      <a:r>
                        <a:rPr lang="en-GB" sz="1000" b="1"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intra_bc_flag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</a:rPr>
                        <a:t>ae(v)</a:t>
                      </a:r>
                      <a:endParaRPr lang="en-US" sz="10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		if( intra_bc_flag ) {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highlight>
                          <a:srgbClr val="FFFF00"/>
                        </a:highlight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GB" sz="1000" b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symmetric_ibc_flag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</a:rPr>
                        <a:t>ae(v)</a:t>
                      </a:r>
                      <a:endParaRPr lang="en-US" sz="10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			if(</a:t>
                      </a: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symmetric_ibc_flag</a:t>
                      </a:r>
                      <a:r>
                        <a:rPr lang="en-GB" sz="1000"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)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highlight>
                          <a:srgbClr val="FFFF00"/>
                        </a:highlight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				</a:t>
                      </a:r>
                      <a:r>
                        <a:rPr lang="en-GB" sz="1000" b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symmetric_ibc_type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</a:rPr>
                        <a:t>ae(v)</a:t>
                      </a:r>
                      <a:endParaRPr lang="en-US" sz="10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			mvd_coding( 0, 0, 2 )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highlight>
                          <a:srgbClr val="FFFF00"/>
                        </a:highlight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		} else {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1000" b="1">
                          <a:latin typeface="Times"/>
                          <a:ea typeface="Malgun Gothic"/>
                          <a:cs typeface="Times New Roman"/>
                        </a:rPr>
                        <a:t>merge_flag</a:t>
                      </a:r>
                      <a:r>
                        <a:rPr lang="en-GB" sz="1000">
                          <a:latin typeface="Times"/>
                          <a:ea typeface="Malgun Gothic"/>
                          <a:cs typeface="Times New Roman"/>
                        </a:rPr>
                        <a:t>[ x0 ][ y0 ]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latin typeface="Times New Roman"/>
                          <a:ea typeface="Malgun Gothic"/>
                        </a:rPr>
                        <a:t>ae(v)</a:t>
                      </a:r>
                      <a:endParaRPr lang="en-US" sz="10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"/>
                          <a:ea typeface="Malgun Gothic"/>
                          <a:cs typeface="Times New Roman"/>
                        </a:rPr>
                        <a:t>		if( merge_flag[ x0 ][ y0 ] ) {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"/>
                          <a:ea typeface="Malgun Gothic"/>
                          <a:cs typeface="Times New Roman"/>
                        </a:rPr>
                        <a:t>			    if( MaxNumMergeCand &gt; 1 )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"/>
                          <a:ea typeface="Malgun Gothic"/>
                          <a:cs typeface="Times New Roman"/>
                        </a:rPr>
                        <a:t>				    </a:t>
                      </a:r>
                      <a:r>
                        <a:rPr lang="en-GB" sz="1000" b="1">
                          <a:latin typeface="Times"/>
                          <a:ea typeface="Malgun Gothic"/>
                          <a:cs typeface="Times New Roman"/>
                        </a:rPr>
                        <a:t>merge_idx</a:t>
                      </a:r>
                      <a:r>
                        <a:rPr lang="en-GB" sz="1000">
                          <a:latin typeface="Times"/>
                          <a:ea typeface="Malgun Gothic"/>
                          <a:cs typeface="Times New Roman"/>
                        </a:rPr>
                        <a:t>[ x0 ][ y0 ]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latin typeface="Times New Roman"/>
                          <a:ea typeface="Malgun Gothic"/>
                        </a:rPr>
                        <a:t>ae(v)</a:t>
                      </a:r>
                      <a:endParaRPr lang="en-US" sz="10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"/>
                          <a:ea typeface="Malgun Gothic"/>
                          <a:cs typeface="Times New Roman"/>
                        </a:rPr>
                        <a:t>		} else {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"/>
                          <a:ea typeface="Malgun Gothic"/>
                          <a:cs typeface="Times New Roman"/>
                        </a:rPr>
                        <a:t>			...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"/>
                          <a:ea typeface="Malgun Gothic"/>
                          <a:cs typeface="Times New Roman"/>
                        </a:rPr>
                        <a:t>		}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"/>
                          <a:ea typeface="Malgun Gothic"/>
                          <a:cs typeface="Times New Roman"/>
                        </a:rPr>
                        <a:t>	 </a:t>
                      </a:r>
                      <a:r>
                        <a:rPr lang="en-GB" sz="1000"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}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Syntax changes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7</a:t>
            </a:fld>
            <a:endParaRPr lang="zh-TW" altLang="en-US"/>
          </a:p>
        </p:txBody>
      </p:sp>
      <p:sp>
        <p:nvSpPr>
          <p:cNvPr id="7" name="內容版面配置區 2"/>
          <p:cNvSpPr>
            <a:spLocks noGrp="1"/>
          </p:cNvSpPr>
          <p:nvPr>
            <p:ph idx="4294967295"/>
          </p:nvPr>
        </p:nvSpPr>
        <p:spPr>
          <a:xfrm>
            <a:off x="622300" y="1376763"/>
            <a:ext cx="8054975" cy="150446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817620" lvl="8" indent="-274320"/>
            <a:endParaRPr lang="en-US" altLang="zh-TW" sz="400" dirty="0" smtClean="0">
              <a:latin typeface="+mj-lt"/>
            </a:endParaRPr>
          </a:p>
          <a:p>
            <a:pPr marL="274320" indent="-274320"/>
            <a:r>
              <a:rPr lang="en-US" altLang="zh-TW" dirty="0" smtClean="0"/>
              <a:t>In </a:t>
            </a:r>
            <a:r>
              <a:rPr lang="en-US" altLang="zh-TW" dirty="0" err="1" smtClean="0"/>
              <a:t>mvd_coding</a:t>
            </a:r>
            <a:r>
              <a:rPr lang="en-US" altLang="zh-TW" dirty="0" smtClean="0"/>
              <a:t>()</a:t>
            </a:r>
          </a:p>
          <a:p>
            <a:pPr marL="274320" indent="-274320"/>
            <a:endParaRPr lang="en-US" altLang="zh-TW" dirty="0" smtClean="0"/>
          </a:p>
          <a:p>
            <a:pPr marL="3817620" lvl="8" indent="-274320"/>
            <a:endParaRPr lang="en-US" sz="400" dirty="0" smtClean="0">
              <a:latin typeface="+mj-lt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1605375" y="2570696"/>
          <a:ext cx="5760720" cy="3505200"/>
        </p:xfrm>
        <a:graphic>
          <a:graphicData uri="http://schemas.openxmlformats.org/drawingml/2006/table">
            <a:tbl>
              <a:tblPr/>
              <a:tblGrid>
                <a:gridCol w="5029200"/>
                <a:gridCol w="731520"/>
              </a:tblGrid>
              <a:tr h="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mvd_coding( x0, y0, refList ) {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Descriptor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    </a:t>
                      </a: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if(!symmetric_ibc_flag[x0][y0]</a:t>
                      </a:r>
                      <a:r>
                        <a:rPr lang="en-GB" sz="1000" b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|| </a:t>
                      </a: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symmetric_ibc_type[x0][y0]!=1)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abs_mvd_greater0_flag</a:t>
                      </a: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[ 0 ]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ae(v)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    </a:t>
                      </a: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if(!symmetric_ibc_flag[x0][y0]</a:t>
                      </a:r>
                      <a:r>
                        <a:rPr lang="en-GB" sz="1000" b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|| </a:t>
                      </a: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symmetric_ibc_type[x0][y0]!=0)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abs_mvd_greater0_flag</a:t>
                      </a: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[ 1 ]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ae(v)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if( abs_mvd_greater0_flag[ 0 ] )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abs_mvd_greater1_flag</a:t>
                      </a: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[ 0 ]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ae(v)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if( abs_mvd_greater0_flag[ 1 ] )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abs_mvd_greater1_flag</a:t>
                      </a: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[ 1 ]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ae(v)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if( abs_mvd_greater0_flag[ 0 ] ) {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	if( abs_mvd_greater1_flag[ 0 ] )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abs_mvd_minus2</a:t>
                      </a: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[ 0 ]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ae(v)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mvd_sign_flag</a:t>
                      </a: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[ 0 ]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ae(v)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}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if( abs_mvd_greater0_flag[ 1 ] ) {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	if( abs_mvd_greater1_flag[ 1 ] )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abs_mvd_minus2</a:t>
                      </a: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[ 1 ]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ae(v)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mvd_sign_flag</a:t>
                      </a: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[ 1 ]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ae(v)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}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0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Simulation results (1)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8</a:t>
            </a:fld>
            <a:endParaRPr lang="zh-TW" altLang="en-US"/>
          </a:p>
        </p:txBody>
      </p:sp>
      <p:sp>
        <p:nvSpPr>
          <p:cNvPr id="6" name="Content Placeholder 2"/>
          <p:cNvSpPr>
            <a:spLocks noGrp="1"/>
          </p:cNvSpPr>
          <p:nvPr>
            <p:ph idx="4294967295"/>
          </p:nvPr>
        </p:nvSpPr>
        <p:spPr>
          <a:xfrm>
            <a:off x="457201" y="1381841"/>
            <a:ext cx="7832784" cy="827959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 smtClean="0"/>
              <a:t>Anchor: SCM-1.0, </a:t>
            </a:r>
            <a:r>
              <a:rPr lang="en-US" dirty="0" err="1" smtClean="0"/>
              <a:t>lossy</a:t>
            </a:r>
            <a:r>
              <a:rPr lang="en-US" dirty="0" smtClean="0"/>
              <a:t> coding</a:t>
            </a:r>
          </a:p>
          <a:p>
            <a:pPr lvl="1"/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379911" y="2019993"/>
          <a:ext cx="6246773" cy="3958240"/>
        </p:xfrm>
        <a:graphic>
          <a:graphicData uri="http://schemas.openxmlformats.org/drawingml/2006/table">
            <a:tbl>
              <a:tblPr/>
              <a:tblGrid>
                <a:gridCol w="3106499"/>
                <a:gridCol w="523379"/>
                <a:gridCol w="523379"/>
                <a:gridCol w="523379"/>
                <a:gridCol w="523379"/>
                <a:gridCol w="523379"/>
                <a:gridCol w="523379"/>
              </a:tblGrid>
              <a:tr h="24739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PU</a:t>
                      </a:r>
                      <a:r>
                        <a:rPr lang="en-US" sz="900" b="1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 IBC with flipping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SCCE1 Test 4.1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AI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RA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LD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AI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RA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LD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RGB,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-2.6%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RGB,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RGB,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RGB,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RGB,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RGB,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YUV,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YUV,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YUV,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YUV,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YUV,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YUV,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97%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102%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97%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97%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Simulation results (2)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9</a:t>
            </a:fld>
            <a:endParaRPr lang="zh-TW" altLang="en-US"/>
          </a:p>
        </p:txBody>
      </p:sp>
      <p:sp>
        <p:nvSpPr>
          <p:cNvPr id="6" name="Content Placeholder 2"/>
          <p:cNvSpPr>
            <a:spLocks noGrp="1"/>
          </p:cNvSpPr>
          <p:nvPr>
            <p:ph idx="4294967295"/>
          </p:nvPr>
        </p:nvSpPr>
        <p:spPr>
          <a:xfrm>
            <a:off x="457201" y="1381841"/>
            <a:ext cx="7832784" cy="827959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 smtClean="0"/>
              <a:t>Anchor: SCM-1.0, lossless coding</a:t>
            </a:r>
          </a:p>
          <a:p>
            <a:pPr lvl="1"/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379911" y="2019993"/>
          <a:ext cx="6246773" cy="3958240"/>
        </p:xfrm>
        <a:graphic>
          <a:graphicData uri="http://schemas.openxmlformats.org/drawingml/2006/table">
            <a:tbl>
              <a:tblPr/>
              <a:tblGrid>
                <a:gridCol w="3106499"/>
                <a:gridCol w="523379"/>
                <a:gridCol w="523379"/>
                <a:gridCol w="523379"/>
                <a:gridCol w="523379"/>
                <a:gridCol w="523379"/>
                <a:gridCol w="523379"/>
              </a:tblGrid>
              <a:tr h="24739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PU</a:t>
                      </a:r>
                      <a:r>
                        <a:rPr lang="en-US" sz="900" b="1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 IBC with flipping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SCCE1 Test 4.1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AI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RA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LD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AI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RA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LD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RGB,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RGB,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RGB,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RGB,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RGB,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RGB,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YUV,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YUV,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YUV,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YUV,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YUV,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YUV,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102%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97%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104%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MediaTek-Confidential_B_CTO">
  <a:themeElements>
    <a:clrScheme name="Custom 6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9A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ediaTek-Confidential_B_CTO_Dar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MediaTek-Confidential_B_CTO</Template>
  <TotalTime>1121</TotalTime>
  <Words>892</Words>
  <Application>Microsoft Office PowerPoint</Application>
  <PresentationFormat>On-screen Show (4:3)</PresentationFormat>
  <Paragraphs>347</Paragraphs>
  <Slides>11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MediaTek-Confidential_B_CTO</vt:lpstr>
      <vt:lpstr>MediaTek-Confidential_B_CTO_Dark</vt:lpstr>
      <vt:lpstr>Visio</vt:lpstr>
      <vt:lpstr>JCTVC-R0204: Non-SCCE1: PU intra block copy with flipping mode</vt:lpstr>
      <vt:lpstr>Outlines</vt:lpstr>
      <vt:lpstr>IntraBC with flipping</vt:lpstr>
      <vt:lpstr>Proposed method</vt:lpstr>
      <vt:lpstr>Syntax changes</vt:lpstr>
      <vt:lpstr>Syntax changes</vt:lpstr>
      <vt:lpstr>Syntax changes</vt:lpstr>
      <vt:lpstr>Simulation results (1)</vt:lpstr>
      <vt:lpstr>Simulation results (2)</vt:lpstr>
      <vt:lpstr>Conclusion</vt:lpstr>
      <vt:lpstr>Slide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Mediatek</dc:creator>
  <cp:lastModifiedBy>Mediatek</cp:lastModifiedBy>
  <cp:revision>92</cp:revision>
  <dcterms:created xsi:type="dcterms:W3CDTF">2014-04-10T07:05:11Z</dcterms:created>
  <dcterms:modified xsi:type="dcterms:W3CDTF">2014-06-27T06:52:03Z</dcterms:modified>
</cp:coreProperties>
</file>