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2" r:id="rId2"/>
  </p:sldMasterIdLst>
  <p:notesMasterIdLst>
    <p:notesMasterId r:id="rId12"/>
  </p:notesMasterIdLst>
  <p:handoutMasterIdLst>
    <p:handoutMasterId r:id="rId13"/>
  </p:handoutMasterIdLst>
  <p:sldIdLst>
    <p:sldId id="262" r:id="rId3"/>
    <p:sldId id="263" r:id="rId4"/>
    <p:sldId id="265" r:id="rId5"/>
    <p:sldId id="289" r:id="rId6"/>
    <p:sldId id="296" r:id="rId7"/>
    <p:sldId id="292" r:id="rId8"/>
    <p:sldId id="293" r:id="rId9"/>
    <p:sldId id="286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74" autoAdjust="0"/>
  </p:normalViewPr>
  <p:slideViewPr>
    <p:cSldViewPr snapToGrid="0" snapToObjects="1">
      <p:cViewPr varScale="1">
        <p:scale>
          <a:sx n="69" d="100"/>
          <a:sy n="69" d="100"/>
        </p:scale>
        <p:origin x="-13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6/29/2014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6/29/2014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7372350" y="116632"/>
            <a:ext cx="16641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JCTVC-R0203</a:t>
            </a:r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372350" y="116632"/>
            <a:ext cx="16641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solidFill>
                  <a:schemeClr val="accent1"/>
                </a:solidFill>
              </a:rPr>
              <a:t>JCTVC-R0203</a:t>
            </a:r>
            <a:endParaRPr lang="en-US" sz="2000" dirty="0" smtClean="0">
              <a:solidFill>
                <a:schemeClr val="accent1"/>
              </a:solidFill>
            </a:endParaRPr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 typeface="Lucida Grande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Tx/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JCTVC-R0203: Non-SCCE1: Default vector selection for intra block copy BV prediction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Xiaozhong </a:t>
            </a:r>
            <a:r>
              <a:rPr lang="en-US" altLang="zh-TW" sz="3100" dirty="0" smtClean="0">
                <a:solidFill>
                  <a:srgbClr val="002060"/>
                </a:solidFill>
                <a:cs typeface="Arial" charset="0"/>
              </a:rPr>
              <a:t>Xu, </a:t>
            </a:r>
            <a:r>
              <a:rPr lang="en-CA" altLang="zh-TW" sz="3100" dirty="0" smtClean="0">
                <a:solidFill>
                  <a:srgbClr val="002060"/>
                </a:solidFill>
                <a:cs typeface="Arial" charset="0"/>
              </a:rPr>
              <a:t>Tzu-</a:t>
            </a:r>
            <a:r>
              <a:rPr lang="en-CA" altLang="zh-TW" sz="3100" dirty="0" err="1" smtClean="0">
                <a:solidFill>
                  <a:srgbClr val="002060"/>
                </a:solidFill>
                <a:cs typeface="Arial" charset="0"/>
              </a:rPr>
              <a:t>Der</a:t>
            </a:r>
            <a:r>
              <a:rPr lang="en-CA" altLang="zh-TW" sz="3100" dirty="0" smtClean="0">
                <a:solidFill>
                  <a:srgbClr val="002060"/>
                </a:solidFill>
                <a:cs typeface="Arial" charset="0"/>
              </a:rPr>
              <a:t> Chuang, </a:t>
            </a: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Shan Liu and Shawmin Lei 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Outlines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076325"/>
            <a:ext cx="8054975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Introduction</a:t>
            </a:r>
          </a:p>
          <a:p>
            <a:pPr marL="274320" indent="-274320"/>
            <a:r>
              <a:rPr lang="en-US" altLang="zh-TW" dirty="0" smtClean="0"/>
              <a:t>Proposed methods</a:t>
            </a:r>
          </a:p>
          <a:p>
            <a:pPr marL="674370" lvl="1" indent="-274320"/>
            <a:r>
              <a:rPr lang="en-US" altLang="zh-TW" dirty="0" smtClean="0"/>
              <a:t>Method A: last two BVs</a:t>
            </a:r>
          </a:p>
          <a:p>
            <a:pPr marL="674370" lvl="1" indent="-274320"/>
            <a:r>
              <a:rPr lang="en-US" altLang="zh-TW" dirty="0" smtClean="0"/>
              <a:t>Method B: last one BV + one preset BV</a:t>
            </a:r>
          </a:p>
          <a:p>
            <a:pPr marL="274320" indent="-274320"/>
            <a:r>
              <a:rPr lang="en-US" altLang="zh-TW" dirty="0" smtClean="0"/>
              <a:t>Changes in decoding process</a:t>
            </a:r>
          </a:p>
          <a:p>
            <a:pPr marL="274320" indent="-274320"/>
            <a:r>
              <a:rPr lang="en-US" altLang="zh-TW" dirty="0" smtClean="0"/>
              <a:t>Simulation results</a:t>
            </a:r>
          </a:p>
          <a:p>
            <a:pPr marL="274320" indent="-274320"/>
            <a:r>
              <a:rPr lang="en-US" altLang="zh-TW" dirty="0" smtClean="0"/>
              <a:t>Conclusion</a:t>
            </a:r>
          </a:p>
          <a:p>
            <a:pPr marL="274320" indent="-274320"/>
            <a:endParaRPr lang="en-US" altLang="zh-TW" dirty="0" smtClean="0"/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+mj-lt"/>
              </a:rPr>
              <a:pPr/>
              <a:t>2</a:t>
            </a:fld>
            <a:endParaRPr lang="en-US" dirty="0">
              <a:latin typeface="+mj-lt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BV prediction in SCCE1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076325"/>
            <a:ext cx="8054975" cy="4824143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In SCM-1.0:</a:t>
            </a:r>
          </a:p>
          <a:p>
            <a:pPr marL="674370" lvl="1" indent="-274320"/>
            <a:r>
              <a:rPr lang="en-US" altLang="zh-TW" dirty="0" smtClean="0"/>
              <a:t>Use last coded BV as predictor</a:t>
            </a:r>
          </a:p>
          <a:p>
            <a:pPr marL="674370" lvl="1" indent="-274320"/>
            <a:r>
              <a:rPr lang="en-US" altLang="zh-TW" dirty="0" smtClean="0"/>
              <a:t>Use (-w, 0) when it is not available</a:t>
            </a:r>
          </a:p>
          <a:p>
            <a:pPr marL="274320" indent="-274320"/>
            <a:r>
              <a:rPr lang="en-US" altLang="zh-TW" dirty="0" smtClean="0"/>
              <a:t>In SCCE1 Test 3.1(</a:t>
            </a:r>
            <a:r>
              <a:rPr lang="en-CA" dirty="0" smtClean="0"/>
              <a:t>R0185</a:t>
            </a:r>
            <a:r>
              <a:rPr lang="en-US" altLang="zh-TW" dirty="0" smtClean="0"/>
              <a:t>):</a:t>
            </a:r>
          </a:p>
          <a:p>
            <a:pPr marL="674370" lvl="1" indent="-274320"/>
            <a:r>
              <a:rPr lang="en-US" altLang="zh-TW" dirty="0" smtClean="0"/>
              <a:t>Use left and above BV as predictors</a:t>
            </a:r>
          </a:p>
          <a:p>
            <a:pPr marL="674370" lvl="1" indent="-274320"/>
            <a:r>
              <a:rPr lang="en-US" altLang="zh-TW" dirty="0" smtClean="0"/>
              <a:t>Use (-2w, 0) and (2w, 0)  when candidates are not available</a:t>
            </a:r>
          </a:p>
          <a:p>
            <a:pPr marL="274320" indent="-274320"/>
            <a:r>
              <a:rPr lang="en-US" altLang="zh-TW" dirty="0" smtClean="0"/>
              <a:t>In SCCE1 Test 3.2(</a:t>
            </a:r>
            <a:r>
              <a:rPr lang="en-CA" dirty="0" smtClean="0"/>
              <a:t>R0240</a:t>
            </a:r>
            <a:r>
              <a:rPr lang="en-US" altLang="zh-TW" dirty="0" smtClean="0"/>
              <a:t>):</a:t>
            </a:r>
          </a:p>
          <a:p>
            <a:pPr marL="674370" lvl="1" indent="-274320"/>
            <a:r>
              <a:rPr lang="en-US" altLang="zh-TW" dirty="0" smtClean="0"/>
              <a:t>Use last 2 coded BV as predictors</a:t>
            </a:r>
          </a:p>
          <a:p>
            <a:pPr marL="674370" lvl="1" indent="-274320"/>
            <a:r>
              <a:rPr lang="en-US" altLang="zh-TW" dirty="0" smtClean="0"/>
              <a:t>Use (-2w, 0) and (0, -2w)  when candidates are not available</a:t>
            </a:r>
          </a:p>
          <a:p>
            <a:pPr marL="274320" indent="-274320"/>
            <a:r>
              <a:rPr lang="en-US" altLang="zh-TW" dirty="0" smtClean="0"/>
              <a:t>In SCCE1 Test 3.3(</a:t>
            </a:r>
            <a:r>
              <a:rPr lang="en-CA" dirty="0" smtClean="0"/>
              <a:t>R0081</a:t>
            </a:r>
            <a:r>
              <a:rPr lang="en-US" altLang="zh-TW" dirty="0" smtClean="0"/>
              <a:t>):</a:t>
            </a:r>
          </a:p>
          <a:p>
            <a:pPr marL="674370" lvl="1" indent="-274320"/>
            <a:r>
              <a:rPr lang="en-US" altLang="zh-TW" dirty="0" smtClean="0"/>
              <a:t>Use last 3 coded BV as predictors</a:t>
            </a:r>
          </a:p>
          <a:p>
            <a:pPr marL="674370" lvl="1" indent="-274320"/>
            <a:r>
              <a:rPr lang="en-US" altLang="zh-TW" dirty="0" smtClean="0"/>
              <a:t>Use (-w, 0), (-2w, 0) and (-3w, 0)  when candidates are not available</a:t>
            </a:r>
          </a:p>
          <a:p>
            <a:pPr marL="274320" indent="-274320"/>
            <a:r>
              <a:rPr lang="en-US" altLang="zh-TW" dirty="0" smtClean="0"/>
              <a:t>In SCCE1 </a:t>
            </a:r>
            <a:r>
              <a:rPr lang="en-US" altLang="zh-TW" smtClean="0"/>
              <a:t>Test 3.4(R0061):</a:t>
            </a:r>
            <a:endParaRPr lang="en-US" altLang="zh-TW" dirty="0" smtClean="0"/>
          </a:p>
          <a:p>
            <a:pPr marL="674370" lvl="1" indent="-274320"/>
            <a:r>
              <a:rPr lang="en-US" altLang="zh-TW" dirty="0" smtClean="0"/>
              <a:t>Use AMVP-like spatial prediction</a:t>
            </a:r>
          </a:p>
          <a:p>
            <a:pPr marL="674370" lvl="1" indent="-274320"/>
            <a:r>
              <a:rPr lang="en-US" altLang="zh-TW" dirty="0" smtClean="0"/>
              <a:t>Use (-2w, 0) and (-w, 0)  when candidates are not available</a:t>
            </a:r>
          </a:p>
          <a:p>
            <a:pPr marL="674370" lvl="1" indent="-274320"/>
            <a:endParaRPr lang="en-US" altLang="zh-TW" dirty="0" smtClean="0"/>
          </a:p>
          <a:p>
            <a:pPr marL="674370" lvl="1" indent="-274320"/>
            <a:endParaRPr lang="en-US" altLang="zh-TW" dirty="0" smtClean="0"/>
          </a:p>
          <a:p>
            <a:pPr marL="274320" indent="-274320"/>
            <a:endParaRPr lang="en-US" altLang="zh-TW" dirty="0" smtClean="0"/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 A: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566534"/>
            <a:ext cx="8054975" cy="433393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Two BV candidates are derived from top and left spatial neighbors</a:t>
            </a:r>
          </a:p>
          <a:p>
            <a:pPr marL="274320" indent="-274320"/>
            <a:r>
              <a:rPr lang="en-US" altLang="zh-TW" dirty="0" smtClean="0">
                <a:solidFill>
                  <a:srgbClr val="FF0000"/>
                </a:solidFill>
              </a:rPr>
              <a:t>Last two coded BVs are appended after that</a:t>
            </a:r>
          </a:p>
          <a:p>
            <a:pPr marL="674370" lvl="1" indent="-274320"/>
            <a:r>
              <a:rPr lang="en-US" altLang="zh-TW" dirty="0" smtClean="0">
                <a:solidFill>
                  <a:srgbClr val="FF0000"/>
                </a:solidFill>
              </a:rPr>
              <a:t>In case spatial candidates are not available or the same</a:t>
            </a:r>
          </a:p>
          <a:p>
            <a:pPr marL="274320" indent="-274320"/>
            <a:r>
              <a:rPr lang="en-US" altLang="zh-TW" dirty="0" smtClean="0"/>
              <a:t>Two default vectors (-2w, 0) and (-w, 0) are used at the beginning of each CTU</a:t>
            </a:r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 B: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566534"/>
            <a:ext cx="8054975" cy="433393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Two BV candidates are derived from top and left spatial neighbors</a:t>
            </a:r>
          </a:p>
          <a:p>
            <a:pPr marL="274320" indent="-274320"/>
            <a:r>
              <a:rPr lang="en-US" altLang="zh-TW" dirty="0" smtClean="0">
                <a:solidFill>
                  <a:srgbClr val="FF0000"/>
                </a:solidFill>
              </a:rPr>
              <a:t>Last one coded BVs is appended after that</a:t>
            </a:r>
          </a:p>
          <a:p>
            <a:pPr marL="674370" lvl="1" indent="-274320"/>
            <a:r>
              <a:rPr lang="en-US" altLang="zh-TW" dirty="0" smtClean="0">
                <a:solidFill>
                  <a:srgbClr val="FF0000"/>
                </a:solidFill>
              </a:rPr>
              <a:t>In case spatial candidates are not available or the same</a:t>
            </a:r>
          </a:p>
          <a:p>
            <a:pPr marL="274320" indent="-274320"/>
            <a:r>
              <a:rPr lang="en-US" altLang="zh-TW" dirty="0" smtClean="0"/>
              <a:t>Two default vectors (-2w, 0) and (-w, 0) are used to fill the candidate list</a:t>
            </a:r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results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6</a:t>
            </a:fld>
            <a:endParaRPr lang="zh-TW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57201" y="1381841"/>
            <a:ext cx="7832784" cy="827959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r>
              <a:rPr lang="en-US" dirty="0" smtClean="0"/>
              <a:t>Platform: Test 3.4 without further optimization</a:t>
            </a:r>
          </a:p>
          <a:p>
            <a:pPr lvl="1"/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12142" y="2467146"/>
          <a:ext cx="6020310" cy="3863280"/>
        </p:xfrm>
        <a:graphic>
          <a:graphicData uri="http://schemas.openxmlformats.org/drawingml/2006/table">
            <a:tbl>
              <a:tblPr/>
              <a:tblGrid>
                <a:gridCol w="2993880"/>
                <a:gridCol w="504405"/>
                <a:gridCol w="504405"/>
                <a:gridCol w="504405"/>
                <a:gridCol w="504405"/>
                <a:gridCol w="504405"/>
                <a:gridCol w="504405"/>
              </a:tblGrid>
              <a:tr h="24145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Last 2 BV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w/o OPT.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Last 1 BV w/o OPT.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145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100%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103%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99%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results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7</a:t>
            </a:fld>
            <a:endParaRPr lang="zh-TW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57201" y="1381841"/>
            <a:ext cx="7832784" cy="136998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Platform: Test 3.4 with encoder optimization (as in JCTVC-R0081, </a:t>
            </a:r>
            <a:r>
              <a:rPr lang="en-US" dirty="0" err="1" smtClean="0"/>
              <a:t>config</a:t>
            </a:r>
            <a:r>
              <a:rPr lang="en-US" dirty="0" smtClean="0"/>
              <a:t>. 2)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12145" y="2605174"/>
          <a:ext cx="5994426" cy="3821504"/>
        </p:xfrm>
        <a:graphic>
          <a:graphicData uri="http://schemas.openxmlformats.org/drawingml/2006/table">
            <a:tbl>
              <a:tblPr/>
              <a:tblGrid>
                <a:gridCol w="2981010"/>
                <a:gridCol w="502236"/>
                <a:gridCol w="502236"/>
                <a:gridCol w="502236"/>
                <a:gridCol w="502236"/>
                <a:gridCol w="502236"/>
                <a:gridCol w="502236"/>
              </a:tblGrid>
              <a:tr h="23884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Last 2 BV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with OPT.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Last 1 BV with OPT.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884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88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-7.7%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-7.5%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-3.6%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88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-4.4%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88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-3.0%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88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-3.6%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88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88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88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-8.3%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-3.6%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88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-5.1%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88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-3.5%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88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-3.9%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88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88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88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97%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97%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96%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88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100%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99%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100%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8</a:t>
            </a:fld>
            <a:endParaRPr lang="zh-TW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22696" y="1381841"/>
            <a:ext cx="8022564" cy="4734287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Use previously coded BV(s) in addition to spatial neighbor predictors</a:t>
            </a:r>
          </a:p>
          <a:p>
            <a:r>
              <a:rPr lang="en-US" dirty="0" smtClean="0"/>
              <a:t>Experimental results showed in method A</a:t>
            </a:r>
          </a:p>
          <a:p>
            <a:pPr lvl="1"/>
            <a:r>
              <a:rPr lang="en-US" dirty="0" smtClean="0"/>
              <a:t>BD rate reduction of 3.9%/4.6%, 1.8%/2.0%, 1.2%/1.1%  in 1080p TGM class, for AI, RA and LD configurations</a:t>
            </a:r>
          </a:p>
          <a:p>
            <a:pPr lvl="1"/>
            <a:r>
              <a:rPr lang="en-US" dirty="0" smtClean="0"/>
              <a:t>Encoding and decoding time changes are negligible</a:t>
            </a:r>
          </a:p>
          <a:p>
            <a:r>
              <a:rPr lang="en-US" dirty="0" smtClean="0"/>
              <a:t>With more encoder optimization (as in R0081, Canon’s encoder </a:t>
            </a:r>
            <a:r>
              <a:rPr lang="en-US" dirty="0" err="1" smtClean="0"/>
              <a:t>config</a:t>
            </a:r>
            <a:r>
              <a:rPr lang="en-US" dirty="0" smtClean="0"/>
              <a:t>. 2)</a:t>
            </a:r>
          </a:p>
          <a:p>
            <a:pPr lvl="1"/>
            <a:r>
              <a:rPr lang="en-US" dirty="0" smtClean="0"/>
              <a:t>BD rate reduction of 7.7%/8.3%, 3.9%/3.8%, 2.6%/2.3%  in 1080p TGM class, for AI, RA and LD configurations</a:t>
            </a:r>
          </a:p>
          <a:p>
            <a:pPr lvl="1"/>
            <a:r>
              <a:rPr lang="en-US" dirty="0" smtClean="0"/>
              <a:t>Encoding and decoding time changes are negligible</a:t>
            </a:r>
          </a:p>
          <a:p>
            <a:r>
              <a:rPr lang="en-US" dirty="0" smtClean="0"/>
              <a:t> Recommend to adopt or further study in CE</a:t>
            </a:r>
          </a:p>
          <a:p>
            <a:pPr marL="342900" lvl="1" indent="-342900">
              <a:buClr>
                <a:schemeClr val="accent1"/>
              </a:buClr>
              <a:buSzTx/>
              <a:buFont typeface="Lucida Grande"/>
              <a:buChar char="▪"/>
            </a:pPr>
            <a:r>
              <a:rPr lang="en-US" smtClean="0"/>
              <a:t>Thank </a:t>
            </a:r>
            <a:r>
              <a:rPr lang="en-US" dirty="0" smtClean="0"/>
              <a:t>MERL for cross-checking (R0243)!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26973130"/>
      </p:ext>
    </p:extLst>
  </p:cSld>
  <p:clrMapOvr>
    <a:masterClrMapping/>
  </p:clrMapOvr>
</p:sld>
</file>

<file path=ppt/theme/theme1.xml><?xml version="1.0" encoding="utf-8"?>
<a:theme xmlns:a="http://schemas.openxmlformats.org/drawingml/2006/main" name="MediaTek-Confidential_B_CTO">
  <a:themeElements>
    <a:clrScheme name="Custom 6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MediaTek-Confidential_B_CTO</Template>
  <TotalTime>372</TotalTime>
  <Words>1123</Words>
  <Application>Microsoft Office PowerPoint</Application>
  <PresentationFormat>On-screen Show (4:3)</PresentationFormat>
  <Paragraphs>280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MediaTek-Confidential_B_CTO</vt:lpstr>
      <vt:lpstr>MediaTek-Confidential_B_CTO_Dark</vt:lpstr>
      <vt:lpstr>JCTVC-R0203: Non-SCCE1: Default vector selection for intra block copy BV prediction</vt:lpstr>
      <vt:lpstr>Outlines</vt:lpstr>
      <vt:lpstr>BV prediction in SCCE1</vt:lpstr>
      <vt:lpstr>Proposed method A:</vt:lpstr>
      <vt:lpstr>Proposed method B:</vt:lpstr>
      <vt:lpstr>Simulation results (1)</vt:lpstr>
      <vt:lpstr>Simulation results (2)</vt:lpstr>
      <vt:lpstr>Conclusion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Mediatek</cp:lastModifiedBy>
  <cp:revision>85</cp:revision>
  <dcterms:created xsi:type="dcterms:W3CDTF">2014-04-10T07:05:11Z</dcterms:created>
  <dcterms:modified xsi:type="dcterms:W3CDTF">2014-06-29T21:28:51Z</dcterms:modified>
</cp:coreProperties>
</file>