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8"/>
  </p:notesMasterIdLst>
  <p:sldIdLst>
    <p:sldId id="256" r:id="rId2"/>
    <p:sldId id="274" r:id="rId3"/>
    <p:sldId id="280" r:id="rId4"/>
    <p:sldId id="282" r:id="rId5"/>
    <p:sldId id="281" r:id="rId6"/>
    <p:sldId id="27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74"/>
            <p14:sldId id="280"/>
            <p14:sldId id="282"/>
            <p14:sldId id="281"/>
            <p14:sldId id="27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1098"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7/4/2014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CA" b="1" dirty="0" smtClean="0"/>
              <a:t>JCTVC-R0202:Copy from previous row mode for palette coding</a:t>
            </a:r>
            <a:br>
              <a:rPr lang="en-CA" b="1" dirty="0" smtClean="0"/>
            </a:br>
            <a:r>
              <a:rPr lang="en-CA" b="1" dirty="0" smtClean="0"/>
              <a:t> </a:t>
            </a:r>
            <a:endParaRPr lang="en-US" dirty="0"/>
          </a:p>
        </p:txBody>
      </p:sp>
      <p:sp>
        <p:nvSpPr>
          <p:cNvPr id="3" name="Subtitle 2"/>
          <p:cNvSpPr>
            <a:spLocks noGrp="1"/>
          </p:cNvSpPr>
          <p:nvPr>
            <p:ph type="subTitle" idx="1"/>
          </p:nvPr>
        </p:nvSpPr>
        <p:spPr>
          <a:xfrm>
            <a:off x="1828800" y="5638800"/>
            <a:ext cx="5791200" cy="364390"/>
          </a:xfrm>
        </p:spPr>
        <p:txBody>
          <a:bodyPr/>
          <a:lstStyle/>
          <a:p>
            <a:pPr hangingPunct="0"/>
            <a:r>
              <a:rPr lang="en-US" sz="1800" dirty="0" smtClean="0"/>
              <a:t>Feng Zou, </a:t>
            </a:r>
            <a:r>
              <a:rPr lang="en-US" sz="1800" dirty="0"/>
              <a:t>Marta </a:t>
            </a:r>
            <a:r>
              <a:rPr lang="en-US" sz="1800" dirty="0" smtClean="0"/>
              <a:t>Karczewicz, </a:t>
            </a:r>
            <a:r>
              <a:rPr lang="en-US" sz="1800" dirty="0" smtClean="0"/>
              <a:t>Rajan </a:t>
            </a:r>
            <a:r>
              <a:rPr lang="en-US" sz="1800" dirty="0" smtClean="0"/>
              <a:t>Joshi, Joel </a:t>
            </a:r>
            <a:r>
              <a:rPr lang="en-US" sz="1800" dirty="0" smtClean="0"/>
              <a:t>Sole</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333333"/>
                </a:solidFill>
                <a:latin typeface="+mn-lt"/>
                <a:ea typeface="+mn-ea"/>
                <a:cs typeface="+mn-cs"/>
              </a:rPr>
              <a:t>Current</a:t>
            </a:r>
            <a:r>
              <a:rPr lang="en-US" dirty="0" smtClean="0"/>
              <a:t> </a:t>
            </a:r>
            <a:r>
              <a:rPr lang="en-US" sz="3200" dirty="0">
                <a:solidFill>
                  <a:srgbClr val="333333"/>
                </a:solidFill>
                <a:latin typeface="+mn-lt"/>
                <a:ea typeface="+mn-ea"/>
                <a:cs typeface="+mn-cs"/>
              </a:rPr>
              <a:t>palette</a:t>
            </a:r>
            <a:r>
              <a:rPr lang="en-US" dirty="0" smtClean="0"/>
              <a:t> </a:t>
            </a:r>
            <a:r>
              <a:rPr lang="en-US" sz="3200" dirty="0">
                <a:solidFill>
                  <a:srgbClr val="333333"/>
                </a:solidFill>
                <a:latin typeface="+mn-lt"/>
                <a:ea typeface="+mn-ea"/>
                <a:cs typeface="+mn-cs"/>
              </a:rPr>
              <a:t>coding</a:t>
            </a:r>
          </a:p>
        </p:txBody>
      </p:sp>
      <p:sp>
        <p:nvSpPr>
          <p:cNvPr id="3" name="Content Placeholder 2"/>
          <p:cNvSpPr>
            <a:spLocks noGrp="1"/>
          </p:cNvSpPr>
          <p:nvPr>
            <p:ph idx="1"/>
          </p:nvPr>
        </p:nvSpPr>
        <p:spPr/>
        <p:txBody>
          <a:bodyPr/>
          <a:lstStyle/>
          <a:p>
            <a:r>
              <a:rPr lang="en-US" sz="2800" dirty="0" smtClean="0"/>
              <a:t>Three palette modes</a:t>
            </a:r>
          </a:p>
          <a:p>
            <a:pPr lvl="1"/>
            <a:r>
              <a:rPr lang="en-US" sz="2000" dirty="0" smtClean="0"/>
              <a:t>Escape pixel: explicitly code the pixels</a:t>
            </a:r>
          </a:p>
          <a:p>
            <a:pPr lvl="1"/>
            <a:r>
              <a:rPr lang="en-US" sz="2000" dirty="0" smtClean="0"/>
              <a:t>Copy from left (run mode): palette index + run</a:t>
            </a:r>
          </a:p>
          <a:p>
            <a:pPr lvl="1"/>
            <a:r>
              <a:rPr lang="en-US" sz="2000" dirty="0" smtClean="0"/>
              <a:t>Copy from above: run</a:t>
            </a:r>
          </a:p>
          <a:p>
            <a:pPr lvl="1"/>
            <a:endParaRPr lang="en-US" dirty="0"/>
          </a:p>
          <a:p>
            <a:pPr lvl="1"/>
            <a:endParaRPr lang="en-US" dirty="0" smtClean="0"/>
          </a:p>
          <a:p>
            <a:r>
              <a:rPr lang="en-US" sz="2800" dirty="0"/>
              <a:t>Limitation</a:t>
            </a:r>
          </a:p>
          <a:p>
            <a:pPr lvl="1"/>
            <a:r>
              <a:rPr lang="en-US" sz="2000" dirty="0"/>
              <a:t>Only exploit the nearest neighbor correlation </a:t>
            </a:r>
            <a:r>
              <a:rPr lang="en-US" sz="2000" dirty="0" smtClean="0"/>
              <a:t>(left, above)</a:t>
            </a:r>
            <a:endParaRPr lang="en-US" sz="2000" dirty="0"/>
          </a:p>
          <a:p>
            <a:pPr lvl="1"/>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677684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333333"/>
                </a:solidFill>
                <a:latin typeface="+mn-lt"/>
                <a:ea typeface="+mn-ea"/>
                <a:cs typeface="+mn-cs"/>
              </a:rPr>
              <a:t>Proposed “Copy from previous row” mode</a:t>
            </a:r>
          </a:p>
        </p:txBody>
      </p:sp>
      <p:sp>
        <p:nvSpPr>
          <p:cNvPr id="3" name="Content Placeholder 2"/>
          <p:cNvSpPr>
            <a:spLocks noGrp="1"/>
          </p:cNvSpPr>
          <p:nvPr>
            <p:ph idx="1"/>
          </p:nvPr>
        </p:nvSpPr>
        <p:spPr/>
        <p:txBody>
          <a:bodyPr/>
          <a:lstStyle/>
          <a:p>
            <a:r>
              <a:rPr lang="en-US" dirty="0" smtClean="0"/>
              <a:t>Proposed “Copy from previous row” mode</a:t>
            </a:r>
          </a:p>
          <a:p>
            <a:pPr lvl="1"/>
            <a:r>
              <a:rPr lang="en-US" dirty="0" smtClean="0"/>
              <a:t>All the previously coded rows</a:t>
            </a:r>
          </a:p>
          <a:p>
            <a:pPr lvl="1"/>
            <a:r>
              <a:rPr lang="en-US" dirty="0" smtClean="0"/>
              <a:t>Added in the palette mode list (Escape, Copy from left, Copy from above, and copy from previous row)</a:t>
            </a:r>
          </a:p>
          <a:p>
            <a:pPr lvl="1"/>
            <a:r>
              <a:rPr lang="en-US" dirty="0" smtClean="0"/>
              <a:t>Row index coded in the </a:t>
            </a:r>
            <a:r>
              <a:rPr lang="en-US" dirty="0" err="1" smtClean="0"/>
              <a:t>bitstream</a:t>
            </a:r>
            <a:endParaRPr lang="en-US" dirty="0" smtClean="0"/>
          </a:p>
          <a:p>
            <a:pPr lvl="1"/>
            <a:r>
              <a:rPr lang="en-US" dirty="0" smtClean="0"/>
              <a:t>Matching length coded in the </a:t>
            </a:r>
            <a:r>
              <a:rPr lang="en-US" dirty="0" err="1" smtClean="0"/>
              <a:t>bitstream</a:t>
            </a:r>
            <a:endParaRPr lang="en-US" dirty="0"/>
          </a:p>
        </p:txBody>
      </p:sp>
      <p:pic>
        <p:nvPicPr>
          <p:cNvPr id="102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3047999"/>
            <a:ext cx="5448300" cy="3300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1180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333333"/>
                </a:solidFill>
                <a:latin typeface="+mn-lt"/>
                <a:ea typeface="+mn-ea"/>
                <a:cs typeface="+mn-cs"/>
              </a:rPr>
              <a:t>Proposed “Copy from previous row” mode</a:t>
            </a:r>
          </a:p>
        </p:txBody>
      </p:sp>
      <p:sp>
        <p:nvSpPr>
          <p:cNvPr id="3" name="Content Placeholder 2"/>
          <p:cNvSpPr>
            <a:spLocks noGrp="1"/>
          </p:cNvSpPr>
          <p:nvPr>
            <p:ph idx="1"/>
          </p:nvPr>
        </p:nvSpPr>
        <p:spPr/>
        <p:txBody>
          <a:bodyPr/>
          <a:lstStyle/>
          <a:p>
            <a:r>
              <a:rPr lang="en-US" dirty="0" smtClean="0"/>
              <a:t>Proposed “Copy from previous row” mode</a:t>
            </a:r>
          </a:p>
          <a:p>
            <a:pPr lvl="1"/>
            <a:r>
              <a:rPr lang="en-US" dirty="0" smtClean="0"/>
              <a:t>Enabled only when the palette size is larger than 2</a:t>
            </a:r>
          </a:p>
          <a:p>
            <a:pPr lvl="1"/>
            <a:r>
              <a:rPr lang="en-US" dirty="0" smtClean="0"/>
              <a:t>Enabled only when Copy from above is invalid </a:t>
            </a:r>
            <a:r>
              <a:rPr lang="en-US" smtClean="0"/>
              <a:t>(encoder only)</a:t>
            </a:r>
            <a:endParaRPr lang="en-US" dirty="0" smtClean="0"/>
          </a:p>
          <a:p>
            <a:pPr lvl="1"/>
            <a:r>
              <a:rPr lang="en-US" dirty="0" smtClean="0"/>
              <a:t>Enabled only from the third row in the current CU</a:t>
            </a:r>
          </a:p>
          <a:p>
            <a:pPr lvl="1"/>
            <a:r>
              <a:rPr lang="en-US" dirty="0" smtClean="0"/>
              <a:t>Truncated binary code for row index coding</a:t>
            </a:r>
          </a:p>
          <a:p>
            <a:pPr lvl="1"/>
            <a:r>
              <a:rPr lang="en-US" dirty="0" smtClean="0"/>
              <a:t>Truncated unary code for palette mode coding</a:t>
            </a:r>
          </a:p>
        </p:txBody>
      </p:sp>
      <p:pic>
        <p:nvPicPr>
          <p:cNvPr id="102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971800"/>
            <a:ext cx="5448300" cy="3300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2858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Results</a:t>
            </a:r>
            <a:endParaRPr lang="en-US" dirty="0"/>
          </a:p>
        </p:txBody>
      </p:sp>
      <p:sp>
        <p:nvSpPr>
          <p:cNvPr id="3" name="Content Placeholder 2"/>
          <p:cNvSpPr>
            <a:spLocks noGrp="1"/>
          </p:cNvSpPr>
          <p:nvPr>
            <p:ph idx="1"/>
          </p:nvPr>
        </p:nvSpPr>
        <p:spPr/>
        <p:txBody>
          <a:bodyPr/>
          <a:lstStyle/>
          <a:p>
            <a:r>
              <a:rPr lang="en-US" dirty="0" smtClean="0"/>
              <a:t>Test condition: </a:t>
            </a:r>
          </a:p>
          <a:p>
            <a:pPr lvl="1"/>
            <a:r>
              <a:rPr lang="en-US" dirty="0" smtClean="0"/>
              <a:t>Anchor: SCCE3 palette base SW</a:t>
            </a:r>
          </a:p>
          <a:p>
            <a:pPr lvl="1"/>
            <a:r>
              <a:rPr lang="en-US" dirty="0" smtClean="0"/>
              <a:t>SCM1.0 common test condition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488" y="2895600"/>
            <a:ext cx="8924925"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62000" y="2362200"/>
            <a:ext cx="7772400" cy="369332"/>
          </a:xfrm>
          <a:prstGeom prst="rect">
            <a:avLst/>
          </a:prstGeom>
          <a:noFill/>
        </p:spPr>
        <p:txBody>
          <a:bodyPr wrap="square" rtlCol="0">
            <a:spAutoFit/>
          </a:bodyPr>
          <a:lstStyle/>
          <a:p>
            <a:r>
              <a:rPr lang="en-US" dirty="0" smtClean="0"/>
              <a:t>Table 1. “Copy from previous row” mode in full frame intra BC condition </a:t>
            </a:r>
            <a:endParaRPr lang="en-US" dirty="0"/>
          </a:p>
        </p:txBody>
      </p:sp>
    </p:spTree>
    <p:extLst>
      <p:ext uri="{BB962C8B-B14F-4D97-AF65-F5344CB8AC3E}">
        <p14:creationId xmlns:p14="http://schemas.microsoft.com/office/powerpoint/2010/main" val="310261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t>Conclusion</a:t>
            </a:r>
            <a:endParaRPr lang="en-US" sz="3200" dirty="0"/>
          </a:p>
        </p:txBody>
      </p:sp>
      <p:sp>
        <p:nvSpPr>
          <p:cNvPr id="3" name="Content Placeholder 2"/>
          <p:cNvSpPr>
            <a:spLocks noGrp="1"/>
          </p:cNvSpPr>
          <p:nvPr>
            <p:ph idx="1"/>
          </p:nvPr>
        </p:nvSpPr>
        <p:spPr/>
        <p:txBody>
          <a:bodyPr/>
          <a:lstStyle/>
          <a:p>
            <a:r>
              <a:rPr lang="en-US" sz="2800" dirty="0" smtClean="0"/>
              <a:t>Proposed Copy from previous row mode for palette coding</a:t>
            </a:r>
          </a:p>
          <a:p>
            <a:pPr lvl="1"/>
            <a:r>
              <a:rPr lang="en-US" sz="2600" dirty="0" smtClean="0"/>
              <a:t>0.9% and 1.0% bitrate saving for 1080p text and graphics RGB and YUV</a:t>
            </a:r>
          </a:p>
          <a:p>
            <a:pPr lvl="1"/>
            <a:r>
              <a:rPr lang="en-US" sz="2600" dirty="0" smtClean="0"/>
              <a:t>Simple method that fits well with the current “Copy from above” mode</a:t>
            </a:r>
          </a:p>
          <a:p>
            <a:pPr lvl="1"/>
            <a:endParaRPr lang="en-US" sz="2600" dirty="0" smtClean="0"/>
          </a:p>
          <a:p>
            <a:r>
              <a:rPr lang="en-CA" sz="2600" dirty="0" smtClean="0"/>
              <a:t>Recommend to set up Core </a:t>
            </a:r>
            <a:r>
              <a:rPr lang="en-CA" sz="2600" dirty="0"/>
              <a:t>E</a:t>
            </a:r>
            <a:r>
              <a:rPr lang="en-CA" sz="2600" dirty="0" smtClean="0"/>
              <a:t>xperiment for further study</a:t>
            </a:r>
            <a:endParaRPr lang="en-US" sz="2600" dirty="0"/>
          </a:p>
        </p:txBody>
      </p:sp>
    </p:spTree>
    <p:extLst>
      <p:ext uri="{BB962C8B-B14F-4D97-AF65-F5344CB8AC3E}">
        <p14:creationId xmlns:p14="http://schemas.microsoft.com/office/powerpoint/2010/main" val="874068110"/>
      </p:ext>
    </p:extLst>
  </p:cSld>
  <p:clrMapOvr>
    <a:masterClrMapping/>
  </p:clrMapOvr>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9620</TotalTime>
  <Words>256</Words>
  <Application>Microsoft Office PowerPoint</Application>
  <PresentationFormat>On-screen Show (4:3)</PresentationFormat>
  <Paragraphs>35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JCTVC-D257</vt:lpstr>
      <vt:lpstr>JCTVC-R0202:Copy from previous row mode for palette coding  </vt:lpstr>
      <vt:lpstr>Current palette coding</vt:lpstr>
      <vt:lpstr>Proposed “Copy from previous row” mode</vt:lpstr>
      <vt:lpstr>Proposed “Copy from previous row” mode</vt:lpstr>
      <vt:lpstr>Results</vt:lpstr>
      <vt:lpstr>Conclusion</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Feng Zou</cp:lastModifiedBy>
  <cp:revision>495</cp:revision>
  <dcterms:created xsi:type="dcterms:W3CDTF">2011-12-07T01:29:30Z</dcterms:created>
  <dcterms:modified xsi:type="dcterms:W3CDTF">2014-07-04T19:38:01Z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277209940</vt:i4>
  </property>
  <property fmtid="{D5CDD505-2E9C-101B-9397-08002B2CF9AE}" pid="3" name="_NewReviewCycle">
    <vt:lpwstr/>
  </property>
  <property fmtid="{D5CDD505-2E9C-101B-9397-08002B2CF9AE}" pid="4" name="_EmailSubject">
    <vt:lpwstr>Presentation slides for 1D dictionary</vt:lpwstr>
  </property>
  <property fmtid="{D5CDD505-2E9C-101B-9397-08002B2CF9AE}" pid="5" name="_AuthorEmail">
    <vt:lpwstr>cheny@qti.qualcomm.com</vt:lpwstr>
  </property>
  <property fmtid="{D5CDD505-2E9C-101B-9397-08002B2CF9AE}" pid="6" name="_AuthorEmailDisplayName">
    <vt:lpwstr>Chen, Ying</vt:lpwstr>
  </property>
  <property fmtid="{D5CDD505-2E9C-101B-9397-08002B2CF9AE}" pid="7" name="_PreviousAdHocReviewCycleID">
    <vt:i4>-944111102</vt:i4>
  </property>
</Properties>
</file>