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5" r:id="rId2"/>
    <p:sldId id="360" r:id="rId3"/>
    <p:sldId id="361" r:id="rId4"/>
    <p:sldId id="380" r:id="rId5"/>
    <p:sldId id="379" r:id="rId6"/>
    <p:sldId id="381" r:id="rId7"/>
    <p:sldId id="382" r:id="rId8"/>
    <p:sldId id="389" r:id="rId9"/>
    <p:sldId id="391" r:id="rId10"/>
    <p:sldId id="390" r:id="rId11"/>
    <p:sldId id="392" r:id="rId12"/>
    <p:sldId id="362" r:id="rId1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66FFFF"/>
    <a:srgbClr val="FF00FF"/>
    <a:srgbClr val="00FFFF"/>
    <a:srgbClr val="00FF00"/>
    <a:srgbClr val="FBFCFF"/>
    <a:srgbClr val="DAE7F6"/>
    <a:srgbClr val="B3FBC1"/>
    <a:srgbClr val="E5FBEA"/>
    <a:srgbClr val="C8FC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37" autoAdjust="0"/>
    <p:restoredTop sz="94660"/>
  </p:normalViewPr>
  <p:slideViewPr>
    <p:cSldViewPr snapToObjects="1">
      <p:cViewPr varScale="1">
        <p:scale>
          <a:sx n="86" d="100"/>
          <a:sy n="86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C676CFE-0BF0-4B4A-9AAD-5CC2A98B7D49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C61F1CA-498D-9147-8ECF-6AE033081E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9831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746844F-147E-784D-BA44-B36EACC78833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44C8B98-C510-0749-B2EA-6A98247908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8661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1"/>
          <p:cNvSpPr>
            <a:spLocks noChangeShapeType="1"/>
          </p:cNvSpPr>
          <p:nvPr/>
        </p:nvSpPr>
        <p:spPr bwMode="auto">
          <a:xfrm>
            <a:off x="457200" y="3401291"/>
            <a:ext cx="82296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ext Box 37"/>
          <p:cNvSpPr txBox="1">
            <a:spLocks noChangeArrowheads="1"/>
          </p:cNvSpPr>
          <p:nvPr/>
        </p:nvSpPr>
        <p:spPr bwMode="auto">
          <a:xfrm>
            <a:off x="3625850" y="933882"/>
            <a:ext cx="506253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defRPr/>
            </a:pPr>
            <a:r>
              <a:rPr lang="en-US" altLang="ja-JP" sz="1400" b="1" dirty="0" smtClean="0">
                <a:latin typeface="Helvetica" charset="0"/>
              </a:rPr>
              <a:t>MITSUBISHI ELECTRIC CORPORATION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/>
          </p:nvPr>
        </p:nvSpPr>
        <p:spPr>
          <a:xfrm>
            <a:off x="3665538" y="3510107"/>
            <a:ext cx="5060950" cy="1823893"/>
          </a:xfr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762000" y="1458912"/>
            <a:ext cx="7964488" cy="369888"/>
          </a:xfrm>
        </p:spPr>
        <p:txBody>
          <a:bodyPr/>
          <a:lstStyle>
            <a:lvl1pPr marL="0" indent="0" algn="r">
              <a:buNone/>
              <a:defRPr>
                <a:latin typeface="Arial Black"/>
                <a:cs typeface="Arial Blac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9343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31"/>
          <p:cNvSpPr>
            <a:spLocks noChangeShapeType="1"/>
          </p:cNvSpPr>
          <p:nvPr/>
        </p:nvSpPr>
        <p:spPr bwMode="auto">
          <a:xfrm flipV="1">
            <a:off x="230188" y="606425"/>
            <a:ext cx="8674100" cy="0"/>
          </a:xfrm>
          <a:prstGeom prst="line">
            <a:avLst/>
          </a:prstGeom>
          <a:noFill/>
          <a:ln w="190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Text" lastClr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Line 31"/>
          <p:cNvSpPr>
            <a:spLocks noChangeShapeType="1"/>
          </p:cNvSpPr>
          <p:nvPr/>
        </p:nvSpPr>
        <p:spPr bwMode="auto">
          <a:xfrm flipV="1">
            <a:off x="230188" y="6589713"/>
            <a:ext cx="8674100" cy="0"/>
          </a:xfrm>
          <a:prstGeom prst="line">
            <a:avLst/>
          </a:prstGeom>
          <a:noFill/>
          <a:ln w="190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Text" lastClr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11443"/>
            <a:ext cx="8675688" cy="48245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84386"/>
            <a:ext cx="8675688" cy="51700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917D2-A8CD-A341-91C0-D38B0971CC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extBox 7"/>
          <p:cNvSpPr txBox="1">
            <a:spLocks noChangeArrowheads="1"/>
          </p:cNvSpPr>
          <p:nvPr userDrawn="1"/>
        </p:nvSpPr>
        <p:spPr bwMode="auto">
          <a:xfrm>
            <a:off x="6667500" y="6575038"/>
            <a:ext cx="12573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200" dirty="0" smtClean="0"/>
              <a:t>JCTVC-R0200</a:t>
            </a:r>
          </a:p>
        </p:txBody>
      </p:sp>
    </p:spTree>
    <p:extLst>
      <p:ext uri="{BB962C8B-B14F-4D97-AF65-F5344CB8AC3E}">
        <p14:creationId xmlns:p14="http://schemas.microsoft.com/office/powerpoint/2010/main" val="1515367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mitsubishielectric-usa.com/about/logos/CHFB_color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88" y="101599"/>
            <a:ext cx="1163637" cy="485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769938"/>
            <a:ext cx="8509000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370013"/>
            <a:ext cx="8509000" cy="493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3888" y="6530975"/>
            <a:ext cx="442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9485BA69-B483-3941-A57A-7C61358DE2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TextBox 7"/>
          <p:cNvSpPr txBox="1">
            <a:spLocks noChangeArrowheads="1"/>
          </p:cNvSpPr>
          <p:nvPr/>
        </p:nvSpPr>
        <p:spPr bwMode="auto">
          <a:xfrm>
            <a:off x="457200" y="6575038"/>
            <a:ext cx="52578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200" dirty="0" smtClean="0"/>
              <a:t>© 2014 MERL</a:t>
            </a:r>
          </a:p>
        </p:txBody>
      </p:sp>
      <p:pic>
        <p:nvPicPr>
          <p:cNvPr id="2" name="Picture 1" descr="line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144000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for a greener tomorrow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037" y="120649"/>
            <a:ext cx="1517063" cy="396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Arial Black"/>
          <a:ea typeface="ＭＳ Ｐゴシック" charset="0"/>
          <a:cs typeface="Arial Black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 Black" charset="0"/>
          <a:ea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 Black" charset="0"/>
          <a:ea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 Black" charset="0"/>
          <a:ea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 Black" charset="0"/>
          <a:ea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 Black" charset="0"/>
          <a:ea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 Black" charset="0"/>
          <a:ea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 Black" charset="0"/>
          <a:ea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 Black" charset="0"/>
          <a:ea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0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98012" y="3581400"/>
            <a:ext cx="7507788" cy="2286000"/>
          </a:xfrm>
        </p:spPr>
        <p:txBody>
          <a:bodyPr/>
          <a:lstStyle/>
          <a:p>
            <a:pPr algn="ctr"/>
            <a:r>
              <a:rPr lang="en-US" sz="2000" dirty="0" err="1" smtClean="0">
                <a:latin typeface="Arial" charset="0"/>
              </a:rPr>
              <a:t>Xingyu</a:t>
            </a:r>
            <a:r>
              <a:rPr lang="en-US" sz="2000" dirty="0" smtClean="0">
                <a:latin typeface="Arial" charset="0"/>
              </a:rPr>
              <a:t> Zhang, </a:t>
            </a:r>
            <a:r>
              <a:rPr lang="en-US" sz="2000" dirty="0">
                <a:latin typeface="Arial" charset="0"/>
              </a:rPr>
              <a:t>Robert </a:t>
            </a:r>
            <a:r>
              <a:rPr lang="en-US" sz="2000" dirty="0" smtClean="0">
                <a:latin typeface="Arial" charset="0"/>
              </a:rPr>
              <a:t>Cohen</a:t>
            </a:r>
          </a:p>
          <a:p>
            <a:pPr algn="ctr"/>
            <a:r>
              <a:rPr lang="en-US" sz="2000" dirty="0" smtClean="0">
                <a:latin typeface="Arial" charset="0"/>
              </a:rPr>
              <a:t>Mitsubishi Electric Research Laboratories</a:t>
            </a:r>
          </a:p>
          <a:p>
            <a:pPr algn="ctr"/>
            <a:endParaRPr lang="en-US" sz="2000" dirty="0" smtClean="0">
              <a:latin typeface="Arial" charset="0"/>
            </a:endParaRPr>
          </a:p>
          <a:p>
            <a:pPr algn="ctr"/>
            <a:endParaRPr lang="en-US" sz="2000" dirty="0" smtClean="0">
              <a:latin typeface="Arial" charset="0"/>
            </a:endParaRPr>
          </a:p>
          <a:p>
            <a:r>
              <a:rPr lang="en-US" sz="2000" dirty="0" smtClean="0">
                <a:latin typeface="Arial" charset="0"/>
              </a:rPr>
              <a:t>July 2014</a:t>
            </a:r>
          </a:p>
        </p:txBody>
      </p:sp>
      <p:sp>
        <p:nvSpPr>
          <p:cNvPr id="6146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6200" y="1828800"/>
            <a:ext cx="8650288" cy="1295400"/>
          </a:xfrm>
        </p:spPr>
        <p:txBody>
          <a:bodyPr/>
          <a:lstStyle/>
          <a:p>
            <a:r>
              <a:rPr lang="en-US" dirty="0" smtClean="0">
                <a:latin typeface="Arial Black" charset="0"/>
                <a:cs typeface="Arial Black" charset="0"/>
              </a:rPr>
              <a:t>JCTVC-R0200</a:t>
            </a:r>
          </a:p>
          <a:p>
            <a:r>
              <a:rPr lang="en-US" dirty="0">
                <a:latin typeface="Arial Black" charset="0"/>
                <a:cs typeface="Arial Black" charset="0"/>
              </a:rPr>
              <a:t>SCCE3 Test D.2: Independent Uniform Prediction (IUP) Mode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err="1" smtClean="0"/>
              <a:t>Lossy</a:t>
            </a:r>
            <a:r>
              <a:rPr lang="en-US" sz="2000" dirty="0" smtClean="0"/>
              <a:t> compression performance (LB)</a:t>
            </a:r>
            <a:endParaRPr lang="en-US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625201"/>
              </p:ext>
            </p:extLst>
          </p:nvPr>
        </p:nvGraphicFramePr>
        <p:xfrm>
          <a:off x="251552" y="1384453"/>
          <a:ext cx="4203700" cy="2438400"/>
        </p:xfrm>
        <a:graphic>
          <a:graphicData uri="http://schemas.openxmlformats.org/drawingml/2006/table">
            <a:tbl>
              <a:tblPr/>
              <a:tblGrid>
                <a:gridCol w="2179462"/>
                <a:gridCol w="674746"/>
                <a:gridCol w="674746"/>
                <a:gridCol w="674746"/>
              </a:tblGrid>
              <a:tr h="152400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Anchor: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2-CTU IBC, without palette</a:t>
                      </a:r>
                      <a:endParaRPr lang="en-US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651079"/>
              </p:ext>
            </p:extLst>
          </p:nvPr>
        </p:nvGraphicFramePr>
        <p:xfrm>
          <a:off x="228600" y="3982904"/>
          <a:ext cx="4203700" cy="2438400"/>
        </p:xfrm>
        <a:graphic>
          <a:graphicData uri="http://schemas.openxmlformats.org/drawingml/2006/table">
            <a:tbl>
              <a:tblPr/>
              <a:tblGrid>
                <a:gridCol w="2179462"/>
                <a:gridCol w="674746"/>
                <a:gridCol w="674746"/>
                <a:gridCol w="674746"/>
              </a:tblGrid>
              <a:tr h="152400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Anchor: Full IBC, without palette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6418351"/>
              </p:ext>
            </p:extLst>
          </p:nvPr>
        </p:nvGraphicFramePr>
        <p:xfrm>
          <a:off x="4678554" y="1371600"/>
          <a:ext cx="4203700" cy="2438400"/>
        </p:xfrm>
        <a:graphic>
          <a:graphicData uri="http://schemas.openxmlformats.org/drawingml/2006/table">
            <a:tbl>
              <a:tblPr/>
              <a:tblGrid>
                <a:gridCol w="2179462"/>
                <a:gridCol w="674746"/>
                <a:gridCol w="674746"/>
                <a:gridCol w="674746"/>
              </a:tblGrid>
              <a:tr h="152400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Anchor: 2-CTU IBC,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with palette</a:t>
                      </a:r>
                      <a:endParaRPr lang="en-US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8895560"/>
              </p:ext>
            </p:extLst>
          </p:nvPr>
        </p:nvGraphicFramePr>
        <p:xfrm>
          <a:off x="4711700" y="3975253"/>
          <a:ext cx="4203700" cy="2438400"/>
        </p:xfrm>
        <a:graphic>
          <a:graphicData uri="http://schemas.openxmlformats.org/drawingml/2006/table">
            <a:tbl>
              <a:tblPr/>
              <a:tblGrid>
                <a:gridCol w="2179462"/>
                <a:gridCol w="674746"/>
                <a:gridCol w="674746"/>
                <a:gridCol w="674746"/>
              </a:tblGrid>
              <a:tr h="152400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Anchor: Full IBC, with palette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01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Modification of IUP to use previous slice colors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84386"/>
            <a:ext cx="8675688" cy="1750424"/>
          </a:xfrm>
        </p:spPr>
        <p:txBody>
          <a:bodyPr/>
          <a:lstStyle/>
          <a:p>
            <a:r>
              <a:rPr lang="en-US" dirty="0" smtClean="0"/>
              <a:t>The encoder computes colors for a slice, but it signals and uses them on the next slice (encoder-only change)</a:t>
            </a:r>
          </a:p>
          <a:p>
            <a:r>
              <a:rPr lang="en-US" dirty="0" smtClean="0"/>
              <a:t>Anchor: Full IBC, without palette</a:t>
            </a:r>
          </a:p>
          <a:p>
            <a:r>
              <a:rPr lang="en-US" dirty="0" smtClean="0"/>
              <a:t>First slice: </a:t>
            </a:r>
            <a:r>
              <a:rPr lang="en-US" dirty="0" err="1" smtClean="0"/>
              <a:t>num_uniform_colors</a:t>
            </a:r>
            <a:r>
              <a:rPr lang="en-US" dirty="0"/>
              <a:t> </a:t>
            </a:r>
            <a:r>
              <a:rPr lang="en-US" dirty="0" smtClean="0"/>
              <a:t>= 0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7917D2-A8CD-A341-91C0-D38B0971CC1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7884905"/>
              </p:ext>
            </p:extLst>
          </p:nvPr>
        </p:nvGraphicFramePr>
        <p:xfrm>
          <a:off x="246961" y="3798332"/>
          <a:ext cx="4203700" cy="2438400"/>
        </p:xfrm>
        <a:graphic>
          <a:graphicData uri="http://schemas.openxmlformats.org/drawingml/2006/table">
            <a:tbl>
              <a:tblPr/>
              <a:tblGrid>
                <a:gridCol w="2179462"/>
                <a:gridCol w="674746"/>
                <a:gridCol w="674746"/>
                <a:gridCol w="674746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Anchor: Full IBC, without palette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6592590"/>
              </p:ext>
            </p:extLst>
          </p:nvPr>
        </p:nvGraphicFramePr>
        <p:xfrm>
          <a:off x="4666619" y="3794824"/>
          <a:ext cx="4203700" cy="2438400"/>
        </p:xfrm>
        <a:graphic>
          <a:graphicData uri="http://schemas.openxmlformats.org/drawingml/2006/table">
            <a:tbl>
              <a:tblPr/>
              <a:tblGrid>
                <a:gridCol w="2179462"/>
                <a:gridCol w="674746"/>
                <a:gridCol w="674746"/>
                <a:gridCol w="674746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Anchor: Full IBC, without palette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1295400" y="3276600"/>
            <a:ext cx="22419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en-US" sz="1800" b="1" dirty="0" smtClean="0">
                <a:solidFill>
                  <a:srgbClr val="000000"/>
                </a:solidFill>
                <a:latin typeface="Arial"/>
              </a:rPr>
              <a:t>Unmodified</a:t>
            </a:r>
            <a:endParaRPr lang="en-US" sz="18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867400" y="3276600"/>
            <a:ext cx="1981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en-US" sz="1800" b="1" dirty="0" smtClean="0">
                <a:solidFill>
                  <a:srgbClr val="000000"/>
                </a:solidFill>
                <a:latin typeface="Arial"/>
              </a:rPr>
              <a:t>Modified</a:t>
            </a:r>
            <a:endParaRPr lang="en-US" sz="1800" b="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0870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Independent uniform prediction uses one or two uniform colors as a prediction for a block</a:t>
            </a:r>
          </a:p>
          <a:p>
            <a:pPr>
              <a:spcBef>
                <a:spcPts val="0"/>
              </a:spcBef>
            </a:pPr>
            <a:endParaRPr lang="en-US" sz="2000" dirty="0" smtClean="0"/>
          </a:p>
          <a:p>
            <a:r>
              <a:rPr lang="en-US" sz="2000" dirty="0" smtClean="0"/>
              <a:t>Method for selecting color is non-normative – can be provided by encoder, or even provided by computer that is generating the graphics</a:t>
            </a:r>
          </a:p>
          <a:p>
            <a:pPr>
              <a:spcBef>
                <a:spcPts val="0"/>
              </a:spcBef>
            </a:pPr>
            <a:endParaRPr lang="en-US" sz="2000" dirty="0" smtClean="0"/>
          </a:p>
          <a:p>
            <a:r>
              <a:rPr lang="en-US" sz="2000" dirty="0" smtClean="0"/>
              <a:t>All-intra BD-Rate improvement for RGB text &amp; graphics with motion</a:t>
            </a:r>
          </a:p>
          <a:p>
            <a:pPr lvl="1"/>
            <a:r>
              <a:rPr lang="en-US" sz="2000" dirty="0" smtClean="0"/>
              <a:t>Without palette in anchor and tested configurations:</a:t>
            </a:r>
          </a:p>
          <a:p>
            <a:pPr lvl="2"/>
            <a:r>
              <a:rPr lang="en-US" sz="1800" dirty="0" smtClean="0"/>
              <a:t>SCM 2-CTU:	1.6% </a:t>
            </a:r>
            <a:r>
              <a:rPr lang="en-US" sz="1800" dirty="0"/>
              <a:t>G, </a:t>
            </a:r>
            <a:r>
              <a:rPr lang="en-US" sz="1800" dirty="0" smtClean="0"/>
              <a:t>1.5% </a:t>
            </a:r>
            <a:r>
              <a:rPr lang="en-US" sz="1800" dirty="0"/>
              <a:t>Y for </a:t>
            </a:r>
            <a:r>
              <a:rPr lang="en-US" sz="1800" dirty="0" smtClean="0"/>
              <a:t>1080p; 1.5% </a:t>
            </a:r>
            <a:r>
              <a:rPr lang="en-US" sz="1800" dirty="0"/>
              <a:t>G, 1.5% Y for </a:t>
            </a:r>
            <a:r>
              <a:rPr lang="en-US" sz="1800" dirty="0" smtClean="0"/>
              <a:t>720p</a:t>
            </a:r>
          </a:p>
          <a:p>
            <a:pPr lvl="2"/>
            <a:r>
              <a:rPr lang="en-US" sz="1800" dirty="0"/>
              <a:t>SCM </a:t>
            </a:r>
            <a:r>
              <a:rPr lang="en-US" sz="1800" dirty="0" smtClean="0"/>
              <a:t>Full:		1.4</a:t>
            </a:r>
            <a:r>
              <a:rPr lang="en-US" sz="1800" dirty="0"/>
              <a:t>% G, 1.4% Y for </a:t>
            </a:r>
            <a:r>
              <a:rPr lang="en-US" sz="1800" dirty="0" smtClean="0"/>
              <a:t>1080p; </a:t>
            </a:r>
            <a:r>
              <a:rPr lang="en-US" sz="1800" dirty="0"/>
              <a:t>1.3% G, 1.5% Y for 720p</a:t>
            </a:r>
          </a:p>
          <a:p>
            <a:pPr lvl="1"/>
            <a:r>
              <a:rPr lang="en-US" sz="2000" dirty="0" smtClean="0"/>
              <a:t>With </a:t>
            </a:r>
            <a:r>
              <a:rPr lang="en-US" sz="2000" dirty="0"/>
              <a:t>palette in anchor and tested configurations:</a:t>
            </a:r>
          </a:p>
          <a:p>
            <a:pPr lvl="2"/>
            <a:r>
              <a:rPr lang="en-US" sz="1800" dirty="0" smtClean="0"/>
              <a:t>SCCE3 </a:t>
            </a:r>
            <a:r>
              <a:rPr lang="en-US" sz="1800" dirty="0"/>
              <a:t>2-CTU:	</a:t>
            </a:r>
            <a:r>
              <a:rPr lang="en-US" sz="1800" dirty="0" smtClean="0"/>
              <a:t>0.6</a:t>
            </a:r>
            <a:r>
              <a:rPr lang="en-US" sz="1800" dirty="0"/>
              <a:t>% G, </a:t>
            </a:r>
            <a:r>
              <a:rPr lang="en-US" sz="1800" dirty="0" smtClean="0"/>
              <a:t>0.5</a:t>
            </a:r>
            <a:r>
              <a:rPr lang="en-US" sz="1800" dirty="0"/>
              <a:t>% Y for </a:t>
            </a:r>
            <a:r>
              <a:rPr lang="en-US" sz="1800" dirty="0" smtClean="0"/>
              <a:t>1080p; 0.9% </a:t>
            </a:r>
            <a:r>
              <a:rPr lang="en-US" sz="1800" dirty="0"/>
              <a:t>G, </a:t>
            </a:r>
            <a:r>
              <a:rPr lang="en-US" sz="1800" dirty="0" smtClean="0"/>
              <a:t>0.9% </a:t>
            </a:r>
            <a:r>
              <a:rPr lang="en-US" sz="1800" dirty="0"/>
              <a:t>Y for 720p</a:t>
            </a:r>
          </a:p>
          <a:p>
            <a:pPr lvl="2"/>
            <a:r>
              <a:rPr lang="en-US" sz="1800" dirty="0" smtClean="0"/>
              <a:t>SCCE3 </a:t>
            </a:r>
            <a:r>
              <a:rPr lang="en-US" sz="1800" dirty="0"/>
              <a:t>Full:	</a:t>
            </a:r>
            <a:r>
              <a:rPr lang="en-US" sz="1800" dirty="0" smtClean="0"/>
              <a:t>0.6% </a:t>
            </a:r>
            <a:r>
              <a:rPr lang="en-US" sz="1800" dirty="0"/>
              <a:t>G, </a:t>
            </a:r>
            <a:r>
              <a:rPr lang="en-US" sz="1800" dirty="0" smtClean="0"/>
              <a:t>0.5% </a:t>
            </a:r>
            <a:r>
              <a:rPr lang="en-US" sz="1800" dirty="0"/>
              <a:t>Y for </a:t>
            </a:r>
            <a:r>
              <a:rPr lang="en-US" sz="1800" dirty="0" smtClean="0"/>
              <a:t>1080p; 1.0% </a:t>
            </a:r>
            <a:r>
              <a:rPr lang="en-US" sz="1800" dirty="0"/>
              <a:t>G, </a:t>
            </a:r>
            <a:r>
              <a:rPr lang="en-US" sz="1800" dirty="0" smtClean="0"/>
              <a:t>0.9% </a:t>
            </a:r>
            <a:r>
              <a:rPr lang="en-US" sz="1800" dirty="0"/>
              <a:t>Y for </a:t>
            </a:r>
            <a:r>
              <a:rPr lang="en-US" sz="1800" dirty="0" smtClean="0"/>
              <a:t>720p</a:t>
            </a:r>
          </a:p>
          <a:p>
            <a:pPr>
              <a:spcBef>
                <a:spcPts val="0"/>
              </a:spcBef>
            </a:pPr>
            <a:endParaRPr lang="en-US" sz="2000" dirty="0" smtClean="0"/>
          </a:p>
          <a:p>
            <a:r>
              <a:rPr lang="en-US" sz="2000" dirty="0" smtClean="0"/>
              <a:t>IUP can be added to SCM with or without palette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7917D2-A8CD-A341-91C0-D38B0971CC1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62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Uniform Prediction (IUP)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Screen content material, especially computer desktop videos, have large areas dominated by a very few colors, e.g. foreground and background theme colors.</a:t>
            </a:r>
          </a:p>
          <a:p>
            <a:endParaRPr lang="en-US" dirty="0" smtClean="0"/>
          </a:p>
          <a:p>
            <a:r>
              <a:rPr lang="en-US" dirty="0" smtClean="0"/>
              <a:t>Independent Uniform Prediction</a:t>
            </a:r>
          </a:p>
          <a:p>
            <a:pPr lvl="1"/>
            <a:r>
              <a:rPr lang="en-US" dirty="0" smtClean="0"/>
              <a:t>Basic concept: Combination of uniform prediction with a small global palette</a:t>
            </a:r>
          </a:p>
          <a:p>
            <a:pPr lvl="1"/>
            <a:r>
              <a:rPr lang="en-US" dirty="0" smtClean="0"/>
              <a:t>All pixels in a block are predicted using the same color, per component (i.e. 3-component color vector/triplet)</a:t>
            </a:r>
          </a:p>
          <a:p>
            <a:pPr lvl="1"/>
            <a:r>
              <a:rPr lang="en-US" dirty="0" smtClean="0"/>
              <a:t>Encoder selects and signals colors in slice header</a:t>
            </a:r>
          </a:p>
          <a:p>
            <a:pPr lvl="1"/>
            <a:r>
              <a:rPr lang="en-US" dirty="0" smtClean="0"/>
              <a:t>These colors are available for any CU in the slice; no dependencies on neighboring CUs.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7917D2-A8CD-A341-91C0-D38B0971CC1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07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 decoding with IUP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7917D2-A8CD-A341-91C0-D38B0971CC1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1039019" y="1371600"/>
            <a:ext cx="7065963" cy="5121275"/>
            <a:chOff x="1143000" y="1276351"/>
            <a:chExt cx="7065963" cy="5121275"/>
          </a:xfrm>
        </p:grpSpPr>
        <p:grpSp>
          <p:nvGrpSpPr>
            <p:cNvPr id="5" name="Group 52"/>
            <p:cNvGrpSpPr>
              <a:grpSpLocks/>
            </p:cNvGrpSpPr>
            <p:nvPr/>
          </p:nvGrpSpPr>
          <p:grpSpPr bwMode="auto">
            <a:xfrm>
              <a:off x="1143000" y="1276351"/>
              <a:ext cx="7065963" cy="5121275"/>
              <a:chOff x="720" y="609"/>
              <a:chExt cx="4451" cy="3226"/>
            </a:xfrm>
          </p:grpSpPr>
          <p:sp>
            <p:nvSpPr>
              <p:cNvPr id="6" name="Text Box 100"/>
              <p:cNvSpPr txBox="1">
                <a:spLocks noChangeArrowheads="1"/>
              </p:cNvSpPr>
              <p:nvPr/>
            </p:nvSpPr>
            <p:spPr bwMode="auto">
              <a:xfrm>
                <a:off x="720" y="752"/>
                <a:ext cx="669" cy="13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400" dirty="0">
                    <a:latin typeface="Arial" charset="0"/>
                    <a:ea typeface="宋体" pitchFamily="2" charset="-122"/>
                  </a:rPr>
                  <a:t>CU header </a:t>
                </a:r>
              </a:p>
            </p:txBody>
          </p:sp>
          <p:sp>
            <p:nvSpPr>
              <p:cNvPr id="7" name="Rectangle 81"/>
              <p:cNvSpPr>
                <a:spLocks noChangeArrowheads="1"/>
              </p:cNvSpPr>
              <p:nvPr/>
            </p:nvSpPr>
            <p:spPr bwMode="auto">
              <a:xfrm>
                <a:off x="930" y="2526"/>
                <a:ext cx="2725" cy="27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Arial" charset="0"/>
                    <a:ea typeface="宋体" pitchFamily="2" charset="-122"/>
                  </a:rPr>
                  <a:t>Generate a uniform predictor block with pixel value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i="1">
                    <a:latin typeface="Arial" charset="0"/>
                    <a:ea typeface="宋体" pitchFamily="2" charset="-122"/>
                  </a:rPr>
                  <a:t>uniform_colors</a:t>
                </a:r>
                <a:r>
                  <a:rPr lang="en-US" altLang="en-US" sz="1400">
                    <a:latin typeface="Arial" charset="0"/>
                    <a:ea typeface="宋体" pitchFamily="2" charset="-122"/>
                  </a:rPr>
                  <a:t>[cIdx][uniform_color_index]</a:t>
                </a:r>
              </a:p>
            </p:txBody>
          </p:sp>
          <p:sp>
            <p:nvSpPr>
              <p:cNvPr id="8" name="Text Box 110"/>
              <p:cNvSpPr txBox="1">
                <a:spLocks noChangeArrowheads="1"/>
              </p:cNvSpPr>
              <p:nvPr/>
            </p:nvSpPr>
            <p:spPr bwMode="auto">
              <a:xfrm>
                <a:off x="3047" y="870"/>
                <a:ext cx="335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1400">
                    <a:latin typeface="Arial" charset="0"/>
                    <a:ea typeface="宋体" pitchFamily="2" charset="-122"/>
                  </a:rPr>
                  <a:t>No</a:t>
                </a:r>
              </a:p>
            </p:txBody>
          </p:sp>
          <p:sp>
            <p:nvSpPr>
              <p:cNvPr id="9" name="Text Box 113"/>
              <p:cNvSpPr txBox="1">
                <a:spLocks noChangeArrowheads="1"/>
              </p:cNvSpPr>
              <p:nvPr/>
            </p:nvSpPr>
            <p:spPr bwMode="auto">
              <a:xfrm>
                <a:off x="2404" y="1153"/>
                <a:ext cx="335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1400">
                    <a:latin typeface="Arial" charset="0"/>
                    <a:ea typeface="宋体" pitchFamily="2" charset="-122"/>
                  </a:rPr>
                  <a:t>Yes</a:t>
                </a:r>
              </a:p>
            </p:txBody>
          </p:sp>
          <p:cxnSp>
            <p:nvCxnSpPr>
              <p:cNvPr id="10" name="Straight Arrow Connector 7"/>
              <p:cNvCxnSpPr>
                <a:cxnSpLocks noChangeShapeType="1"/>
                <a:stCxn id="6" idx="3"/>
                <a:endCxn id="28" idx="1"/>
              </p:cNvCxnSpPr>
              <p:nvPr/>
            </p:nvCxnSpPr>
            <p:spPr bwMode="auto">
              <a:xfrm flipV="1">
                <a:off x="1389" y="816"/>
                <a:ext cx="191" cy="4"/>
              </a:xfrm>
              <a:prstGeom prst="straightConnector1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" name="Straight Arrow Connector 8"/>
              <p:cNvCxnSpPr>
                <a:cxnSpLocks noChangeShapeType="1"/>
                <a:stCxn id="28" idx="3"/>
                <a:endCxn id="13" idx="1"/>
              </p:cNvCxnSpPr>
              <p:nvPr/>
            </p:nvCxnSpPr>
            <p:spPr bwMode="auto">
              <a:xfrm>
                <a:off x="2968" y="816"/>
                <a:ext cx="955" cy="3"/>
              </a:xfrm>
              <a:prstGeom prst="straightConnector1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" name="Straight Arrow Connector 9"/>
              <p:cNvCxnSpPr>
                <a:cxnSpLocks noChangeShapeType="1"/>
                <a:stCxn id="28" idx="2"/>
                <a:endCxn id="29" idx="0"/>
              </p:cNvCxnSpPr>
              <p:nvPr/>
            </p:nvCxnSpPr>
            <p:spPr bwMode="auto">
              <a:xfrm>
                <a:off x="2274" y="1008"/>
                <a:ext cx="6" cy="309"/>
              </a:xfrm>
              <a:prstGeom prst="straightConnector1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3" name="Text Box 100"/>
              <p:cNvSpPr txBox="1">
                <a:spLocks noChangeArrowheads="1"/>
              </p:cNvSpPr>
              <p:nvPr/>
            </p:nvSpPr>
            <p:spPr bwMode="auto">
              <a:xfrm>
                <a:off x="3923" y="609"/>
                <a:ext cx="1248" cy="42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400" dirty="0">
                    <a:latin typeface="Arial" charset="0"/>
                    <a:ea typeface="宋体" pitchFamily="2" charset="-122"/>
                  </a:rPr>
                  <a:t>Get the </a:t>
                </a:r>
                <a:r>
                  <a:rPr lang="en-US" altLang="en-US" sz="1400" dirty="0" smtClean="0">
                    <a:latin typeface="Arial" charset="0"/>
                    <a:ea typeface="宋体" pitchFamily="2" charset="-122"/>
                  </a:rPr>
                  <a:t>prediction</a:t>
                </a:r>
                <a:endParaRPr lang="en-US" altLang="en-US" sz="1400" dirty="0">
                  <a:latin typeface="Arial" charset="0"/>
                  <a:ea typeface="宋体" pitchFamily="2" charset="-122"/>
                </a:endParaRP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400" dirty="0">
                    <a:latin typeface="Arial" charset="0"/>
                    <a:ea typeface="宋体" pitchFamily="2" charset="-122"/>
                  </a:rPr>
                  <a:t>block </a:t>
                </a:r>
                <a:r>
                  <a:rPr lang="en-US" altLang="en-US" sz="1400" dirty="0" smtClean="0">
                    <a:latin typeface="Arial" charset="0"/>
                    <a:ea typeface="宋体" pitchFamily="2" charset="-122"/>
                  </a:rPr>
                  <a:t>using other</a:t>
                </a:r>
                <a:endParaRPr lang="en-US" altLang="en-US" sz="1400" dirty="0">
                  <a:latin typeface="Arial" charset="0"/>
                  <a:ea typeface="宋体" pitchFamily="2" charset="-122"/>
                </a:endParaRP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400" dirty="0">
                    <a:latin typeface="Arial" charset="0"/>
                    <a:ea typeface="宋体" pitchFamily="2" charset="-122"/>
                  </a:rPr>
                  <a:t>prediction modes</a:t>
                </a:r>
              </a:p>
            </p:txBody>
          </p:sp>
          <p:sp>
            <p:nvSpPr>
              <p:cNvPr id="14" name="Text Box 100"/>
              <p:cNvSpPr txBox="1">
                <a:spLocks noChangeArrowheads="1"/>
              </p:cNvSpPr>
              <p:nvPr/>
            </p:nvSpPr>
            <p:spPr bwMode="auto">
              <a:xfrm>
                <a:off x="1726" y="3699"/>
                <a:ext cx="1152" cy="13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400" dirty="0">
                    <a:latin typeface="Arial" charset="0"/>
                    <a:ea typeface="宋体" pitchFamily="2" charset="-122"/>
                  </a:rPr>
                  <a:t>   Decoded </a:t>
                </a:r>
                <a:r>
                  <a:rPr lang="en-US" altLang="en-US" sz="1400" dirty="0" smtClean="0">
                    <a:latin typeface="Arial" charset="0"/>
                    <a:ea typeface="宋体" pitchFamily="2" charset="-122"/>
                  </a:rPr>
                  <a:t>CU</a:t>
                </a:r>
                <a:endParaRPr lang="en-US" altLang="en-US" sz="1400" dirty="0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15" name="Text Box 100"/>
              <p:cNvSpPr txBox="1">
                <a:spLocks noChangeArrowheads="1"/>
              </p:cNvSpPr>
              <p:nvPr/>
            </p:nvSpPr>
            <p:spPr bwMode="auto">
              <a:xfrm>
                <a:off x="1590" y="1834"/>
                <a:ext cx="1384" cy="27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182880" tIns="0" rIns="182880" bIns="0" anchor="ctr" anchorCtr="1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Arial" charset="0"/>
                    <a:ea typeface="宋体" pitchFamily="2" charset="-122"/>
                  </a:rPr>
                  <a:t>   decode </a:t>
                </a:r>
                <a:r>
                  <a:rPr lang="en-US" altLang="en-US" sz="1400" i="1">
                    <a:latin typeface="Arial" charset="0"/>
                    <a:ea typeface="宋体" pitchFamily="2" charset="-122"/>
                  </a:rPr>
                  <a:t>uniform_color_index</a:t>
                </a:r>
              </a:p>
            </p:txBody>
          </p:sp>
          <p:cxnSp>
            <p:nvCxnSpPr>
              <p:cNvPr id="16" name="Straight Arrow Connector 13"/>
              <p:cNvCxnSpPr>
                <a:cxnSpLocks noChangeShapeType="1"/>
                <a:stCxn id="29" idx="2"/>
                <a:endCxn id="15" idx="0"/>
              </p:cNvCxnSpPr>
              <p:nvPr/>
            </p:nvCxnSpPr>
            <p:spPr bwMode="auto">
              <a:xfrm>
                <a:off x="2280" y="1572"/>
                <a:ext cx="2" cy="262"/>
              </a:xfrm>
              <a:prstGeom prst="straightConnector1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" name="Straight Arrow Connector 14"/>
              <p:cNvCxnSpPr>
                <a:cxnSpLocks noChangeShapeType="1"/>
                <a:stCxn id="29" idx="3"/>
                <a:endCxn id="18" idx="1"/>
              </p:cNvCxnSpPr>
              <p:nvPr/>
            </p:nvCxnSpPr>
            <p:spPr bwMode="auto">
              <a:xfrm flipV="1">
                <a:off x="2994" y="1444"/>
                <a:ext cx="222" cy="1"/>
              </a:xfrm>
              <a:prstGeom prst="straightConnector1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8" name="Text Box 100"/>
              <p:cNvSpPr txBox="1">
                <a:spLocks noChangeArrowheads="1"/>
              </p:cNvSpPr>
              <p:nvPr/>
            </p:nvSpPr>
            <p:spPr bwMode="auto">
              <a:xfrm>
                <a:off x="3216" y="1331"/>
                <a:ext cx="1252" cy="22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 anchor="ctr" anchorCtr="1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400" i="1">
                    <a:latin typeface="Arial" charset="0"/>
                    <a:ea typeface="宋体" pitchFamily="2" charset="-122"/>
                  </a:rPr>
                  <a:t>uniform_color_index</a:t>
                </a:r>
                <a:r>
                  <a:rPr lang="en-US" altLang="en-US" sz="1400">
                    <a:latin typeface="Arial" charset="0"/>
                    <a:ea typeface="宋体" pitchFamily="2" charset="-122"/>
                  </a:rPr>
                  <a:t>=1</a:t>
                </a:r>
              </a:p>
            </p:txBody>
          </p:sp>
          <p:cxnSp>
            <p:nvCxnSpPr>
              <p:cNvPr id="19" name="Straight Arrow Connector 16"/>
              <p:cNvCxnSpPr>
                <a:cxnSpLocks noChangeShapeType="1"/>
                <a:stCxn id="15" idx="2"/>
                <a:endCxn id="7" idx="0"/>
              </p:cNvCxnSpPr>
              <p:nvPr/>
            </p:nvCxnSpPr>
            <p:spPr bwMode="auto">
              <a:xfrm>
                <a:off x="2282" y="2112"/>
                <a:ext cx="11" cy="414"/>
              </a:xfrm>
              <a:prstGeom prst="straightConnector1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" name="Elbow Connector 17"/>
              <p:cNvCxnSpPr>
                <a:cxnSpLocks noChangeShapeType="1"/>
                <a:stCxn id="18" idx="2"/>
                <a:endCxn id="7" idx="0"/>
              </p:cNvCxnSpPr>
              <p:nvPr/>
            </p:nvCxnSpPr>
            <p:spPr bwMode="auto">
              <a:xfrm rot="5400000">
                <a:off x="2583" y="1267"/>
                <a:ext cx="969" cy="1549"/>
              </a:xfrm>
              <a:prstGeom prst="bentConnector3">
                <a:avLst>
                  <a:gd name="adj1" fmla="val 78620"/>
                </a:avLst>
              </a:prstGeom>
              <a:noFill/>
              <a:ln w="12700" algn="ctr">
                <a:solidFill>
                  <a:schemeClr val="tx1"/>
                </a:solidFill>
                <a:miter lim="800000"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1" name="Text Box 110"/>
              <p:cNvSpPr txBox="1">
                <a:spLocks noChangeArrowheads="1"/>
              </p:cNvSpPr>
              <p:nvPr/>
            </p:nvSpPr>
            <p:spPr bwMode="auto">
              <a:xfrm>
                <a:off x="2925" y="1299"/>
                <a:ext cx="335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1400">
                    <a:latin typeface="Arial" charset="0"/>
                    <a:ea typeface="宋体" pitchFamily="2" charset="-122"/>
                  </a:rPr>
                  <a:t>No</a:t>
                </a:r>
              </a:p>
            </p:txBody>
          </p:sp>
          <p:sp>
            <p:nvSpPr>
              <p:cNvPr id="22" name="Text Box 113"/>
              <p:cNvSpPr txBox="1">
                <a:spLocks noChangeArrowheads="1"/>
              </p:cNvSpPr>
              <p:nvPr/>
            </p:nvSpPr>
            <p:spPr bwMode="auto">
              <a:xfrm>
                <a:off x="2426" y="1633"/>
                <a:ext cx="335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1400">
                    <a:latin typeface="Arial" charset="0"/>
                    <a:ea typeface="宋体" pitchFamily="2" charset="-122"/>
                  </a:rPr>
                  <a:t>Yes</a:t>
                </a:r>
              </a:p>
            </p:txBody>
          </p:sp>
          <p:cxnSp>
            <p:nvCxnSpPr>
              <p:cNvPr id="23" name="Straight Arrow Connector 20"/>
              <p:cNvCxnSpPr>
                <a:cxnSpLocks noChangeShapeType="1"/>
                <a:stCxn id="7" idx="2"/>
              </p:cNvCxnSpPr>
              <p:nvPr/>
            </p:nvCxnSpPr>
            <p:spPr bwMode="auto">
              <a:xfrm>
                <a:off x="2293" y="2797"/>
                <a:ext cx="0" cy="459"/>
              </a:xfrm>
              <a:prstGeom prst="straightConnector1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4" name="Elbow Connector 21"/>
              <p:cNvCxnSpPr>
                <a:cxnSpLocks noChangeShapeType="1"/>
                <a:stCxn id="13" idx="2"/>
                <a:endCxn id="30" idx="6"/>
              </p:cNvCxnSpPr>
              <p:nvPr/>
            </p:nvCxnSpPr>
            <p:spPr bwMode="auto">
              <a:xfrm rot="5400000">
                <a:off x="2317" y="1094"/>
                <a:ext cx="2295" cy="2166"/>
              </a:xfrm>
              <a:prstGeom prst="bentConnector2">
                <a:avLst/>
              </a:prstGeom>
              <a:noFill/>
              <a:ln w="12700" algn="ctr">
                <a:solidFill>
                  <a:schemeClr val="tx1"/>
                </a:solidFill>
                <a:miter lim="800000"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" name="Text Box 100"/>
              <p:cNvSpPr txBox="1">
                <a:spLocks noChangeArrowheads="1"/>
              </p:cNvSpPr>
              <p:nvPr/>
            </p:nvSpPr>
            <p:spPr bwMode="auto">
              <a:xfrm>
                <a:off x="997" y="3186"/>
                <a:ext cx="1021" cy="27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 anchor="ctr" anchorCtr="1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Arial" charset="0"/>
                    <a:ea typeface="宋体" pitchFamily="2" charset="-122"/>
                  </a:rPr>
                  <a:t>Reconstructed</a:t>
                </a: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Arial" charset="0"/>
                    <a:ea typeface="宋体" pitchFamily="2" charset="-122"/>
                  </a:rPr>
                  <a:t>residue block</a:t>
                </a:r>
              </a:p>
            </p:txBody>
          </p:sp>
          <p:cxnSp>
            <p:nvCxnSpPr>
              <p:cNvPr id="26" name="Straight Arrow Connector 23"/>
              <p:cNvCxnSpPr>
                <a:cxnSpLocks noChangeShapeType="1"/>
                <a:stCxn id="25" idx="3"/>
              </p:cNvCxnSpPr>
              <p:nvPr/>
            </p:nvCxnSpPr>
            <p:spPr bwMode="auto">
              <a:xfrm>
                <a:off x="2018" y="3324"/>
                <a:ext cx="209" cy="0"/>
              </a:xfrm>
              <a:prstGeom prst="straightConnector1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" name="Straight Arrow Connector 24"/>
              <p:cNvCxnSpPr>
                <a:cxnSpLocks noChangeShapeType="1"/>
                <a:endCxn id="14" idx="0"/>
              </p:cNvCxnSpPr>
              <p:nvPr/>
            </p:nvCxnSpPr>
            <p:spPr bwMode="auto">
              <a:xfrm>
                <a:off x="2293" y="3392"/>
                <a:ext cx="9" cy="307"/>
              </a:xfrm>
              <a:prstGeom prst="straightConnector1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8" name="Text Box 100"/>
              <p:cNvSpPr txBox="1">
                <a:spLocks noChangeArrowheads="1"/>
              </p:cNvSpPr>
              <p:nvPr/>
            </p:nvSpPr>
            <p:spPr bwMode="auto">
              <a:xfrm>
                <a:off x="1580" y="624"/>
                <a:ext cx="1388" cy="384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182880" tIns="0" rIns="182880" bIns="0" anchor="ctr" anchorCtr="1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i="1">
                    <a:latin typeface="Arial" charset="0"/>
                  </a:rPr>
                  <a:t>independent_uniform_pred_flag</a:t>
                </a:r>
                <a:r>
                  <a:rPr lang="en-US" altLang="en-US" sz="1400">
                    <a:latin typeface="Arial" charset="0"/>
                  </a:rPr>
                  <a:t>==1</a:t>
                </a:r>
                <a:endParaRPr lang="en-US" altLang="en-US" sz="1400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29" name="Text Box 100"/>
              <p:cNvSpPr txBox="1">
                <a:spLocks noChangeArrowheads="1"/>
              </p:cNvSpPr>
              <p:nvPr/>
            </p:nvSpPr>
            <p:spPr bwMode="auto">
              <a:xfrm>
                <a:off x="1565" y="1317"/>
                <a:ext cx="1429" cy="255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 anchor="ctr" anchorCtr="1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>
                  <a:lnSpc>
                    <a:spcPct val="5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 sz="1400" i="1">
                    <a:latin typeface="Arial" charset="0"/>
                  </a:rPr>
                  <a:t>num_uniform_colors</a:t>
                </a:r>
                <a:r>
                  <a:rPr lang="en-US" altLang="en-US" sz="1400">
                    <a:latin typeface="Arial" charset="0"/>
                  </a:rPr>
                  <a:t>&gt;1</a:t>
                </a:r>
              </a:p>
            </p:txBody>
          </p:sp>
        </p:grpSp>
        <p:sp>
          <p:nvSpPr>
            <p:cNvPr id="30" name="Oval 29"/>
            <p:cNvSpPr/>
            <p:nvPr/>
          </p:nvSpPr>
          <p:spPr>
            <a:xfrm>
              <a:off x="3538538" y="5478463"/>
              <a:ext cx="241300" cy="21590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+</a:t>
              </a: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380163" y="5940425"/>
            <a:ext cx="26558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For this proposal, </a:t>
            </a:r>
            <a:r>
              <a:rPr lang="en-US" sz="1600" b="1" i="1" dirty="0" err="1" smtClean="0"/>
              <a:t>num_uniform_colors</a:t>
            </a:r>
            <a:r>
              <a:rPr lang="en-US" sz="1600" b="1" dirty="0" smtClean="0"/>
              <a:t> = 2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77112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IUP usage maps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7917D2-A8CD-A341-91C0-D38B0971CC1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6" name="Group 10"/>
          <p:cNvGrpSpPr>
            <a:grpSpLocks/>
          </p:cNvGrpSpPr>
          <p:nvPr/>
        </p:nvGrpSpPr>
        <p:grpSpPr bwMode="auto">
          <a:xfrm>
            <a:off x="240011" y="2362200"/>
            <a:ext cx="8663979" cy="2835606"/>
            <a:chOff x="0" y="0"/>
            <a:chExt cx="58166" cy="19071"/>
          </a:xfrm>
        </p:grpSpPr>
        <p:pic>
          <p:nvPicPr>
            <p:cNvPr id="13" name="Picture 4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447" cy="160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4F81BD"/>
                  </a:solidFill>
                </a14:hiddenFill>
              </a:ext>
            </a:extLst>
          </p:spPr>
        </p:pic>
        <p:sp>
          <p:nvSpPr>
            <p:cNvPr id="7" name="TextBox 4"/>
            <p:cNvSpPr txBox="1">
              <a:spLocks noChangeArrowheads="1"/>
            </p:cNvSpPr>
            <p:nvPr/>
          </p:nvSpPr>
          <p:spPr bwMode="auto">
            <a:xfrm>
              <a:off x="8788" y="16587"/>
              <a:ext cx="10871" cy="2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MS Mincho" pitchFamily="49" charset="-128"/>
                  <a:cs typeface="Times New Roman" pitchFamily="18" charset="0"/>
                </a:rPr>
                <a:t>Desktop</a:t>
              </a:r>
              <a:endParaRPr kumimoji="0" lang="en-US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pitchFamily="34" charset="0"/>
              </a:endParaRPr>
            </a:p>
          </p:txBody>
        </p:sp>
        <p:sp>
          <p:nvSpPr>
            <p:cNvPr id="8" name="TextBox 7"/>
            <p:cNvSpPr txBox="1">
              <a:spLocks noChangeArrowheads="1"/>
            </p:cNvSpPr>
            <p:nvPr/>
          </p:nvSpPr>
          <p:spPr bwMode="auto">
            <a:xfrm>
              <a:off x="37287" y="16587"/>
              <a:ext cx="13309" cy="2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1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MS Mincho" pitchFamily="49" charset="-128"/>
                  <a:cs typeface="Times New Roman" pitchFamily="18" charset="0"/>
                </a:rPr>
                <a:t>WebBrowsing</a:t>
              </a:r>
              <a:endParaRPr kumimoji="0" lang="en-US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pitchFamily="34" charset="0"/>
              </a:endParaRPr>
            </a:p>
          </p:txBody>
        </p:sp>
        <p:pic>
          <p:nvPicPr>
            <p:cNvPr id="18" name="Picture 4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18" y="0"/>
              <a:ext cx="28448" cy="160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4F81BD"/>
                  </a:solidFill>
                </a14:hiddenFill>
              </a:ext>
            </a:extLst>
          </p:spPr>
        </p:pic>
      </p:grpSp>
      <p:sp>
        <p:nvSpPr>
          <p:cNvPr id="11" name="TextBox 10"/>
          <p:cNvSpPr txBox="1"/>
          <p:nvPr/>
        </p:nvSpPr>
        <p:spPr>
          <a:xfrm>
            <a:off x="2971800" y="1703286"/>
            <a:ext cx="25586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Uncompressed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47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IUP usage map for </a:t>
            </a:r>
            <a:r>
              <a:rPr lang="en-US" i="1" dirty="0" smtClean="0"/>
              <a:t>Desktop from JCTVC-Q0036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7917D2-A8CD-A341-91C0-D38B0971CC1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2050" name="Picture 7" descr="C:\Xingyu\Work\Simulation\CFP_CS3\bin\Visualization\desktop-rgb-QP32-PLT\Desktop_rgb_QP32_PLT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1371600"/>
            <a:ext cx="6934200" cy="3924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152400" y="6019800"/>
            <a:ext cx="8839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MS Mincho" pitchFamily="49" charset="-128"/>
                <a:cs typeface="Times New Roman" pitchFamily="18" charset="0"/>
              </a:rPr>
              <a:t>Two color IUP: Blocks</a:t>
            </a:r>
            <a:r>
              <a:rPr kumimoji="0" lang="en-US" altLang="en-US" sz="1800" b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MS Mincho" pitchFamily="49" charset="-128"/>
                <a:cs typeface="Times New Roman" pitchFamily="18" charset="0"/>
              </a:rPr>
              <a:t> with white or mostly black backgrounds tended to be selected</a:t>
            </a:r>
            <a:endParaRPr kumimoji="0" lang="en-US" altLang="en-US" sz="4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448300" y="5437097"/>
            <a:ext cx="1257300" cy="338554"/>
            <a:chOff x="952500" y="5312608"/>
            <a:chExt cx="1257300" cy="338554"/>
          </a:xfrm>
        </p:grpSpPr>
        <p:sp>
          <p:nvSpPr>
            <p:cNvPr id="8" name="Rectangle 7"/>
            <p:cNvSpPr/>
            <p:nvPr/>
          </p:nvSpPr>
          <p:spPr>
            <a:xfrm>
              <a:off x="952500" y="5346362"/>
              <a:ext cx="304800" cy="3048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320800" y="5312608"/>
              <a:ext cx="889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Palette</a:t>
              </a:r>
              <a:endParaRPr lang="en-US" sz="16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924300" y="5437097"/>
            <a:ext cx="1028700" cy="338554"/>
            <a:chOff x="952500" y="5736054"/>
            <a:chExt cx="1028700" cy="338554"/>
          </a:xfrm>
        </p:grpSpPr>
        <p:sp>
          <p:nvSpPr>
            <p:cNvPr id="10" name="TextBox 9"/>
            <p:cNvSpPr txBox="1"/>
            <p:nvPr/>
          </p:nvSpPr>
          <p:spPr>
            <a:xfrm>
              <a:off x="1320800" y="5736054"/>
              <a:ext cx="660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IBC</a:t>
              </a:r>
              <a:endParaRPr lang="en-US" sz="16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952500" y="5769808"/>
              <a:ext cx="304800" cy="304800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209800" y="5437097"/>
            <a:ext cx="914400" cy="338554"/>
            <a:chOff x="4038600" y="5736054"/>
            <a:chExt cx="914400" cy="338554"/>
          </a:xfrm>
        </p:grpSpPr>
        <p:sp>
          <p:nvSpPr>
            <p:cNvPr id="11" name="TextBox 10"/>
            <p:cNvSpPr txBox="1"/>
            <p:nvPr/>
          </p:nvSpPr>
          <p:spPr>
            <a:xfrm>
              <a:off x="4406900" y="5736054"/>
              <a:ext cx="5461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IUP</a:t>
              </a:r>
              <a:endParaRPr lang="en-US" sz="16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038600" y="5769808"/>
              <a:ext cx="304800" cy="304800"/>
            </a:xfrm>
            <a:prstGeom prst="rect">
              <a:avLst/>
            </a:prstGeom>
            <a:solidFill>
              <a:srgbClr val="FF66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1924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IUP usage map for </a:t>
            </a:r>
            <a:r>
              <a:rPr lang="en-US" i="1" dirty="0" err="1" smtClean="0"/>
              <a:t>WebBrowsing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7917D2-A8CD-A341-91C0-D38B0971CC1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538956" y="6019800"/>
            <a:ext cx="80660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MS Mincho" pitchFamily="49" charset="-128"/>
                <a:cs typeface="Times New Roman" pitchFamily="18" charset="0"/>
              </a:rPr>
              <a:t>Two-color</a:t>
            </a:r>
            <a:r>
              <a:rPr kumimoji="0" lang="en-US" altLang="en-US" sz="1800" b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MS Mincho" pitchFamily="49" charset="-128"/>
                <a:cs typeface="Times New Roman" pitchFamily="18" charset="0"/>
              </a:rPr>
              <a:t> IUP: </a:t>
            </a:r>
            <a:r>
              <a:rPr kumimoji="0" lang="en-US" altLang="en-US" sz="1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MS Mincho" pitchFamily="49" charset="-128"/>
                <a:cs typeface="Times New Roman" pitchFamily="18" charset="0"/>
              </a:rPr>
              <a:t>Blocks</a:t>
            </a:r>
            <a:r>
              <a:rPr kumimoji="0" lang="en-US" altLang="en-US" sz="1800" b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MS Mincho" pitchFamily="49" charset="-128"/>
                <a:cs typeface="Times New Roman" pitchFamily="18" charset="0"/>
              </a:rPr>
              <a:t> with white backgrounds tended to be selected</a:t>
            </a:r>
            <a:endParaRPr kumimoji="0" lang="en-US" altLang="en-US" sz="4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448300" y="5437097"/>
            <a:ext cx="1257300" cy="338554"/>
            <a:chOff x="952500" y="5312608"/>
            <a:chExt cx="1257300" cy="338554"/>
          </a:xfrm>
        </p:grpSpPr>
        <p:sp>
          <p:nvSpPr>
            <p:cNvPr id="8" name="Rectangle 7"/>
            <p:cNvSpPr/>
            <p:nvPr/>
          </p:nvSpPr>
          <p:spPr>
            <a:xfrm>
              <a:off x="952500" y="5346362"/>
              <a:ext cx="304800" cy="3048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320800" y="5312608"/>
              <a:ext cx="889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Palette</a:t>
              </a:r>
              <a:endParaRPr lang="en-US" sz="16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924300" y="5437097"/>
            <a:ext cx="1028700" cy="338554"/>
            <a:chOff x="952500" y="5736054"/>
            <a:chExt cx="1028700" cy="338554"/>
          </a:xfrm>
        </p:grpSpPr>
        <p:sp>
          <p:nvSpPr>
            <p:cNvPr id="10" name="TextBox 9"/>
            <p:cNvSpPr txBox="1"/>
            <p:nvPr/>
          </p:nvSpPr>
          <p:spPr>
            <a:xfrm>
              <a:off x="1320800" y="5736054"/>
              <a:ext cx="660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IBC</a:t>
              </a:r>
              <a:endParaRPr lang="en-US" sz="16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952500" y="5769808"/>
              <a:ext cx="304800" cy="304800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209800" y="5437097"/>
            <a:ext cx="914400" cy="338554"/>
            <a:chOff x="4038600" y="5736054"/>
            <a:chExt cx="914400" cy="338554"/>
          </a:xfrm>
        </p:grpSpPr>
        <p:sp>
          <p:nvSpPr>
            <p:cNvPr id="11" name="TextBox 10"/>
            <p:cNvSpPr txBox="1"/>
            <p:nvPr/>
          </p:nvSpPr>
          <p:spPr>
            <a:xfrm>
              <a:off x="4406900" y="5736054"/>
              <a:ext cx="5461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IUP</a:t>
              </a:r>
              <a:endParaRPr lang="en-US" sz="16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038600" y="5769808"/>
              <a:ext cx="304800" cy="304800"/>
            </a:xfrm>
            <a:prstGeom prst="rect">
              <a:avLst/>
            </a:prstGeom>
            <a:solidFill>
              <a:srgbClr val="FF66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1371599"/>
            <a:ext cx="6914612" cy="3924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836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err="1" smtClean="0"/>
              <a:t>Lossy</a:t>
            </a:r>
            <a:r>
              <a:rPr lang="en-US" sz="2000" dirty="0" smtClean="0"/>
              <a:t> compression performance (AI), without palette</a:t>
            </a:r>
            <a:endParaRPr lang="en-US" sz="2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29942"/>
              </p:ext>
            </p:extLst>
          </p:nvPr>
        </p:nvGraphicFramePr>
        <p:xfrm>
          <a:off x="3853708" y="1269108"/>
          <a:ext cx="4203700" cy="2438400"/>
        </p:xfrm>
        <a:graphic>
          <a:graphicData uri="http://schemas.openxmlformats.org/drawingml/2006/table">
            <a:tbl>
              <a:tblPr/>
              <a:tblGrid>
                <a:gridCol w="2179462"/>
                <a:gridCol w="674746"/>
                <a:gridCol w="674746"/>
                <a:gridCol w="674746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Anchor: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2-CTU IBC, without palette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2406151"/>
              </p:ext>
            </p:extLst>
          </p:nvPr>
        </p:nvGraphicFramePr>
        <p:xfrm>
          <a:off x="3873500" y="3958442"/>
          <a:ext cx="4203700" cy="2438400"/>
        </p:xfrm>
        <a:graphic>
          <a:graphicData uri="http://schemas.openxmlformats.org/drawingml/2006/table">
            <a:tbl>
              <a:tblPr/>
              <a:tblGrid>
                <a:gridCol w="2179462"/>
                <a:gridCol w="674746"/>
                <a:gridCol w="674746"/>
                <a:gridCol w="674746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Anchor: Full IBC, without palette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85800" y="2133600"/>
            <a:ext cx="289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Arial"/>
              </a:rPr>
              <a:t>Anchor: 2-CTU IBC, without 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palette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685800" y="4854714"/>
            <a:ext cx="289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Arial"/>
              </a:rPr>
              <a:t>Anchor: 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Full </a:t>
            </a:r>
            <a:r>
              <a:rPr lang="en-US" sz="2000" b="1" dirty="0">
                <a:solidFill>
                  <a:srgbClr val="000000"/>
                </a:solidFill>
                <a:latin typeface="Arial"/>
              </a:rPr>
              <a:t>IBC, without 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palette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0348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err="1" smtClean="0"/>
              <a:t>Lossy</a:t>
            </a:r>
            <a:r>
              <a:rPr lang="en-US" sz="2000" dirty="0" smtClean="0"/>
              <a:t> compression performance (AI), with palette</a:t>
            </a:r>
            <a:endParaRPr lang="en-US" sz="200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7312003"/>
              </p:ext>
            </p:extLst>
          </p:nvPr>
        </p:nvGraphicFramePr>
        <p:xfrm>
          <a:off x="3886200" y="1277023"/>
          <a:ext cx="4203700" cy="2438400"/>
        </p:xfrm>
        <a:graphic>
          <a:graphicData uri="http://schemas.openxmlformats.org/drawingml/2006/table">
            <a:tbl>
              <a:tblPr/>
              <a:tblGrid>
                <a:gridCol w="2179462"/>
                <a:gridCol w="674746"/>
                <a:gridCol w="674746"/>
                <a:gridCol w="674746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Anchor: 2-CTU IBC,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with palette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320742"/>
              </p:ext>
            </p:extLst>
          </p:nvPr>
        </p:nvGraphicFramePr>
        <p:xfrm>
          <a:off x="3909950" y="3962072"/>
          <a:ext cx="4203700" cy="2438400"/>
        </p:xfrm>
        <a:graphic>
          <a:graphicData uri="http://schemas.openxmlformats.org/drawingml/2006/table">
            <a:tbl>
              <a:tblPr/>
              <a:tblGrid>
                <a:gridCol w="2179462"/>
                <a:gridCol w="674746"/>
                <a:gridCol w="674746"/>
                <a:gridCol w="674746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Anchor: Full IBC, with palette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85800" y="2133600"/>
            <a:ext cx="289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Arial"/>
              </a:rPr>
              <a:t>Anchor: 2-CTU IBC, 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with palette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685800" y="4854714"/>
            <a:ext cx="27514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Arial"/>
              </a:rPr>
              <a:t>Anchor: 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Full </a:t>
            </a:r>
            <a:r>
              <a:rPr lang="en-US" sz="2000" b="1" dirty="0">
                <a:solidFill>
                  <a:srgbClr val="000000"/>
                </a:solidFill>
                <a:latin typeface="Arial"/>
              </a:rPr>
              <a:t>IBC, 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</a:rPr>
              <a:t>with palette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7569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err="1" smtClean="0"/>
              <a:t>Lossy</a:t>
            </a:r>
            <a:r>
              <a:rPr lang="en-US" sz="2000" dirty="0" smtClean="0"/>
              <a:t> compression performance (RA)</a:t>
            </a:r>
            <a:endParaRPr lang="en-US" sz="20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8568961"/>
              </p:ext>
            </p:extLst>
          </p:nvPr>
        </p:nvGraphicFramePr>
        <p:xfrm>
          <a:off x="292100" y="1385983"/>
          <a:ext cx="4203700" cy="2438400"/>
        </p:xfrm>
        <a:graphic>
          <a:graphicData uri="http://schemas.openxmlformats.org/drawingml/2006/table">
            <a:tbl>
              <a:tblPr/>
              <a:tblGrid>
                <a:gridCol w="2179462"/>
                <a:gridCol w="674746"/>
                <a:gridCol w="674746"/>
                <a:gridCol w="674746"/>
              </a:tblGrid>
              <a:tr h="152400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Anchor: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2-CTU IBC, without palette</a:t>
                      </a:r>
                      <a:endParaRPr lang="en-US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7632124"/>
              </p:ext>
            </p:extLst>
          </p:nvPr>
        </p:nvGraphicFramePr>
        <p:xfrm>
          <a:off x="292100" y="3994532"/>
          <a:ext cx="4203700" cy="2438400"/>
        </p:xfrm>
        <a:graphic>
          <a:graphicData uri="http://schemas.openxmlformats.org/drawingml/2006/table">
            <a:tbl>
              <a:tblPr/>
              <a:tblGrid>
                <a:gridCol w="2179462"/>
                <a:gridCol w="674746"/>
                <a:gridCol w="674746"/>
                <a:gridCol w="674746"/>
              </a:tblGrid>
              <a:tr h="152400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Anchor: Full IBC, without palette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5051375"/>
              </p:ext>
            </p:extLst>
          </p:nvPr>
        </p:nvGraphicFramePr>
        <p:xfrm>
          <a:off x="4711700" y="1371600"/>
          <a:ext cx="4203700" cy="2438400"/>
        </p:xfrm>
        <a:graphic>
          <a:graphicData uri="http://schemas.openxmlformats.org/drawingml/2006/table">
            <a:tbl>
              <a:tblPr/>
              <a:tblGrid>
                <a:gridCol w="2179462"/>
                <a:gridCol w="674746"/>
                <a:gridCol w="674746"/>
                <a:gridCol w="674746"/>
              </a:tblGrid>
              <a:tr h="152400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Anchor: 2-CTU IBC,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with palette</a:t>
                      </a:r>
                      <a:endParaRPr lang="en-US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9933591"/>
              </p:ext>
            </p:extLst>
          </p:nvPr>
        </p:nvGraphicFramePr>
        <p:xfrm>
          <a:off x="4717888" y="3994532"/>
          <a:ext cx="4203700" cy="2438400"/>
        </p:xfrm>
        <a:graphic>
          <a:graphicData uri="http://schemas.openxmlformats.org/drawingml/2006/table">
            <a:tbl>
              <a:tblPr/>
              <a:tblGrid>
                <a:gridCol w="2179462"/>
                <a:gridCol w="674746"/>
                <a:gridCol w="674746"/>
                <a:gridCol w="674746"/>
              </a:tblGrid>
              <a:tr h="152400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Anchor: Full IBC, with palette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315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VC_upd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HEVC_update</Template>
  <TotalTime>3724</TotalTime>
  <Words>3094</Words>
  <Application>Microsoft Office PowerPoint</Application>
  <PresentationFormat>On-screen Show (4:3)</PresentationFormat>
  <Paragraphs>882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HEVC_update</vt:lpstr>
      <vt:lpstr>PowerPoint Presentation</vt:lpstr>
      <vt:lpstr>Independent Uniform Prediction (IUP)</vt:lpstr>
      <vt:lpstr>CU decoding with IUP</vt:lpstr>
      <vt:lpstr>Example IUP usage maps</vt:lpstr>
      <vt:lpstr>IUP usage map for Desktop from JCTVC-Q0036</vt:lpstr>
      <vt:lpstr>IUP usage map for WebBrowsing</vt:lpstr>
      <vt:lpstr>Lossy compression performance (AI), without palette</vt:lpstr>
      <vt:lpstr>Lossy compression performance (AI), with palette</vt:lpstr>
      <vt:lpstr>Lossy compression performance (RA)</vt:lpstr>
      <vt:lpstr>Lossy compression performance (LB)</vt:lpstr>
      <vt:lpstr>Modification of IUP to use previous slice colors 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Cohen</dc:creator>
  <cp:lastModifiedBy>Robert Cohen</cp:lastModifiedBy>
  <cp:revision>440</cp:revision>
  <dcterms:created xsi:type="dcterms:W3CDTF">2012-05-31T13:17:05Z</dcterms:created>
  <dcterms:modified xsi:type="dcterms:W3CDTF">2014-07-04T08:51:45Z</dcterms:modified>
</cp:coreProperties>
</file>