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72" r:id="rId9"/>
    <p:sldId id="271" r:id="rId10"/>
    <p:sldId id="276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2014/7/5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987824" y="4233563"/>
            <a:ext cx="5904656" cy="2329101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PoLin Lai, Shan Liu, Yi-</a:t>
            </a:r>
            <a:r>
              <a:rPr lang="en-US" altLang="zh-TW" sz="2400" dirty="0" err="1" smtClean="0"/>
              <a:t>Wen</a:t>
            </a:r>
            <a:r>
              <a:rPr lang="en-US" altLang="zh-TW" sz="2400" dirty="0" smtClean="0"/>
              <a:t> Chen and Shawmin Lei</a:t>
            </a:r>
          </a:p>
          <a:p>
            <a:r>
              <a:rPr lang="en-US" sz="2400" dirty="0" smtClean="0"/>
              <a:t>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JCTVC Meeting: </a:t>
            </a:r>
            <a:r>
              <a:rPr lang="en-CA" sz="2400" dirty="0" smtClean="0"/>
              <a:t>Sapporo, JP, 30 June – 9 July 2014</a:t>
            </a:r>
            <a:endParaRPr lang="zh-TW" altLang="en-US" sz="24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JCTVC-R0198</a:t>
            </a:r>
            <a:br>
              <a:rPr lang="en-CA" dirty="0" smtClean="0"/>
            </a:br>
            <a:r>
              <a:rPr lang="en-CA" sz="1200" dirty="0" smtClean="0"/>
              <a:t>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Non-SCCE3 Test D.1 Single Color Mode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Method 1: Simplified </a:t>
            </a:r>
            <a:r>
              <a:rPr lang="en-US" altLang="zh-TW" sz="4000" dirty="0" smtClean="0"/>
              <a:t>SCCE3 </a:t>
            </a:r>
            <a:r>
              <a:rPr lang="en-US" altLang="zh-TW" sz="4000" dirty="0" smtClean="0"/>
              <a:t>Test D.1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SCCE3 </a:t>
            </a:r>
            <a:r>
              <a:rPr lang="en-US" altLang="zh-TW" sz="2000" dirty="0" smtClean="0"/>
              <a:t>Test D.1: Single Color Mode</a:t>
            </a:r>
          </a:p>
          <a:p>
            <a:pPr lvl="1"/>
            <a:r>
              <a:rPr lang="en-US" altLang="zh-TW" sz="1800" dirty="0" smtClean="0"/>
              <a:t>Reconstruct entire CU with single color, no residue coding</a:t>
            </a:r>
          </a:p>
          <a:p>
            <a:pPr lvl="1"/>
            <a:r>
              <a:rPr lang="en-US" altLang="zh-TW" sz="1800" dirty="0" smtClean="0"/>
              <a:t>Candidate list size 2 (1-bit </a:t>
            </a:r>
            <a:r>
              <a:rPr lang="en-US" altLang="zh-TW" sz="1800" dirty="0" err="1" smtClean="0"/>
              <a:t>signalling</a:t>
            </a:r>
            <a:r>
              <a:rPr lang="en-US" altLang="zh-TW" sz="1800" dirty="0" smtClean="0"/>
              <a:t>), by pruning of 5 neighboring samples</a:t>
            </a:r>
          </a:p>
          <a:p>
            <a:pPr lvl="8"/>
            <a:endParaRPr lang="en-US" altLang="zh-TW" sz="1000" dirty="0" smtClean="0"/>
          </a:p>
          <a:p>
            <a:r>
              <a:rPr lang="en-US" altLang="zh-TW" sz="2000" dirty="0" smtClean="0"/>
              <a:t>This proposal Method 1</a:t>
            </a:r>
          </a:p>
          <a:p>
            <a:pPr lvl="1">
              <a:buNone/>
            </a:pPr>
            <a:r>
              <a:rPr lang="en-US" altLang="zh-TW" sz="1800" b="1" u="sng" dirty="0" smtClean="0"/>
              <a:t>The ONLY change</a:t>
            </a:r>
            <a:r>
              <a:rPr lang="en-US" altLang="zh-TW" sz="1800" dirty="0" smtClean="0"/>
              <a:t>:</a:t>
            </a:r>
          </a:p>
          <a:p>
            <a:pPr lvl="1"/>
            <a:r>
              <a:rPr lang="en-US" altLang="zh-TW" sz="1800" dirty="0" smtClean="0"/>
              <a:t>Candidate list size 2 (1-bit </a:t>
            </a:r>
            <a:r>
              <a:rPr lang="en-US" altLang="zh-TW" sz="1800" dirty="0" err="1" smtClean="0"/>
              <a:t>signalling</a:t>
            </a:r>
            <a:r>
              <a:rPr lang="en-US" altLang="zh-TW" sz="1800" dirty="0" smtClean="0"/>
              <a:t>), by pruning of </a:t>
            </a:r>
            <a:r>
              <a:rPr lang="en-US" altLang="zh-TW" sz="1800" b="1" i="1" dirty="0" smtClean="0">
                <a:solidFill>
                  <a:schemeClr val="accent1"/>
                </a:solidFill>
              </a:rPr>
              <a:t>2</a:t>
            </a:r>
            <a:r>
              <a:rPr lang="en-US" altLang="zh-TW" sz="1800" b="1" dirty="0" smtClean="0"/>
              <a:t> neighboring samples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930421"/>
            <a:ext cx="4320480" cy="176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JCTVC-R0198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Method 1: </a:t>
            </a:r>
            <a:r>
              <a:rPr lang="en-US" altLang="zh-TW" sz="4000" smtClean="0"/>
              <a:t>Simplified </a:t>
            </a:r>
            <a:r>
              <a:rPr lang="en-US" altLang="zh-TW" sz="4000" smtClean="0"/>
              <a:t>SCCE3 </a:t>
            </a:r>
            <a:r>
              <a:rPr lang="en-US" altLang="zh-TW" sz="4000" dirty="0" smtClean="0"/>
              <a:t>Test D.1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2083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Simulation results, </a:t>
            </a:r>
            <a:r>
              <a:rPr lang="en-US" altLang="zh-TW" sz="2000" b="1" dirty="0" smtClean="0">
                <a:solidFill>
                  <a:schemeClr val="accent1"/>
                </a:solidFill>
              </a:rPr>
              <a:t>2CTU IBC</a:t>
            </a:r>
            <a:r>
              <a:rPr lang="en-US" altLang="zh-TW" sz="2000" dirty="0" smtClean="0"/>
              <a:t>, with </a:t>
            </a:r>
            <a:r>
              <a:rPr lang="en-US" altLang="zh-TW" sz="2000" b="1" dirty="0" smtClean="0">
                <a:solidFill>
                  <a:schemeClr val="accent1"/>
                </a:solidFill>
              </a:rPr>
              <a:t>SCCE3 palette on</a:t>
            </a:r>
          </a:p>
          <a:p>
            <a:pPr lvl="1"/>
            <a:r>
              <a:rPr lang="en-US" altLang="zh-TW" sz="1800" dirty="0" smtClean="0"/>
              <a:t>Very similar performance as original SCCE3 D.1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JCTVC-R0198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9512" y="2132856"/>
            <a:ext cx="8448425" cy="4147520"/>
            <a:chOff x="179512" y="2132856"/>
            <a:chExt cx="8448425" cy="41475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0277" y="2132856"/>
              <a:ext cx="3447907" cy="1412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1560" y="3501008"/>
              <a:ext cx="8016377" cy="2779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79512" y="3429000"/>
              <a:ext cx="28803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More results in Excel sheet</a:t>
              </a:r>
            </a:p>
            <a:p>
              <a:r>
                <a:rPr lang="en-US" sz="1600" dirty="0" smtClean="0"/>
                <a:t>Thanks MERL for cross-check</a:t>
              </a:r>
              <a:endParaRPr lang="en-US" sz="16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Method 1: Simplified SCE3 Test D.1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2083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Simulation results, </a:t>
            </a:r>
            <a:r>
              <a:rPr lang="en-US" altLang="zh-TW" sz="2000" b="1" dirty="0" smtClean="0">
                <a:solidFill>
                  <a:schemeClr val="accent1"/>
                </a:solidFill>
              </a:rPr>
              <a:t>Full Frame IBC</a:t>
            </a:r>
            <a:r>
              <a:rPr lang="en-US" altLang="zh-TW" sz="2000" dirty="0" smtClean="0"/>
              <a:t>, with </a:t>
            </a:r>
            <a:r>
              <a:rPr lang="en-US" altLang="zh-TW" sz="2000" b="1" dirty="0" smtClean="0">
                <a:solidFill>
                  <a:schemeClr val="accent1"/>
                </a:solidFill>
              </a:rPr>
              <a:t>SCCE3 palette on</a:t>
            </a:r>
          </a:p>
          <a:p>
            <a:pPr lvl="1"/>
            <a:r>
              <a:rPr lang="en-US" altLang="zh-TW" sz="1800" dirty="0" smtClean="0"/>
              <a:t>Very similar performance as original SCCE3 D.1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JCTVC-R0198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79512" y="2132856"/>
            <a:ext cx="8469942" cy="4176464"/>
            <a:chOff x="179512" y="2132856"/>
            <a:chExt cx="8469942" cy="417646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3501008"/>
              <a:ext cx="8109902" cy="2808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0277" y="2132856"/>
              <a:ext cx="3447907" cy="1412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79512" y="3429000"/>
              <a:ext cx="28803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More results in Excel sheet</a:t>
              </a:r>
            </a:p>
            <a:p>
              <a:r>
                <a:rPr lang="en-US" sz="1600" dirty="0" smtClean="0"/>
                <a:t>Thanks MERL for cross-check</a:t>
              </a:r>
              <a:endParaRPr lang="en-US" sz="16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Method 2: Candidates from prev. blocks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Candidates list: {candidates as in Method 1, candidates from prev. blocks}</a:t>
            </a:r>
          </a:p>
          <a:p>
            <a:pPr lvl="1"/>
            <a:r>
              <a:rPr lang="en-US" altLang="zh-TW" sz="1800" dirty="0" smtClean="0"/>
              <a:t>Example: Candidates from recently used single color blocks, and / or</a:t>
            </a:r>
          </a:p>
          <a:p>
            <a:pPr lvl="1"/>
            <a:r>
              <a:rPr lang="en-US" altLang="zh-TW" sz="1800" dirty="0" smtClean="0"/>
              <a:t>Example: Candidates from recently used palette colors</a:t>
            </a:r>
          </a:p>
          <a:p>
            <a:pPr lvl="8"/>
            <a:endParaRPr lang="en-US" altLang="zh-TW" sz="1000" dirty="0" smtClean="0"/>
          </a:p>
          <a:p>
            <a:endParaRPr lang="en-US" altLang="zh-TW" sz="2200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JCTVC-R0198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403648" y="2636912"/>
            <a:ext cx="6170802" cy="3456384"/>
            <a:chOff x="683568" y="2780928"/>
            <a:chExt cx="6170802" cy="345638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6106" b="18073"/>
            <a:stretch>
              <a:fillRect/>
            </a:stretch>
          </p:blipFill>
          <p:spPr bwMode="auto">
            <a:xfrm>
              <a:off x="683568" y="2780928"/>
              <a:ext cx="6090952" cy="1440160"/>
            </a:xfrm>
            <a:prstGeom prst="rect">
              <a:avLst/>
            </a:prstGeom>
            <a:noFill/>
          </p:spPr>
        </p:pic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26106"/>
            <a:stretch>
              <a:fillRect/>
            </a:stretch>
          </p:blipFill>
          <p:spPr bwMode="auto">
            <a:xfrm>
              <a:off x="707019" y="4437112"/>
              <a:ext cx="6147351" cy="1800200"/>
            </a:xfrm>
            <a:prstGeom prst="rect">
              <a:avLst/>
            </a:prstGeom>
            <a:noFill/>
          </p:spPr>
        </p:pic>
      </p:grp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495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72200" y="587727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Results to be updated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dirty="0" smtClean="0"/>
              <a:t>Conclusions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620838"/>
          </a:xfrm>
        </p:spPr>
        <p:txBody>
          <a:bodyPr>
            <a:normAutofit/>
          </a:bodyPr>
          <a:lstStyle/>
          <a:p>
            <a:r>
              <a:rPr lang="en-US" altLang="zh-TW" sz="2000" dirty="0" smtClean="0"/>
              <a:t>Method 1: Simply SCCE3 D.1 candidate constructing process</a:t>
            </a:r>
          </a:p>
          <a:p>
            <a:pPr lvl="1"/>
            <a:r>
              <a:rPr lang="en-US" altLang="zh-TW" sz="1800" dirty="0" smtClean="0"/>
              <a:t>Final list with 2 candidates: 5-sample pruning </a:t>
            </a:r>
            <a:r>
              <a:rPr lang="en-US" altLang="zh-TW" sz="1800" dirty="0" smtClean="0">
                <a:sym typeface="Wingdings" pitchFamily="2" charset="2"/>
              </a:rPr>
              <a:t> 2 sample</a:t>
            </a:r>
            <a:endParaRPr lang="en-US" altLang="zh-TW" sz="1800" dirty="0" smtClean="0"/>
          </a:p>
          <a:p>
            <a:pPr lvl="1"/>
            <a:r>
              <a:rPr lang="en-US" altLang="zh-TW" sz="1800" dirty="0" smtClean="0"/>
              <a:t>Very similar performance as original SCCE3 D.1</a:t>
            </a:r>
          </a:p>
          <a:p>
            <a:pPr lvl="1"/>
            <a:r>
              <a:rPr lang="en-US" altLang="zh-TW" sz="1800" b="1" i="1" dirty="0" smtClean="0"/>
              <a:t>Recommendation: To be considered together with other SCCE3 D tests</a:t>
            </a:r>
          </a:p>
          <a:p>
            <a:pPr lvl="1"/>
            <a:endParaRPr lang="en-US" altLang="zh-TW" sz="1800" dirty="0" smtClean="0"/>
          </a:p>
          <a:p>
            <a:pPr lvl="1"/>
            <a:endParaRPr lang="en-US" altLang="zh-TW" sz="1800" dirty="0" smtClean="0"/>
          </a:p>
          <a:p>
            <a:pPr lvl="1"/>
            <a:endParaRPr lang="en-US" altLang="zh-TW" sz="1800" dirty="0" smtClean="0"/>
          </a:p>
          <a:p>
            <a:pPr lvl="1"/>
            <a:endParaRPr lang="en-US" altLang="zh-TW" sz="1800" dirty="0" smtClean="0"/>
          </a:p>
          <a:p>
            <a:pPr lvl="1"/>
            <a:endParaRPr lang="en-US" altLang="zh-TW" sz="1800" dirty="0" smtClean="0"/>
          </a:p>
          <a:p>
            <a:endParaRPr lang="en-US" altLang="zh-TW" sz="2000" dirty="0" smtClean="0"/>
          </a:p>
          <a:p>
            <a:r>
              <a:rPr lang="en-US" altLang="zh-TW" sz="2000" dirty="0" smtClean="0"/>
              <a:t>Method 2: Spatial candidates in Method 1 + prev. blocks color</a:t>
            </a:r>
          </a:p>
          <a:p>
            <a:pPr lvl="1"/>
            <a:r>
              <a:rPr lang="en-US" altLang="zh-TW" sz="1800" b="1" i="1" dirty="0" smtClean="0"/>
              <a:t>Recommendation: To be studied in CE (palette pred. single color pred. number of candidates, etc.)</a:t>
            </a:r>
          </a:p>
          <a:p>
            <a:endParaRPr lang="en-US" altLang="zh-TW" sz="2000" dirty="0" smtClean="0"/>
          </a:p>
          <a:p>
            <a:pPr lvl="8"/>
            <a:endParaRPr lang="en-US" altLang="zh-TW" sz="1000" dirty="0" smtClean="0"/>
          </a:p>
          <a:p>
            <a:endParaRPr lang="en-US" altLang="zh-TW" sz="2200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52320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JCTVC-R0198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72200" y="587727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Results to be updated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80928"/>
            <a:ext cx="3873617" cy="158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84</TotalTime>
  <Words>289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JCTVC-R0198   Non-SCCE3 Test D.1 Single Color Mode</vt:lpstr>
      <vt:lpstr>Method 1: Simplified SCCE3 Test D.1</vt:lpstr>
      <vt:lpstr>Method 1: Simplified SCCE3 Test D.1</vt:lpstr>
      <vt:lpstr>Method 1: Simplified SCE3 Test D.1</vt:lpstr>
      <vt:lpstr>Method 2: Candidates from prev. blocks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55</cp:revision>
  <dcterms:created xsi:type="dcterms:W3CDTF">2014-03-11T04:25:26Z</dcterms:created>
  <dcterms:modified xsi:type="dcterms:W3CDTF">2014-07-06T05:49:16Z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