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2"/>
  </p:notesMasterIdLst>
  <p:handoutMasterIdLst>
    <p:handoutMasterId r:id="rId13"/>
  </p:handoutMasterIdLst>
  <p:sldIdLst>
    <p:sldId id="262" r:id="rId3"/>
    <p:sldId id="263" r:id="rId4"/>
    <p:sldId id="265" r:id="rId5"/>
    <p:sldId id="292" r:id="rId6"/>
    <p:sldId id="299" r:id="rId7"/>
    <p:sldId id="293" r:id="rId8"/>
    <p:sldId id="300" r:id="rId9"/>
    <p:sldId id="286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74" autoAdjust="0"/>
  </p:normalViewPr>
  <p:slideViewPr>
    <p:cSldViewPr snapToGrid="0" snapToObjects="1">
      <p:cViewPr varScale="1">
        <p:scale>
          <a:sx n="67" d="100"/>
          <a:sy n="67" d="100"/>
        </p:scale>
        <p:origin x="-5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JCTVC-R0191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JCTVC-R0191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mtClean="0"/>
              <a:t>JCTVC-R0191: SCCE1 </a:t>
            </a:r>
            <a:r>
              <a:rPr lang="en-CA" dirty="0" smtClean="0"/>
              <a:t>Test 5.1: Combination tests of Test 2.1, Test 2.3 and Test 2.4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3770976" cy="105833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Xiaozhong </a:t>
            </a:r>
            <a:r>
              <a:rPr lang="en-US" altLang="zh-TW" sz="3100" dirty="0" smtClean="0">
                <a:solidFill>
                  <a:srgbClr val="002060"/>
                </a:solidFill>
                <a:cs typeface="Arial" charset="0"/>
              </a:rPr>
              <a:t>Xu, </a:t>
            </a: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Shan Liu and Shawmin Lei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Outlines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076325"/>
            <a:ext cx="8054975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Introduction</a:t>
            </a:r>
          </a:p>
          <a:p>
            <a:pPr marL="274320" indent="-274320"/>
            <a:r>
              <a:rPr lang="en-US" altLang="zh-TW" dirty="0" smtClean="0"/>
              <a:t>Test 5.1A: Test 2.1 + Test 2.3</a:t>
            </a:r>
          </a:p>
          <a:p>
            <a:pPr marL="274320" indent="-274320"/>
            <a:r>
              <a:rPr lang="en-US" altLang="zh-TW" dirty="0" smtClean="0"/>
              <a:t>Test 5.1B: Test 2.1 + Test 2.3 + Test 2.4</a:t>
            </a:r>
          </a:p>
          <a:p>
            <a:pPr marL="274320" indent="-274320"/>
            <a:r>
              <a:rPr lang="en-US" altLang="zh-TW" dirty="0" smtClean="0"/>
              <a:t>Simulation results</a:t>
            </a:r>
          </a:p>
          <a:p>
            <a:pPr marL="274320" indent="-274320"/>
            <a:r>
              <a:rPr lang="en-US" altLang="zh-TW" dirty="0" smtClean="0"/>
              <a:t>Conclusion</a:t>
            </a:r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+mj-lt"/>
              </a:rPr>
              <a:pPr/>
              <a:t>2</a:t>
            </a:fld>
            <a:endParaRPr lang="en-US" dirty="0">
              <a:latin typeface="+mj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SCCE1 Test 2.1, 2.3 and 2.4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130061"/>
            <a:ext cx="8054975" cy="47704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Test 2.1: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as Inter PU (R0190)</a:t>
            </a:r>
          </a:p>
          <a:p>
            <a:pPr marL="274320" indent="-274320"/>
            <a:r>
              <a:rPr lang="en-US" altLang="zh-TW" dirty="0" smtClean="0"/>
              <a:t>Test 2.3: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merge mode (R0097)</a:t>
            </a:r>
          </a:p>
          <a:p>
            <a:pPr marL="274320" indent="-274320"/>
            <a:r>
              <a:rPr lang="en-US" altLang="zh-TW" dirty="0" smtClean="0"/>
              <a:t>Test 2.4: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AMP mode (R0241)</a:t>
            </a:r>
          </a:p>
          <a:p>
            <a:pPr marL="674370" lvl="1" indent="-274320"/>
            <a:r>
              <a:rPr lang="en-US" altLang="zh-TW" dirty="0" smtClean="0"/>
              <a:t>Enabled at 16x16 CU (encoder option)</a:t>
            </a:r>
          </a:p>
          <a:p>
            <a:pPr marL="274320" indent="-274320"/>
            <a:endParaRPr lang="en-US" altLang="zh-TW" dirty="0" smtClean="0"/>
          </a:p>
          <a:p>
            <a:pPr marL="274320" indent="-274320"/>
            <a:endParaRPr lang="en-GB" altLang="zh-TW" dirty="0" smtClean="0"/>
          </a:p>
          <a:p>
            <a:pPr marL="274320" indent="-274320"/>
            <a:endParaRPr lang="en-US" altLang="zh-TW" dirty="0" smtClean="0"/>
          </a:p>
          <a:p>
            <a:pPr marL="674370" lvl="1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5.1A simulation results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4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SCM-1.0, </a:t>
            </a:r>
            <a:r>
              <a:rPr lang="en-US" dirty="0" err="1" smtClean="0"/>
              <a:t>lossy</a:t>
            </a:r>
            <a:r>
              <a:rPr lang="en-US" dirty="0" smtClean="0"/>
              <a:t> configuration</a:t>
            </a:r>
          </a:p>
          <a:p>
            <a:pPr lvl="1"/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5327" y="2209800"/>
          <a:ext cx="7374658" cy="3571338"/>
        </p:xfrm>
        <a:graphic>
          <a:graphicData uri="http://schemas.openxmlformats.org/drawingml/2006/table">
            <a:tbl>
              <a:tblPr/>
              <a:tblGrid>
                <a:gridCol w="2930746"/>
                <a:gridCol w="493768"/>
                <a:gridCol w="493768"/>
                <a:gridCol w="493768"/>
                <a:gridCol w="493768"/>
                <a:gridCol w="493768"/>
                <a:gridCol w="493768"/>
                <a:gridCol w="493768"/>
                <a:gridCol w="493768"/>
                <a:gridCol w="493768"/>
              </a:tblGrid>
              <a:tr h="21163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2.3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5.1A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163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-7.2%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5.1A simulation results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SCM-1.0, lossless configuration</a:t>
            </a:r>
          </a:p>
          <a:p>
            <a:pPr lvl="1"/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5327" y="2209800"/>
          <a:ext cx="7374658" cy="3571338"/>
        </p:xfrm>
        <a:graphic>
          <a:graphicData uri="http://schemas.openxmlformats.org/drawingml/2006/table">
            <a:tbl>
              <a:tblPr/>
              <a:tblGrid>
                <a:gridCol w="2930746"/>
                <a:gridCol w="493768"/>
                <a:gridCol w="493768"/>
                <a:gridCol w="493768"/>
                <a:gridCol w="493768"/>
                <a:gridCol w="493768"/>
                <a:gridCol w="493768"/>
                <a:gridCol w="493768"/>
                <a:gridCol w="493768"/>
                <a:gridCol w="493768"/>
              </a:tblGrid>
              <a:tr h="21163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2.1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2.3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5.1A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163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4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5.1B Simulation results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 , </a:t>
            </a:r>
            <a:r>
              <a:rPr lang="en-US" dirty="0" err="1" smtClean="0"/>
              <a:t>lossy</a:t>
            </a:r>
            <a:r>
              <a:rPr lang="en-US" dirty="0" smtClean="0"/>
              <a:t> configuration</a:t>
            </a:r>
          </a:p>
          <a:p>
            <a:pPr lvl="1"/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80823" y="2277373"/>
          <a:ext cx="7409160" cy="3467815"/>
        </p:xfrm>
        <a:graphic>
          <a:graphicData uri="http://schemas.openxmlformats.org/drawingml/2006/table">
            <a:tbl>
              <a:tblPr/>
              <a:tblGrid>
                <a:gridCol w="2909586"/>
                <a:gridCol w="490202"/>
                <a:gridCol w="490202"/>
                <a:gridCol w="490202"/>
                <a:gridCol w="490202"/>
                <a:gridCol w="490202"/>
                <a:gridCol w="490202"/>
                <a:gridCol w="577958"/>
                <a:gridCol w="490202"/>
                <a:gridCol w="490202"/>
              </a:tblGrid>
              <a:tr h="185223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5.1A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2.4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5.1B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0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-6.2%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140%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166%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5.1B Simulation results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 , lossless configuration</a:t>
            </a:r>
          </a:p>
          <a:p>
            <a:pPr lvl="1"/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80823" y="2277373"/>
          <a:ext cx="7409160" cy="3467815"/>
        </p:xfrm>
        <a:graphic>
          <a:graphicData uri="http://schemas.openxmlformats.org/drawingml/2006/table">
            <a:tbl>
              <a:tblPr/>
              <a:tblGrid>
                <a:gridCol w="2909586"/>
                <a:gridCol w="490202"/>
                <a:gridCol w="490202"/>
                <a:gridCol w="490202"/>
                <a:gridCol w="490202"/>
                <a:gridCol w="490202"/>
                <a:gridCol w="490202"/>
                <a:gridCol w="577958"/>
                <a:gridCol w="490202"/>
                <a:gridCol w="490202"/>
              </a:tblGrid>
              <a:tr h="185223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5.1A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2.4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5.1B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02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170%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107%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105%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196%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115%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110%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089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22696" y="1381841"/>
            <a:ext cx="8022564" cy="473428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The gains from Test 2.1, 2.3 and 2.4 are additive</a:t>
            </a:r>
          </a:p>
          <a:p>
            <a:pPr lvl="1"/>
            <a:r>
              <a:rPr lang="en-US" dirty="0" smtClean="0"/>
              <a:t>Test 2.4 (</a:t>
            </a:r>
            <a:r>
              <a:rPr lang="en-US" dirty="0" err="1" smtClean="0"/>
              <a:t>IntraBC</a:t>
            </a:r>
            <a:r>
              <a:rPr lang="en-US" dirty="0" smtClean="0"/>
              <a:t> AMP) is naturally enabled when </a:t>
            </a:r>
            <a:r>
              <a:rPr lang="en-US" dirty="0" err="1" smtClean="0"/>
              <a:t>IntraBC</a:t>
            </a:r>
            <a:r>
              <a:rPr lang="en-US" dirty="0" smtClean="0"/>
              <a:t> is coded as Inter PU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smtClean="0"/>
              <a:t>Thank </a:t>
            </a:r>
            <a:r>
              <a:rPr lang="en-US" dirty="0" smtClean="0"/>
              <a:t>Canon for cross-checking (R0246)!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26973130"/>
      </p:ext>
    </p:extLst>
  </p:cSld>
  <p:clrMapOvr>
    <a:masterClrMapping/>
  </p:clrMapOvr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690</TotalTime>
  <Words>1758</Words>
  <Application>Microsoft Office PowerPoint</Application>
  <PresentationFormat>On-screen Show (4:3)</PresentationFormat>
  <Paragraphs>650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MediaTek-Confidential_B_CTO</vt:lpstr>
      <vt:lpstr>MediaTek-Confidential_B_CTO_Dark</vt:lpstr>
      <vt:lpstr>JCTVC-R0191: SCCE1 Test 5.1: Combination tests of Test 2.1, Test 2.3 and Test 2.4</vt:lpstr>
      <vt:lpstr>Outlines</vt:lpstr>
      <vt:lpstr>SCCE1 Test 2.1, 2.3 and 2.4</vt:lpstr>
      <vt:lpstr>5.1A simulation results (1)</vt:lpstr>
      <vt:lpstr>5.1A simulation results (2)</vt:lpstr>
      <vt:lpstr>5.1B Simulation results (1)</vt:lpstr>
      <vt:lpstr>5.1B Simulation results (2)</vt:lpstr>
      <vt:lpstr>Conclusion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Mediatek</cp:lastModifiedBy>
  <cp:revision>94</cp:revision>
  <dcterms:created xsi:type="dcterms:W3CDTF">2014-04-10T07:05:11Z</dcterms:created>
  <dcterms:modified xsi:type="dcterms:W3CDTF">2014-06-26T22:43:57Z</dcterms:modified>
</cp:coreProperties>
</file>