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78" r:id="rId5"/>
    <p:sldId id="284" r:id="rId6"/>
    <p:sldId id="285" r:id="rId7"/>
    <p:sldId id="286" r:id="rId8"/>
    <p:sldId id="287" r:id="rId9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6699FF"/>
    <a:srgbClr val="66CCFF"/>
    <a:srgbClr val="00ADEA"/>
    <a:srgbClr val="DDCCD4"/>
    <a:srgbClr val="EFE7EB"/>
    <a:srgbClr val="5F5F5F"/>
    <a:srgbClr val="727D84"/>
    <a:srgbClr val="98A4AB"/>
    <a:srgbClr val="11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08" autoAdjust="0"/>
    <p:restoredTop sz="90929"/>
  </p:normalViewPr>
  <p:slideViewPr>
    <p:cSldViewPr>
      <p:cViewPr varScale="1">
        <p:scale>
          <a:sx n="66" d="100"/>
          <a:sy n="66" d="100"/>
        </p:scale>
        <p:origin x="-714" y="-168"/>
      </p:cViewPr>
      <p:guideLst>
        <p:guide orient="horz" pos="4319"/>
        <p:guide orient="horz" pos="935"/>
        <p:guide orient="horz" pos="3793"/>
        <p:guide pos="5575"/>
        <p:guide pos="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42" y="-78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890CE-DB31-463F-8028-A8E27987217A}" type="datetimeFigureOut">
              <a:rPr lang="fr-FR" smtClean="0"/>
              <a:pPr/>
              <a:t>01/07/2014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A5746-BE8F-4B23-9763-E87458FEFC5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650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2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FBAD0F-58A3-483C-A1FE-435E7D62486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433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00113" y="739775"/>
            <a:ext cx="4935537" cy="3702050"/>
          </a:xfrm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1DB34-AEC4-4503-B4E0-35749FEEBC34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627" y="71415"/>
            <a:ext cx="8791575" cy="1143000"/>
          </a:xfrm>
        </p:spPr>
        <p:txBody>
          <a:bodyPr tIns="0" bIns="0" anchor="b"/>
          <a:lstStyle>
            <a:lvl1pPr algn="r">
              <a:defRPr>
                <a:solidFill>
                  <a:srgbClr val="2A2A2A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627" y="1214415"/>
            <a:ext cx="8791575" cy="457200"/>
          </a:xfrm>
        </p:spPr>
        <p:txBody>
          <a:bodyPr tIns="0" bIns="0"/>
          <a:lstStyle>
            <a:lvl1pPr algn="r">
              <a:defRPr sz="2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subtitle</a:t>
            </a:r>
            <a:endParaRPr lang="en-US" noProof="0" dirty="0"/>
          </a:p>
        </p:txBody>
      </p:sp>
      <p:sp>
        <p:nvSpPr>
          <p:cNvPr id="27" name="Rectangle 7"/>
          <p:cNvSpPr>
            <a:spLocks noChangeArrowheads="1"/>
          </p:cNvSpPr>
          <p:nvPr userDrawn="1"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marL="266700" indent="-266700">
              <a:defRPr>
                <a:solidFill>
                  <a:srgbClr val="2A2A2A"/>
                </a:solidFill>
              </a:defRPr>
            </a:lvl2pPr>
            <a:lvl3pPr marL="542925" indent="-276225">
              <a:defRPr>
                <a:solidFill>
                  <a:srgbClr val="2A2A2A"/>
                </a:solidFill>
              </a:defRPr>
            </a:lvl3pPr>
            <a:lvl4pPr marL="809625" indent="-266700">
              <a:defRPr>
                <a:solidFill>
                  <a:srgbClr val="2A2A2A"/>
                </a:solidFill>
              </a:defRPr>
            </a:lvl4pPr>
            <a:lvl5pPr marL="1076325" indent="-266700">
              <a:defRPr>
                <a:solidFill>
                  <a:srgbClr val="2A2A2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70EAF-BFA1-4AD6-9D81-4359FAD1F31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1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6357957"/>
            <a:ext cx="9144000" cy="500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2143125"/>
            <a:ext cx="9144000" cy="3200400"/>
          </a:xfrm>
          <a:prstGeom prst="rect">
            <a:avLst/>
          </a:prstGeom>
          <a:solidFill>
            <a:srgbClr val="7B7B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1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itre 38"/>
          <p:cNvSpPr>
            <a:spLocks noGrp="1"/>
          </p:cNvSpPr>
          <p:nvPr userDrawn="1">
            <p:ph type="title" hasCustomPrompt="1"/>
          </p:nvPr>
        </p:nvSpPr>
        <p:spPr>
          <a:xfrm>
            <a:off x="328583" y="2428875"/>
            <a:ext cx="8521731" cy="1143000"/>
          </a:xfrm>
        </p:spPr>
        <p:txBody>
          <a:bodyPr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4" name="Espace réservé du texte 4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14326" y="3571891"/>
            <a:ext cx="8536309" cy="500052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grpSp>
        <p:nvGrpSpPr>
          <p:cNvPr id="18" name="Group 9"/>
          <p:cNvGrpSpPr>
            <a:grpSpLocks/>
          </p:cNvGrpSpPr>
          <p:nvPr userDrawn="1"/>
        </p:nvGrpSpPr>
        <p:grpSpPr bwMode="auto">
          <a:xfrm>
            <a:off x="0" y="4843479"/>
            <a:ext cx="9144000" cy="2014539"/>
            <a:chOff x="0" y="3045"/>
            <a:chExt cx="5760" cy="1269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0" y="3120"/>
              <a:ext cx="823" cy="1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823" y="3264"/>
              <a:ext cx="823" cy="10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1646" y="3216"/>
              <a:ext cx="823" cy="10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2469" y="3045"/>
              <a:ext cx="822" cy="1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3291" y="3186"/>
              <a:ext cx="823" cy="11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4114" y="3297"/>
              <a:ext cx="823" cy="10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4937" y="3111"/>
              <a:ext cx="823" cy="12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7833" y="5723160"/>
            <a:ext cx="2212616" cy="8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5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6CCD59-4062-48CE-A65F-00CB3BE5B2D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5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1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BEBFAB-EF46-42A4-B2A0-EF472DEE164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1"/>
            <a:ext cx="8597900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5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5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9CD7BF-7996-4CFF-A357-CB4F255262C6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FA0E3F-A84F-4C38-B31C-F2180DBCA084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Rectangle 2"/>
          <p:cNvSpPr/>
          <p:nvPr userDrawn="1"/>
        </p:nvSpPr>
        <p:spPr>
          <a:xfrm>
            <a:off x="142844" y="1142985"/>
            <a:ext cx="885831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1000" y="785794"/>
            <a:ext cx="8597900" cy="5300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998826-A65D-4C0D-ADEB-E0949BA9C2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1" y="76201"/>
            <a:ext cx="8583613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7/1/2014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2"/>
            <a:ext cx="8458200" cy="638175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86300" y="781050"/>
            <a:ext cx="4152900" cy="5238751"/>
          </a:xfrm>
        </p:spPr>
        <p:txBody>
          <a:bodyPr>
            <a:normAutofit/>
          </a:bodyPr>
          <a:lstStyle/>
          <a:p>
            <a:r>
              <a:rPr lang="en-US" dirty="0" smtClean="0"/>
              <a:t>Click icon to add chart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381002" y="6553200"/>
            <a:ext cx="295275" cy="152400"/>
          </a:xfrm>
        </p:spPr>
        <p:txBody>
          <a:bodyPr/>
          <a:lstStyle>
            <a:lvl1pPr>
              <a:defRPr/>
            </a:lvl1pPr>
          </a:lstStyle>
          <a:p>
            <a:fld id="{57C5AF71-8E3A-49A6-AB4B-BC4335BFE2F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1050"/>
            <a:ext cx="4152900" cy="5238751"/>
          </a:xfrm>
        </p:spPr>
        <p:txBody>
          <a:bodyPr>
            <a:normAutofit/>
          </a:bodyPr>
          <a:lstStyle>
            <a:lvl1pPr>
              <a:defRPr sz="2200"/>
            </a:lvl1pPr>
            <a:lvl2pPr marL="266700" indent="-266700">
              <a:defRPr sz="1800"/>
            </a:lvl2pPr>
            <a:lvl3pPr marL="542925" indent="-276225">
              <a:defRPr sz="1600"/>
            </a:lvl3pPr>
            <a:lvl4pPr marL="809625" indent="-266700">
              <a:defRPr sz="14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11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7/1/2014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1" y="76201"/>
            <a:ext cx="8583613" cy="63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dirty="0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1" y="785795"/>
            <a:ext cx="858361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2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Trebuchet MS" pitchFamily="34" charset="0"/>
              </a:defRPr>
            </a:lvl1pPr>
          </a:lstStyle>
          <a:p>
            <a:fld id="{BD3591A1-4D0D-4372-AF02-FD29A1B3AC5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77035" y="714357"/>
            <a:ext cx="8583613" cy="1588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377035" y="6518787"/>
            <a:ext cx="6933953" cy="0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78929" y="6160542"/>
            <a:ext cx="1499447" cy="573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7/1/2014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60" r:id="rId9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30000"/>
        </a:spcBef>
        <a:spcAft>
          <a:spcPct val="0"/>
        </a:spcAft>
        <a:defRPr sz="2200">
          <a:solidFill>
            <a:srgbClr val="7B7B7B"/>
          </a:solidFill>
          <a:latin typeface="Trebuchet MS" pitchFamily="34" charset="0"/>
          <a:ea typeface="+mn-ea"/>
          <a:cs typeface="+mn-cs"/>
        </a:defRPr>
      </a:lvl1pPr>
      <a:lvl2pPr marL="266700" indent="-266700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"/>
        <a:defRPr sz="2000">
          <a:solidFill>
            <a:srgbClr val="2A2A2A"/>
          </a:solidFill>
          <a:latin typeface="Trebuchet MS" pitchFamily="34" charset="0"/>
        </a:defRPr>
      </a:lvl2pPr>
      <a:lvl3pPr marL="542925" indent="-276225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60000"/>
            <a:lumOff val="40000"/>
          </a:schemeClr>
        </a:buClr>
        <a:buSzPct val="80000"/>
        <a:buFont typeface="Wingdings" pitchFamily="2" charset="2"/>
        <a:buChar char="n"/>
        <a:defRPr sz="1800">
          <a:solidFill>
            <a:srgbClr val="2A2A2A"/>
          </a:solidFill>
          <a:latin typeface="Trebuchet MS" pitchFamily="34" charset="0"/>
        </a:defRPr>
      </a:lvl3pPr>
      <a:lvl4pPr marL="8096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40000"/>
            <a:lumOff val="60000"/>
          </a:schemeClr>
        </a:buClr>
        <a:buSzPct val="80000"/>
        <a:buFont typeface="Wingdings" pitchFamily="2" charset="2"/>
        <a:buChar char="n"/>
        <a:defRPr sz="1600">
          <a:solidFill>
            <a:srgbClr val="2A2A2A"/>
          </a:solidFill>
          <a:latin typeface="Trebuchet MS" pitchFamily="34" charset="0"/>
        </a:defRPr>
      </a:lvl4pPr>
      <a:lvl5pPr marL="10763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20000"/>
            <a:lumOff val="80000"/>
          </a:schemeClr>
        </a:buClr>
        <a:buSzPct val="80000"/>
        <a:buFont typeface="Wingdings" pitchFamily="2" charset="2"/>
        <a:buChar char="n"/>
        <a:defRPr sz="1400">
          <a:solidFill>
            <a:srgbClr val="2A2A2A"/>
          </a:solidFill>
          <a:latin typeface="Trebuchet MS" pitchFamily="34" charset="0"/>
        </a:defRPr>
      </a:lvl5pPr>
      <a:lvl6pPr marL="29337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6pPr>
      <a:lvl7pPr marL="33909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7pPr>
      <a:lvl8pPr marL="38481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8pPr>
      <a:lvl9pPr marL="43053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8613" y="2428875"/>
            <a:ext cx="85217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JCTVC-R0164</a:t>
            </a:r>
            <a:br>
              <a:rPr lang="en-US" dirty="0" smtClean="0"/>
            </a:br>
            <a:r>
              <a:rPr lang="en-CA" b="1" dirty="0"/>
              <a:t>Bug fix in SHVC draft specification</a:t>
            </a:r>
            <a:endParaRPr lang="en-US" dirty="0" smtClean="0"/>
          </a:p>
        </p:txBody>
      </p:sp>
      <p:sp>
        <p:nvSpPr>
          <p:cNvPr id="5123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2" y="3571876"/>
            <a:ext cx="8850313" cy="107632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fr-FR" dirty="0" smtClean="0"/>
              <a:t>P. Bordes (Technicolor), </a:t>
            </a:r>
            <a:r>
              <a:rPr lang="fr-FR" dirty="0" err="1" smtClean="0"/>
              <a:t>Y.He</a:t>
            </a:r>
            <a:r>
              <a:rPr lang="fr-FR" dirty="0" smtClean="0"/>
              <a:t>, </a:t>
            </a:r>
            <a:r>
              <a:rPr lang="fr-FR" dirty="0" err="1" smtClean="0"/>
              <a:t>Y.Ye</a:t>
            </a:r>
            <a:r>
              <a:rPr lang="fr-FR" dirty="0" smtClean="0"/>
              <a:t> (</a:t>
            </a:r>
            <a:r>
              <a:rPr lang="fr-FR" dirty="0" err="1"/>
              <a:t>InterDigital</a:t>
            </a:r>
            <a:r>
              <a:rPr lang="fr-FR" dirty="0"/>
              <a:t> Communications </a:t>
            </a:r>
            <a:r>
              <a:rPr lang="fr-FR" dirty="0" err="1"/>
              <a:t>Inc</a:t>
            </a:r>
            <a:r>
              <a:rPr lang="fr-FR" dirty="0" smtClean="0"/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1077238" y="5181914"/>
            <a:ext cx="78872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18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JCT-VC Meeting: Sapporo, 30 June – 11 July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1472" y="928669"/>
            <a:ext cx="8001056" cy="523663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fr-FR" sz="2400" dirty="0" err="1" smtClean="0"/>
              <a:t>Coding</a:t>
            </a:r>
            <a:r>
              <a:rPr lang="fr-FR" sz="2400" dirty="0" smtClean="0"/>
              <a:t> of </a:t>
            </a:r>
            <a:r>
              <a:rPr lang="fr-FR" sz="2400" dirty="0" err="1" smtClean="0"/>
              <a:t>LUTs</a:t>
            </a:r>
            <a:r>
              <a:rPr lang="fr-FR" sz="2400" dirty="0" smtClean="0"/>
              <a:t> </a:t>
            </a:r>
            <a:r>
              <a:rPr lang="fr-FR" sz="2400" dirty="0" err="1" smtClean="0"/>
              <a:t>residuals</a:t>
            </a:r>
            <a:r>
              <a:rPr lang="fr-FR" sz="2400" dirty="0" smtClean="0"/>
              <a:t>: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colour_mapping_octants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endParaRPr lang="fr-FR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fr-FR" sz="2000" dirty="0" err="1" smtClean="0"/>
              <a:t>Tree</a:t>
            </a:r>
            <a:r>
              <a:rPr lang="fr-FR" sz="2000" dirty="0" smtClean="0"/>
              <a:t> </a:t>
            </a:r>
            <a:r>
              <a:rPr lang="fr-FR" sz="2000" dirty="0" err="1" smtClean="0"/>
              <a:t>coding</a:t>
            </a:r>
            <a:r>
              <a:rPr lang="fr-FR" sz="2000" dirty="0" smtClean="0"/>
              <a:t> of </a:t>
            </a:r>
            <a:r>
              <a:rPr lang="fr-FR" sz="2000" dirty="0" err="1" smtClean="0"/>
              <a:t>color</a:t>
            </a:r>
            <a:r>
              <a:rPr lang="fr-FR" sz="2000" dirty="0" smtClean="0"/>
              <a:t> </a:t>
            </a:r>
            <a:r>
              <a:rPr lang="fr-FR" sz="2000" dirty="0" err="1" smtClean="0"/>
              <a:t>mapping</a:t>
            </a:r>
            <a:r>
              <a:rPr lang="fr-FR" sz="2000" dirty="0" smtClean="0"/>
              <a:t> table</a:t>
            </a:r>
          </a:p>
          <a:p>
            <a:pPr lvl="3"/>
            <a:r>
              <a:rPr lang="en-CA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split_octant_flag</a:t>
            </a:r>
            <a:r>
              <a:rPr lang="en-CA" dirty="0" smtClean="0"/>
              <a:t> : recursive call of </a:t>
            </a:r>
            <a:r>
              <a:rPr lang="en-US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colour_mapping_octants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CA" dirty="0" smtClean="0"/>
              <a:t>locally control the color space sampling resolution in each octant</a:t>
            </a:r>
          </a:p>
          <a:p>
            <a:pPr lvl="3"/>
            <a:r>
              <a:rPr lang="en-CA" dirty="0" smtClean="0"/>
              <a:t>reduce the signaling overhead &amp; the number </a:t>
            </a:r>
            <a:r>
              <a:rPr lang="en-CA" dirty="0"/>
              <a:t>of syntax elements to </a:t>
            </a:r>
            <a:r>
              <a:rPr lang="en-CA" dirty="0" smtClean="0"/>
              <a:t>parse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800" dirty="0" err="1" smtClean="0"/>
              <a:t>Current</a:t>
            </a:r>
            <a:r>
              <a:rPr lang="fr-FR" sz="2800" dirty="0" smtClean="0"/>
              <a:t> SHVC </a:t>
            </a:r>
            <a:r>
              <a:rPr lang="fr-FR" sz="2800" dirty="0" err="1" smtClean="0"/>
              <a:t>spec</a:t>
            </a:r>
            <a:r>
              <a:rPr lang="fr-FR" sz="2800" dirty="0" smtClean="0"/>
              <a:t> – CGS </a:t>
            </a:r>
            <a:r>
              <a:rPr lang="fr-FR" sz="2800" dirty="0" err="1" smtClean="0"/>
              <a:t>syntax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6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JCTVC-P0126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" y="-22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4460431" y="2688595"/>
            <a:ext cx="2231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996952"/>
            <a:ext cx="6116637" cy="329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836712"/>
            <a:ext cx="8640960" cy="5328592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fr-FR" sz="2400" dirty="0" err="1" smtClean="0"/>
              <a:t>Example</a:t>
            </a:r>
            <a:r>
              <a:rPr lang="fr-FR" sz="2400" dirty="0" smtClean="0"/>
              <a:t>:</a:t>
            </a:r>
            <a:endParaRPr lang="fr-FR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ClrTx/>
            </a:pPr>
            <a:r>
              <a:rPr lang="fr-FR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cm_octant_depth</a:t>
            </a:r>
            <a:r>
              <a:rPr lang="fr-FR" sz="2000" dirty="0" smtClean="0"/>
              <a:t>=2, </a:t>
            </a:r>
            <a:r>
              <a:rPr lang="en-C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cm_y_part_num_log2</a:t>
            </a:r>
            <a:r>
              <a:rPr lang="fr-FR" sz="2000" dirty="0" smtClean="0"/>
              <a:t>=1 </a:t>
            </a:r>
            <a:r>
              <a:rPr lang="fr-FR" dirty="0" smtClean="0"/>
              <a:t>(</a:t>
            </a:r>
            <a:r>
              <a:rPr lang="fr-FR" dirty="0" err="1" smtClean="0"/>
              <a:t>YPartNum</a:t>
            </a:r>
            <a:r>
              <a:rPr lang="fr-FR" dirty="0" smtClean="0"/>
              <a:t>=2)</a:t>
            </a:r>
            <a:endParaRPr lang="fr-FR" dirty="0" smtClean="0"/>
          </a:p>
          <a:p>
            <a:pPr lvl="3">
              <a:buClr>
                <a:schemeClr val="tx1">
                  <a:lumMod val="60000"/>
                  <a:lumOff val="40000"/>
                </a:schemeClr>
              </a:buClr>
            </a:pPr>
            <a:r>
              <a:rPr lang="en-CA" dirty="0"/>
              <a:t>LUT size = </a:t>
            </a:r>
            <a:r>
              <a:rPr lang="en-C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en-C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&lt;&lt;</a:t>
            </a:r>
            <a:r>
              <a:rPr lang="en-C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cm_octant_depth+cm_y_part_num_log2)</a:t>
            </a:r>
            <a:r>
              <a:rPr lang="en-C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C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(1&lt;&lt;</a:t>
            </a:r>
            <a:r>
              <a:rPr lang="en-CA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cm_octant_depth</a:t>
            </a:r>
            <a:r>
              <a:rPr lang="en-C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C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C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en-C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&lt;&lt;</a:t>
            </a:r>
            <a:r>
              <a:rPr lang="en-CA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cm_octant_depth</a:t>
            </a:r>
            <a:r>
              <a:rPr lang="en-C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CA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8x4x4</a:t>
            </a:r>
            <a:endParaRPr lang="en-CA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buClr>
                <a:schemeClr val="tx1">
                  <a:lumMod val="60000"/>
                  <a:lumOff val="40000"/>
                </a:schemeClr>
              </a:buClr>
            </a:pPr>
            <a:r>
              <a:rPr lang="en-CA" dirty="0"/>
              <a:t>If </a:t>
            </a:r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depth=1, </a:t>
            </a:r>
            <a:r>
              <a:rPr lang="en-CA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split_octant_flag</a:t>
            </a:r>
            <a:r>
              <a:rPr lang="en-C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=0</a:t>
            </a:r>
            <a:r>
              <a:rPr lang="en-CA" dirty="0" smtClean="0"/>
              <a:t> : </a:t>
            </a:r>
            <a:r>
              <a:rPr lang="fr-FR" dirty="0" smtClean="0"/>
              <a:t>2 </a:t>
            </a:r>
            <a:r>
              <a:rPr lang="fr-FR" u="sng" dirty="0" err="1" smtClean="0"/>
              <a:t>explicitly-encoded</a:t>
            </a:r>
            <a:r>
              <a:rPr lang="fr-FR" dirty="0" smtClean="0"/>
              <a:t> </a:t>
            </a:r>
            <a:r>
              <a:rPr lang="fr-FR" dirty="0" err="1" smtClean="0"/>
              <a:t>vertices</a:t>
            </a:r>
            <a:r>
              <a:rPr lang="fr-FR" dirty="0" smtClean="0"/>
              <a:t>/</a:t>
            </a:r>
            <a:r>
              <a:rPr lang="fr-FR" dirty="0" err="1" smtClean="0"/>
              <a:t>coeffs</a:t>
            </a:r>
            <a:endParaRPr lang="fr-FR" dirty="0" smtClean="0"/>
          </a:p>
          <a:p>
            <a:pPr lvl="3">
              <a:buClr>
                <a:schemeClr val="tx1">
                  <a:lumMod val="60000"/>
                  <a:lumOff val="40000"/>
                </a:schemeClr>
              </a:buClr>
            </a:pPr>
            <a:r>
              <a:rPr lang="fr-FR" u="sng" dirty="0" smtClean="0"/>
              <a:t>non-</a:t>
            </a:r>
            <a:r>
              <a:rPr lang="fr-FR" u="sng" dirty="0" err="1" smtClean="0"/>
              <a:t>explicitly</a:t>
            </a:r>
            <a:r>
              <a:rPr lang="fr-FR" u="sng" dirty="0" smtClean="0"/>
              <a:t>-</a:t>
            </a:r>
            <a:r>
              <a:rPr lang="fr-FR" u="sng" dirty="0" err="1" smtClean="0"/>
              <a:t>encoded</a:t>
            </a:r>
            <a:r>
              <a:rPr lang="fr-FR" dirty="0" smtClean="0"/>
              <a:t> </a:t>
            </a:r>
            <a:r>
              <a:rPr lang="fr-FR" dirty="0" err="1" smtClean="0"/>
              <a:t>vertices</a:t>
            </a:r>
            <a:r>
              <a:rPr lang="fr-FR" dirty="0" smtClean="0"/>
              <a:t>/</a:t>
            </a:r>
            <a:r>
              <a:rPr lang="fr-FR" dirty="0" err="1" smtClean="0"/>
              <a:t>coeffs</a:t>
            </a:r>
            <a:r>
              <a:rPr lang="fr-FR" dirty="0" smtClean="0"/>
              <a:t> </a:t>
            </a:r>
            <a:r>
              <a:rPr lang="fr-FR" dirty="0" smtClean="0"/>
              <a:t>(?) </a:t>
            </a:r>
            <a:r>
              <a:rPr lang="fr-FR" dirty="0" err="1" smtClean="0"/>
              <a:t>predicted</a:t>
            </a:r>
            <a:r>
              <a:rPr lang="fr-FR" dirty="0" smtClean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u="sng" dirty="0" err="1" smtClean="0"/>
              <a:t>explicitly-encoded</a:t>
            </a:r>
            <a:r>
              <a:rPr lang="fr-FR" u="sng" dirty="0" smtClean="0"/>
              <a:t> </a:t>
            </a:r>
            <a:r>
              <a:rPr lang="fr-FR" dirty="0" err="1" smtClean="0"/>
              <a:t>vertices</a:t>
            </a:r>
            <a:r>
              <a:rPr lang="fr-FR" dirty="0" smtClean="0"/>
              <a:t>/</a:t>
            </a:r>
            <a:r>
              <a:rPr lang="fr-FR" dirty="0" err="1" smtClean="0"/>
              <a:t>coeffs</a:t>
            </a:r>
            <a:r>
              <a:rPr lang="fr-FR" dirty="0" smtClean="0"/>
              <a:t> </a:t>
            </a:r>
            <a:r>
              <a:rPr lang="fr-FR" dirty="0" smtClean="0"/>
              <a:t>(</a:t>
            </a:r>
            <a:r>
              <a:rPr lang="fr-FR" dirty="0" smtClean="0">
                <a:solidFill>
                  <a:srgbClr val="FF0000"/>
                </a:solidFill>
              </a:rPr>
              <a:t>●</a:t>
            </a:r>
            <a:r>
              <a:rPr lang="fr-FR" dirty="0" smtClean="0"/>
              <a:t>)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residuals</a:t>
            </a:r>
            <a:r>
              <a:rPr lang="fr-FR" dirty="0" smtClean="0"/>
              <a:t> </a:t>
            </a:r>
            <a:r>
              <a:rPr lang="fr-FR" dirty="0" err="1" smtClean="0"/>
              <a:t>inferred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0</a:t>
            </a:r>
            <a:endParaRPr lang="en-US" u="sng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800" dirty="0" err="1" smtClean="0"/>
              <a:t>Current</a:t>
            </a:r>
            <a:r>
              <a:rPr lang="fr-FR" sz="2800" dirty="0" smtClean="0"/>
              <a:t> SHVC </a:t>
            </a:r>
            <a:r>
              <a:rPr lang="fr-FR" sz="2800" dirty="0" err="1" smtClean="0"/>
              <a:t>spec</a:t>
            </a:r>
            <a:r>
              <a:rPr lang="fr-FR" sz="2800" dirty="0" smtClean="0"/>
              <a:t> – CGS </a:t>
            </a:r>
            <a:r>
              <a:rPr lang="fr-FR" sz="2800" dirty="0" err="1" smtClean="0"/>
              <a:t>syntax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6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JCTVC-P0126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" y="-22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4460431" y="2688595"/>
            <a:ext cx="2231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50205"/>
            <a:ext cx="741997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383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5236635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fr-FR" dirty="0" err="1" smtClean="0"/>
              <a:t>Proposal</a:t>
            </a:r>
            <a:r>
              <a:rPr lang="fr-FR" dirty="0" smtClean="0"/>
              <a:t>:</a:t>
            </a:r>
          </a:p>
          <a:p>
            <a:pPr lvl="2"/>
            <a:r>
              <a:rPr lang="fr-FR" dirty="0" err="1"/>
              <a:t>Ada</a:t>
            </a:r>
            <a:r>
              <a:rPr lang="fr-FR" dirty="0" err="1" smtClean="0"/>
              <a:t>pt</a:t>
            </a:r>
            <a:r>
              <a:rPr lang="fr-FR" dirty="0" smtClean="0"/>
              <a:t> the </a:t>
            </a:r>
            <a:r>
              <a:rPr lang="fr-FR" dirty="0" err="1" smtClean="0"/>
              <a:t>storage</a:t>
            </a:r>
            <a:r>
              <a:rPr lang="fr-FR" dirty="0" smtClean="0"/>
              <a:t> index of </a:t>
            </a:r>
            <a:r>
              <a:rPr lang="fr-FR" u="sng" dirty="0" err="1" smtClean="0"/>
              <a:t>explicitly-encoded</a:t>
            </a:r>
            <a:r>
              <a:rPr lang="fr-FR" dirty="0" smtClean="0"/>
              <a:t> </a:t>
            </a:r>
            <a:r>
              <a:rPr lang="fr-FR" dirty="0" err="1" smtClean="0"/>
              <a:t>vertices</a:t>
            </a:r>
            <a:r>
              <a:rPr lang="fr-FR" dirty="0" smtClean="0"/>
              <a:t>/</a:t>
            </a:r>
            <a:r>
              <a:rPr lang="fr-FR" dirty="0" err="1" smtClean="0"/>
              <a:t>coeffs</a:t>
            </a:r>
            <a:r>
              <a:rPr lang="fr-FR" dirty="0" smtClean="0"/>
              <a:t> </a:t>
            </a:r>
            <a:r>
              <a:rPr lang="fr-FR" dirty="0" smtClean="0"/>
              <a:t>to the octant </a:t>
            </a:r>
            <a:r>
              <a:rPr lang="fr-FR" dirty="0" err="1" smtClean="0"/>
              <a:t>depth</a:t>
            </a:r>
            <a:r>
              <a:rPr lang="fr-FR" dirty="0" smtClean="0"/>
              <a:t>:</a:t>
            </a:r>
          </a:p>
          <a:p>
            <a:pPr lvl="3"/>
            <a:r>
              <a:rPr lang="en-CA" dirty="0" smtClean="0"/>
              <a:t>Uniformly arrange </a:t>
            </a:r>
            <a:r>
              <a:rPr lang="en-CA" dirty="0"/>
              <a:t>the </a:t>
            </a:r>
            <a:r>
              <a:rPr lang="en-CA" u="sng" dirty="0"/>
              <a:t>explicitly-encoded </a:t>
            </a:r>
            <a:r>
              <a:rPr lang="en-CA" dirty="0" smtClean="0"/>
              <a:t>vertices</a:t>
            </a:r>
            <a:r>
              <a:rPr lang="fr-FR" dirty="0" smtClean="0"/>
              <a:t>/</a:t>
            </a:r>
            <a:r>
              <a:rPr lang="fr-FR" dirty="0" err="1" smtClean="0"/>
              <a:t>coeffs</a:t>
            </a:r>
            <a:r>
              <a:rPr lang="en-CA" dirty="0" smtClean="0"/>
              <a:t> </a:t>
            </a:r>
            <a:r>
              <a:rPr lang="en-CA" dirty="0" smtClean="0"/>
              <a:t>in </a:t>
            </a:r>
            <a:r>
              <a:rPr lang="en-CA" dirty="0"/>
              <a:t>the color mapping </a:t>
            </a:r>
            <a:r>
              <a:rPr lang="en-CA" dirty="0" smtClean="0"/>
              <a:t>table</a:t>
            </a:r>
          </a:p>
          <a:p>
            <a:pPr lvl="3"/>
            <a:r>
              <a:rPr lang="en-US" dirty="0" smtClean="0"/>
              <a:t>The relative </a:t>
            </a:r>
            <a:r>
              <a:rPr lang="en-US" dirty="0"/>
              <a:t>distance of </a:t>
            </a:r>
            <a:r>
              <a:rPr lang="en-US" u="sng" dirty="0" smtClean="0"/>
              <a:t>non-explicitly-encoded</a:t>
            </a:r>
            <a:r>
              <a:rPr lang="en-US" dirty="0" smtClean="0"/>
              <a:t> </a:t>
            </a:r>
            <a:r>
              <a:rPr lang="en-US" dirty="0" smtClean="0"/>
              <a:t>vertices</a:t>
            </a:r>
            <a:r>
              <a:rPr lang="fr-FR" dirty="0" smtClean="0"/>
              <a:t>/</a:t>
            </a:r>
            <a:r>
              <a:rPr lang="fr-FR" dirty="0" err="1" smtClean="0"/>
              <a:t>coeffs</a:t>
            </a:r>
            <a:r>
              <a:rPr lang="en-US" dirty="0" smtClean="0"/>
              <a:t> </a:t>
            </a:r>
            <a:r>
              <a:rPr lang="en-US" dirty="0"/>
              <a:t>derivation is </a:t>
            </a:r>
            <a:r>
              <a:rPr lang="en-US" dirty="0" smtClean="0"/>
              <a:t>reduced (R/8 vs </a:t>
            </a:r>
            <a:r>
              <a:rPr lang="en-US" dirty="0" smtClean="0"/>
              <a:t>R/4)</a:t>
            </a:r>
            <a:endParaRPr lang="en-CA" dirty="0" smtClean="0"/>
          </a:p>
          <a:p>
            <a:pPr lvl="3"/>
            <a:r>
              <a:rPr lang="en-CA" dirty="0" smtClean="0"/>
              <a:t>The </a:t>
            </a:r>
            <a:r>
              <a:rPr lang="en-CA" dirty="0"/>
              <a:t>performance of the SHM encoder is not </a:t>
            </a:r>
            <a:r>
              <a:rPr lang="en-CA" dirty="0" smtClean="0"/>
              <a:t>impacted</a:t>
            </a:r>
          </a:p>
          <a:p>
            <a:pPr marL="0" lvl="1" indent="0">
              <a:buNone/>
            </a:pPr>
            <a:endParaRPr lang="fr-FR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800" dirty="0" err="1" smtClean="0"/>
              <a:t>Proposal</a:t>
            </a:r>
            <a:r>
              <a:rPr lang="fr-FR" sz="2800" dirty="0" smtClean="0"/>
              <a:t> SHVC </a:t>
            </a:r>
            <a:r>
              <a:rPr lang="fr-FR" sz="2800" dirty="0" err="1" smtClean="0"/>
              <a:t>spec</a:t>
            </a:r>
            <a:r>
              <a:rPr lang="fr-FR" sz="2800" dirty="0" smtClean="0"/>
              <a:t> – CGS </a:t>
            </a:r>
            <a:r>
              <a:rPr lang="fr-FR" sz="2800" dirty="0" err="1" smtClean="0"/>
              <a:t>syntax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6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JCTVC-P0126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" y="-22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4460431" y="2688595"/>
            <a:ext cx="2231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24944"/>
            <a:ext cx="741997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265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75252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fr-FR" dirty="0" err="1" smtClean="0"/>
              <a:t>Proposed</a:t>
            </a:r>
            <a:r>
              <a:rPr lang="fr-FR" dirty="0" smtClean="0"/>
              <a:t> SHVC </a:t>
            </a:r>
            <a:r>
              <a:rPr lang="fr-FR" dirty="0" err="1" smtClean="0"/>
              <a:t>spec</a:t>
            </a:r>
            <a:r>
              <a:rPr lang="fr-FR" dirty="0" smtClean="0"/>
              <a:t> change</a:t>
            </a:r>
            <a:endParaRPr lang="fr-FR" dirty="0" smtClean="0"/>
          </a:p>
          <a:p>
            <a:pPr marL="0" lvl="1" indent="0">
              <a:buNone/>
            </a:pPr>
            <a:endParaRPr lang="fr-FR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fr-FR" sz="2800" dirty="0" err="1" smtClean="0"/>
              <a:t>Proposal</a:t>
            </a:r>
            <a:r>
              <a:rPr lang="fr-FR" sz="2800" dirty="0" smtClean="0"/>
              <a:t> SHVC </a:t>
            </a:r>
            <a:r>
              <a:rPr lang="fr-FR" sz="2800" dirty="0" err="1" smtClean="0"/>
              <a:t>spec</a:t>
            </a:r>
            <a:r>
              <a:rPr lang="fr-FR" sz="2800" dirty="0" smtClean="0"/>
              <a:t> – CGS </a:t>
            </a:r>
            <a:r>
              <a:rPr lang="fr-FR" sz="2800" dirty="0" err="1" smtClean="0"/>
              <a:t>syntax</a:t>
            </a:r>
            <a:endParaRPr lang="en-US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6"/>
            <a:ext cx="2133600" cy="365125"/>
          </a:xfrm>
        </p:spPr>
        <p:txBody>
          <a:bodyPr/>
          <a:lstStyle/>
          <a:p>
            <a:r>
              <a:rPr lang="en-US" sz="1600" dirty="0" smtClean="0"/>
              <a:t>JCTVC-P0126</a:t>
            </a:r>
            <a:endParaRPr lang="en-US" sz="16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" y="-2308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" y="-2231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4460431" y="2688595"/>
            <a:ext cx="22313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888" y="2638449"/>
            <a:ext cx="6116637" cy="359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259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oloMaster">
  <a:themeElements>
    <a:clrScheme name="TECHNICOLOR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961E6C"/>
      </a:accent1>
      <a:accent2>
        <a:srgbClr val="BE1253"/>
      </a:accent2>
      <a:accent3>
        <a:srgbClr val="D40027"/>
      </a:accent3>
      <a:accent4>
        <a:srgbClr val="E95F14"/>
      </a:accent4>
      <a:accent5>
        <a:srgbClr val="FCC300"/>
      </a:accent5>
      <a:accent6>
        <a:srgbClr val="96BE17"/>
      </a:accent6>
      <a:hlink>
        <a:srgbClr val="333333"/>
      </a:hlink>
      <a:folHlink>
        <a:srgbClr val="333333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8A4AB"/>
        </a:solidFill>
        <a:ln>
          <a:solidFill>
            <a:srgbClr val="5F5F5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err="1" smtClean="0">
            <a:latin typeface="Trebuchet MS" pitchFamily="34" charset="0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63B7A956D86C4F94FC78456ECBA529" ma:contentTypeVersion="4" ma:contentTypeDescription="Create a new document." ma:contentTypeScope="" ma:versionID="feb881ed392643bbe1959c8401076e6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4f6d32b71e6972e4ea9de1df9cac8f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11" nillable="true" ma:displayName="Scheduling Start Date" ma:internalName="PublishingStartDate">
      <xsd:simpleType>
        <xsd:restriction base="dms:Unknown"/>
      </xsd:simpleType>
    </xsd:element>
    <xsd:element name="PublishingExpirationDate" ma:index="12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8AD66FA-6A2C-4062-A854-EED099ADF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908E5AF-894B-495B-853A-B3662D087A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EE5175-2181-455A-87ED-BAF5DE0D6D45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208</Words>
  <Application>Microsoft Office PowerPoint</Application>
  <PresentationFormat>On-screen Show (4:3)</PresentationFormat>
  <Paragraphs>36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technicoloMaster</vt:lpstr>
      <vt:lpstr>JCTVC-R0164 Bug fix in SHVC draft specification</vt:lpstr>
      <vt:lpstr>Current SHVC spec – CGS syntax</vt:lpstr>
      <vt:lpstr>Current SHVC spec – CGS syntax</vt:lpstr>
      <vt:lpstr>Proposal SHVC spec – CGS syntax</vt:lpstr>
      <vt:lpstr>Proposal SHVC spec – CGS syntax</vt:lpstr>
    </vt:vector>
  </TitlesOfParts>
  <Company>THOMSON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Technicolor_template</dc:title>
  <dc:creator>lochone</dc:creator>
  <cp:lastModifiedBy>Bordes Philippe</cp:lastModifiedBy>
  <cp:revision>590</cp:revision>
  <dcterms:created xsi:type="dcterms:W3CDTF">2010-02-01T15:48:52Z</dcterms:created>
  <dcterms:modified xsi:type="dcterms:W3CDTF">2014-07-02T00:56:13Z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0x010100EA63B7A956D86C4F94FC78456ECBA529</vt:lpwstr>
  </property>
</Properties>
</file>