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1"/>
  </p:sldMasterIdLst>
  <p:notesMasterIdLst>
    <p:notesMasterId r:id="rId8"/>
  </p:notesMasterIdLst>
  <p:handoutMasterIdLst>
    <p:handoutMasterId r:id="rId9"/>
  </p:handoutMasterIdLst>
  <p:sldIdLst>
    <p:sldId id="256" r:id="rId2"/>
    <p:sldId id="422" r:id="rId3"/>
    <p:sldId id="425" r:id="rId4"/>
    <p:sldId id="423" r:id="rId5"/>
    <p:sldId id="424" r:id="rId6"/>
    <p:sldId id="283" r:id="rId7"/>
  </p:sldIdLst>
  <p:sldSz cx="9144000" cy="5143500" type="screen16x9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lasny, Daryl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CC"/>
    <a:srgbClr val="CCECFF"/>
    <a:srgbClr val="CCFFFF"/>
    <a:srgbClr val="CCFFCC"/>
    <a:srgbClr val="FFCCFF"/>
    <a:srgbClr val="006600"/>
    <a:srgbClr val="663300"/>
    <a:srgbClr val="FF505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29" autoAdjust="0"/>
    <p:restoredTop sz="76975" autoAdjust="0"/>
  </p:normalViewPr>
  <p:slideViewPr>
    <p:cSldViewPr>
      <p:cViewPr>
        <p:scale>
          <a:sx n="100" d="100"/>
          <a:sy n="100" d="100"/>
        </p:scale>
        <p:origin x="-270" y="-204"/>
      </p:cViewPr>
      <p:guideLst>
        <p:guide orient="horz" pos="1627"/>
        <p:guide pos="2880"/>
      </p:guideLst>
    </p:cSldViewPr>
  </p:slideViewPr>
  <p:outlineViewPr>
    <p:cViewPr>
      <p:scale>
        <a:sx n="33" d="100"/>
        <a:sy n="33" d="100"/>
      </p:scale>
      <p:origin x="0" y="3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80" y="-78"/>
      </p:cViewPr>
      <p:guideLst>
        <p:guide orient="horz" pos="2928"/>
        <p:guide pos="2209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1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39AE737A-EE0E-4FF3-9CBD-4F30807FD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11175" y="511175"/>
            <a:ext cx="6040438" cy="3397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87375" y="4376738"/>
            <a:ext cx="6259513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cs typeface="+mn-cs"/>
              </a:defRPr>
            </a:lvl1pPr>
          </a:lstStyle>
          <a:p>
            <a:pPr>
              <a:defRPr/>
            </a:pPr>
            <a:fld id="{DE324126-F863-4E16-9FF7-2694B4F7FD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229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22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C0C33A0-7442-48B1-9A3E-B9D4FFDD6092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269F04E-D709-47B6-9195-462A66D660FF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6387" name="Slide Number Placeholder 3"/>
          <p:cNvSpPr txBox="1">
            <a:spLocks noGrp="1"/>
          </p:cNvSpPr>
          <p:nvPr/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/>
            <a:fld id="{21C168AA-6977-46BB-9FA5-1A64BDBF4614}" type="slidenum">
              <a:rPr lang="en-US" sz="1200"/>
              <a:pPr algn="r" defTabSz="931863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20CA59A-ACD7-4F0F-BD3F-0D2C7D1C9213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10C5C22-75DA-4890-B934-7CD49053C578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3" descr="SLATITLEPAGE.jpg copy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4589463"/>
            <a:ext cx="1828800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0539" y="845202"/>
            <a:ext cx="8262922" cy="1102519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lang="en-US" sz="3600" b="1" baseline="0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02" y="3375921"/>
            <a:ext cx="5337199" cy="1075292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430078" y="2198903"/>
            <a:ext cx="8283844" cy="926702"/>
          </a:xfrm>
        </p:spPr>
        <p:txBody>
          <a:bodyPr/>
          <a:lstStyle>
            <a:lvl1pPr marL="0" indent="0" algn="ctr">
              <a:spcBef>
                <a:spcPts val="0"/>
              </a:spcBef>
              <a:buNone/>
              <a:defRPr lang="en-US" sz="2400" b="1" dirty="0">
                <a:solidFill>
                  <a:schemeClr val="tx1"/>
                </a:solidFill>
                <a:latin typeface="Calibri" pitchFamily="34" charset="0"/>
                <a:ea typeface="+mj-ea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idx="1"/>
          </p:nvPr>
        </p:nvSpPr>
        <p:spPr bwMode="auto">
          <a:xfrm>
            <a:off x="572293" y="942268"/>
            <a:ext cx="8152608" cy="365079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6" y="936198"/>
            <a:ext cx="3800474" cy="3692281"/>
          </a:xfrm>
        </p:spPr>
        <p:txBody>
          <a:bodyPr/>
          <a:lstStyle>
            <a:lvl1pPr>
              <a:defRPr sz="2400" baseline="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2976" y="945714"/>
            <a:ext cx="3819525" cy="36922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6" y="1"/>
            <a:ext cx="8938418" cy="61024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>
              <a:cs typeface="+mn-cs"/>
            </a:endParaRPr>
          </a:p>
        </p:txBody>
      </p:sp>
      <p:pic>
        <p:nvPicPr>
          <p:cNvPr id="3" name="Picture 13" descr="SLATITLEPAGE.jpg copy.png"/>
          <p:cNvPicPr>
            <a:picLocks noChangeAspect="1"/>
          </p:cNvPicPr>
          <p:nvPr userDrawn="1"/>
        </p:nvPicPr>
        <p:blipFill>
          <a:blip r:embed="rId2"/>
          <a:srcRect l="15042" r="12173"/>
          <a:stretch>
            <a:fillRect/>
          </a:stretch>
        </p:blipFill>
        <p:spPr bwMode="auto">
          <a:xfrm>
            <a:off x="0" y="-962025"/>
            <a:ext cx="9144000" cy="706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SLA Logo Vertical110728 copy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262313" y="2235200"/>
            <a:ext cx="261937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LATITLEPAGE.jpg copy.pn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4916488"/>
            <a:ext cx="9144000" cy="22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6" name="Rectangle 14"/>
          <p:cNvSpPr>
            <a:spLocks noChangeArrowheads="1"/>
          </p:cNvSpPr>
          <p:nvPr userDrawn="1"/>
        </p:nvSpPr>
        <p:spPr bwMode="auto">
          <a:xfrm>
            <a:off x="0" y="0"/>
            <a:ext cx="9144000" cy="609600"/>
          </a:xfrm>
          <a:prstGeom prst="rect">
            <a:avLst/>
          </a:prstGeom>
          <a:solidFill>
            <a:srgbClr val="000066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pPr defTabSz="871538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2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04775" y="0"/>
            <a:ext cx="893921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</a:t>
            </a:r>
          </a:p>
        </p:txBody>
      </p:sp>
      <p:sp>
        <p:nvSpPr>
          <p:cNvPr id="102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771525"/>
            <a:ext cx="8153400" cy="383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123" tIns="43561" rIns="87123" bIns="435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0" name="Picture 10" descr="SLA Logo Horizontal 110728 copy.png"/>
          <p:cNvPicPr>
            <a:picLocks noChangeAspect="1"/>
          </p:cNvPicPr>
          <p:nvPr userDrawn="1"/>
        </p:nvPicPr>
        <p:blipFill>
          <a:blip r:embed="rId10"/>
          <a:srcRect l="3014"/>
          <a:stretch>
            <a:fillRect/>
          </a:stretch>
        </p:blipFill>
        <p:spPr bwMode="auto">
          <a:xfrm>
            <a:off x="69850" y="4948238"/>
            <a:ext cx="2290763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Footer Placeholder 3"/>
          <p:cNvSpPr txBox="1">
            <a:spLocks/>
          </p:cNvSpPr>
          <p:nvPr userDrawn="1"/>
        </p:nvSpPr>
        <p:spPr>
          <a:xfrm>
            <a:off x="5607050" y="4929188"/>
            <a:ext cx="3536950" cy="215900"/>
          </a:xfrm>
          <a:prstGeom prst="rect">
            <a:avLst/>
          </a:prstGeom>
          <a:noFill/>
        </p:spPr>
        <p:txBody>
          <a:bodyPr anchor="ctr"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600" b="1" kern="1200">
                <a:solidFill>
                  <a:srgbClr val="000066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9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00" kern="0" dirty="0" smtClean="0"/>
              <a:t>Video Coding Standards   |   18 March 2014   |   </a:t>
            </a:r>
            <a:fld id="{F1F3FC9D-65F9-47ED-A224-376243F99816}" type="slidenum">
              <a:rPr lang="en-US" sz="700" kern="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sz="700" kern="0" dirty="0" smtClean="0"/>
              <a:t>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0" r:id="rId2"/>
    <p:sldLayoutId id="2147483661" r:id="rId3"/>
    <p:sldLayoutId id="2147483662" r:id="rId4"/>
    <p:sldLayoutId id="2147483666" r:id="rId5"/>
    <p:sldLayoutId id="2147483663" r:id="rId6"/>
    <p:sldLayoutId id="2147483664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algn="ctr" defTabSz="871538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4572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6pPr>
      <a:lvl7pPr marL="9144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7pPr>
      <a:lvl8pPr marL="13716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8pPr>
      <a:lvl9pPr marL="1828800" algn="l" defTabSz="871538" rtl="0" fontAlgn="base">
        <a:spcBef>
          <a:spcPct val="0"/>
        </a:spcBef>
        <a:spcAft>
          <a:spcPct val="0"/>
        </a:spcAft>
        <a:defRPr sz="2800" b="1">
          <a:solidFill>
            <a:schemeClr val="bg1"/>
          </a:solidFill>
          <a:latin typeface="Tahoma" pitchFamily="34" charset="0"/>
        </a:defRPr>
      </a:lvl9pPr>
    </p:titleStyle>
    <p:bodyStyle>
      <a:lvl1pPr marL="325438" indent="-32543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1pPr>
      <a:lvl2pPr marL="706438" indent="-269875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2pPr>
      <a:lvl3pPr marL="1087438" indent="-215900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 sz="22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3pPr>
      <a:lvl4pPr marL="1524000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4pPr>
      <a:lvl5pPr marL="1960563" indent="-217488" algn="l" defTabSz="871538" rtl="0" eaLnBrk="0" fontAlgn="base" hangingPunct="0">
        <a:spcBef>
          <a:spcPct val="20000"/>
        </a:spcBef>
        <a:spcAft>
          <a:spcPct val="0"/>
        </a:spcAft>
        <a:buClr>
          <a:srgbClr val="7F7F7F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Calibri" pitchFamily="34" charset="0"/>
          <a:ea typeface="Calibri" pitchFamily="34" charset="0"/>
          <a:cs typeface="Calibri" pitchFamily="34" charset="0"/>
        </a:defRPr>
      </a:lvl5pPr>
      <a:lvl6pPr marL="24177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6pPr>
      <a:lvl7pPr marL="28749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7pPr>
      <a:lvl8pPr marL="33321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8pPr>
      <a:lvl9pPr marL="3789363" indent="-217488" algn="l" defTabSz="871538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>
          <a:xfrm>
            <a:off x="441325" y="844550"/>
            <a:ext cx="8261350" cy="1103313"/>
          </a:xfrm>
        </p:spPr>
        <p:txBody>
          <a:bodyPr/>
          <a:lstStyle/>
          <a:p>
            <a:pPr>
              <a:defRPr/>
            </a:pPr>
            <a:r>
              <a:rPr lang="en-CA" sz="3200" smtClean="0"/>
              <a:t>JCTVC-R0161 </a:t>
            </a:r>
            <a:br>
              <a:rPr lang="en-CA" sz="3200" smtClean="0"/>
            </a:br>
            <a:r>
              <a:rPr lang="en-CA" sz="3200" smtClean="0"/>
              <a:t>“Non-SCCE3: Simplified palette size coding”</a:t>
            </a:r>
            <a:r>
              <a:rPr sz="3200" smtClean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3413" y="3429000"/>
            <a:ext cx="5337175" cy="1074738"/>
          </a:xfr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CA" smtClean="0">
                <a:solidFill>
                  <a:schemeClr val="tx1"/>
                </a:solidFill>
              </a:rPr>
              <a:t>Jie Zhao, Seung-Hwan Kim, Kiran Misra, Andrew Segall</a:t>
            </a:r>
            <a:r>
              <a:rPr b="0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smtClean="0"/>
              <a:t>Palette Table Size 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13314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3315" name="Rectangle 77"/>
          <p:cNvSpPr>
            <a:spLocks noChangeArrowheads="1"/>
          </p:cNvSpPr>
          <p:nvPr/>
        </p:nvSpPr>
        <p:spPr bwMode="auto">
          <a:xfrm>
            <a:off x="0" y="31051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457200" y="895350"/>
            <a:ext cx="83820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 b="1"/>
              <a:t>Current palette table size is coded by two syntax elements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/>
              <a:t>previous_palette_entry_flag [i]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/>
              <a:t>Used for palette table prediction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/>
              <a:t>Send a flag for each palette entry in previous palette table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endParaRPr lang="en-US"/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US"/>
              <a:t>palette_num_signalled_entries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/>
              <a:t>Additional size of palette entries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/>
              <a:t>Truncated unary code</a:t>
            </a:r>
          </a:p>
          <a:p>
            <a:pPr marL="1143000" lvl="2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/>
              <a:t>Worst case code length is equal to “Maximum Palette Size”</a:t>
            </a:r>
          </a:p>
          <a:p>
            <a:pPr marL="1600200" lvl="3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/>
              <a:t>In current SCCE3 base software: 32 bins</a:t>
            </a:r>
          </a:p>
          <a:p>
            <a:pPr marL="1600200" lvl="3" indent="-228600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None/>
            </a:pPr>
            <a:r>
              <a:rPr lang="en-CA"/>
              <a:t>   </a:t>
            </a:r>
          </a:p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None/>
            </a:pPr>
            <a:r>
              <a:rPr lang="en-CA" sz="2200">
                <a:latin typeface="Calibri" pitchFamily="34" charset="0"/>
              </a:rPr>
              <a:t> </a:t>
            </a:r>
          </a:p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endParaRPr lang="en-GB" sz="2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04788" y="0"/>
            <a:ext cx="8939212" cy="609600"/>
          </a:xfrm>
        </p:spPr>
        <p:txBody>
          <a:bodyPr/>
          <a:lstStyle/>
          <a:p>
            <a:pPr eaLnBrk="1" hangingPunct="1"/>
            <a:r>
              <a:rPr lang="en-GB" smtClean="0"/>
              <a:t>Proposed Method</a:t>
            </a:r>
            <a:endParaRPr lang="en-US" altLang="ko-KR" smtClean="0">
              <a:ea typeface="굴림" pitchFamily="34" charset="-127"/>
            </a:endParaRPr>
          </a:p>
        </p:txBody>
      </p:sp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0" y="1619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5363" name="Rectangle 77"/>
          <p:cNvSpPr>
            <a:spLocks noChangeArrowheads="1"/>
          </p:cNvSpPr>
          <p:nvPr/>
        </p:nvSpPr>
        <p:spPr bwMode="auto">
          <a:xfrm>
            <a:off x="0" y="3143250"/>
            <a:ext cx="184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lang="en-US"/>
          </a:p>
        </p:txBody>
      </p:sp>
      <p:sp>
        <p:nvSpPr>
          <p:cNvPr id="15364" name="Rectangle 3"/>
          <p:cNvSpPr txBox="1">
            <a:spLocks noChangeArrowheads="1"/>
          </p:cNvSpPr>
          <p:nvPr/>
        </p:nvSpPr>
        <p:spPr bwMode="auto">
          <a:xfrm>
            <a:off x="457200" y="895350"/>
            <a:ext cx="8382000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7123" tIns="43561" rIns="87123" bIns="43561"/>
          <a:lstStyle/>
          <a:p>
            <a:pPr marL="325438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200">
                <a:latin typeface="Calibri" pitchFamily="34" charset="0"/>
              </a:rPr>
              <a:t>Apply fixed length binarization for </a:t>
            </a:r>
            <a:r>
              <a:rPr lang="en-US" sz="2200" b="1">
                <a:latin typeface="Calibri" pitchFamily="34" charset="0"/>
              </a:rPr>
              <a:t>palette_num_signalled_entries</a:t>
            </a:r>
            <a:r>
              <a:rPr lang="en-CA" sz="2200">
                <a:latin typeface="Calibri" pitchFamily="34" charset="0"/>
              </a:rPr>
              <a:t>. 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200">
                <a:latin typeface="Calibri" pitchFamily="34" charset="0"/>
              </a:rPr>
              <a:t>Reduces the worst case number of coded bins from 32 to 5 bins</a:t>
            </a: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endParaRPr lang="en-CA" sz="2200">
              <a:latin typeface="Calibri" pitchFamily="34" charset="0"/>
            </a:endParaRPr>
          </a:p>
          <a:p>
            <a:pPr marL="782638" lvl="1" indent="-325438" defTabSz="871538">
              <a:lnSpc>
                <a:spcPct val="80000"/>
              </a:lnSpc>
              <a:spcBef>
                <a:spcPct val="20000"/>
              </a:spcBef>
              <a:buClr>
                <a:srgbClr val="7F7F7F"/>
              </a:buClr>
              <a:buSzPct val="60000"/>
              <a:buFont typeface="Wingdings" pitchFamily="2" charset="2"/>
              <a:buChar char="n"/>
            </a:pPr>
            <a:r>
              <a:rPr lang="en-CA" sz="2200">
                <a:latin typeface="Calibri" pitchFamily="34" charset="0"/>
              </a:rPr>
              <a:t>Provides coding gain of 0.1% to 0.2% for lossy and lossless test cases respectively.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2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Result (Lossy 2CTB IBC)</a:t>
            </a: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276350"/>
            <a:ext cx="7837488" cy="310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2"/>
          <p:cNvSpPr>
            <a:spLocks noGrp="1"/>
          </p:cNvSpPr>
          <p:nvPr>
            <p:ph type="title"/>
          </p:nvPr>
        </p:nvSpPr>
        <p:spPr>
          <a:xfrm>
            <a:off x="104775" y="0"/>
            <a:ext cx="8939213" cy="609600"/>
          </a:xfrm>
        </p:spPr>
        <p:txBody>
          <a:bodyPr/>
          <a:lstStyle/>
          <a:p>
            <a:r>
              <a:rPr lang="en-US" smtClean="0"/>
              <a:t>Result (Lossless 2CTB IBC)</a:t>
            </a:r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76288" y="895350"/>
            <a:ext cx="7834312" cy="3352800"/>
          </a:xfrm>
        </p:spPr>
      </p:pic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533400" y="4171950"/>
            <a:ext cx="81534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87123" tIns="43561" rIns="87123" bIns="43561"/>
          <a:lstStyle/>
          <a:p>
            <a:pPr marL="325438" indent="-325438" defTabSz="871538" eaLnBrk="0" hangingPunct="0">
              <a:spcBef>
                <a:spcPct val="20000"/>
              </a:spcBef>
              <a:buClr>
                <a:schemeClr val="bg1">
                  <a:lumMod val="50000"/>
                </a:schemeClr>
              </a:buClr>
              <a:buSzPct val="60000"/>
              <a:buFont typeface="Wingdings" pitchFamily="2" charset="2"/>
              <a:buChar char="n"/>
              <a:defRPr/>
            </a:pPr>
            <a:r>
              <a:rPr lang="en-US" sz="2200" kern="0" dirty="0">
                <a:latin typeface="Calibri" pitchFamily="34" charset="0"/>
                <a:cs typeface="Calibri" pitchFamily="34" charset="0"/>
              </a:rPr>
              <a:t>Results in full frame IBC cases are similar.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T July Monthly Dept Meeting 073008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ST July Monthly Dept Meeting 073008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87153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1800" dirty="0" smtClean="0">
            <a:latin typeface="Calibri" pitchFamily="34" charset="0"/>
            <a:cs typeface="Calibri" pitchFamily="34" charset="0"/>
          </a:defRPr>
        </a:defPPr>
      </a:lstStyle>
    </a:txDef>
  </a:objectDefaults>
  <a:extraClrSchemeLst>
    <a:extraClrScheme>
      <a:clrScheme name="CST July Monthly Dept Meeting 073008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ST July Monthly Dept Meeting 073008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ST July Monthly Dept Meeting 073008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CST July Monthly Dept Meeting 073008</Template>
  <TotalTime>18520</TotalTime>
  <Words>127</Words>
  <Application>Microsoft Macintosh PowerPoint</Application>
  <PresentationFormat>On-screen Show (16:9)</PresentationFormat>
  <Paragraphs>28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Tahoma</vt:lpstr>
      <vt:lpstr>Arial</vt:lpstr>
      <vt:lpstr>Calibri</vt:lpstr>
      <vt:lpstr>Wingdings</vt:lpstr>
      <vt:lpstr>Verdana</vt:lpstr>
      <vt:lpstr>굴림</vt:lpstr>
      <vt:lpstr>CST July Monthly Dept Meeting 073008</vt:lpstr>
      <vt:lpstr>CST July Monthly Dept Meeting 073008</vt:lpstr>
      <vt:lpstr>CST July Monthly Dept Meeting 073008</vt:lpstr>
      <vt:lpstr>JCTVC-R0161  “Non-SCCE3: Simplified palette size coding” </vt:lpstr>
      <vt:lpstr>Palette Table Size </vt:lpstr>
      <vt:lpstr>Proposed Method</vt:lpstr>
      <vt:lpstr>Result (Lossy 2CTB IBC)</vt:lpstr>
      <vt:lpstr>Result (Lossless 2CTB IBC)</vt:lpstr>
      <vt:lpstr>Slide 6</vt:lpstr>
    </vt:vector>
  </TitlesOfParts>
  <Company>Sharp Labs of America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 Overview Nov 2011</dc:title>
  <dc:creator>Larry Meixner</dc:creator>
  <dc:description>Letter Paper size
Meets sharp Logo Reqt. 2007</dc:description>
  <cp:lastModifiedBy>kimse</cp:lastModifiedBy>
  <cp:revision>362</cp:revision>
  <cp:lastPrinted>2012-05-17T23:57:45Z</cp:lastPrinted>
  <dcterms:created xsi:type="dcterms:W3CDTF">2008-07-29T15:54:01Z</dcterms:created>
  <dcterms:modified xsi:type="dcterms:W3CDTF">2014-07-02T06:38:02Z</dcterms:modified>
</cp:coreProperties>
</file>