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316" r:id="rId3"/>
    <p:sldId id="321" r:id="rId4"/>
    <p:sldId id="32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718" autoAdjust="0"/>
  </p:normalViewPr>
  <p:slideViewPr>
    <p:cSldViewPr>
      <p:cViewPr>
        <p:scale>
          <a:sx n="70" d="100"/>
          <a:sy n="70" d="100"/>
        </p:scale>
        <p:origin x="-1974" y="-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67C992-9693-49FA-97DE-CA71BE7ADF0E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9D3069-17EF-4C74-98BC-F0C429250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006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9D3069-17EF-4C74-98BC-F0C42925014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109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7" descr="SecondaryPage_qc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2400"/>
            <a:ext cx="9144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56"/>
          <p:cNvSpPr>
            <a:spLocks noChangeArrowheads="1"/>
          </p:cNvSpPr>
          <p:nvPr/>
        </p:nvSpPr>
        <p:spPr bwMode="auto">
          <a:xfrm>
            <a:off x="0" y="6284913"/>
            <a:ext cx="9144000" cy="5730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58"/>
          <p:cNvSpPr txBox="1">
            <a:spLocks noChangeArrowheads="1"/>
          </p:cNvSpPr>
          <p:nvPr/>
        </p:nvSpPr>
        <p:spPr bwMode="auto">
          <a:xfrm>
            <a:off x="6784975" y="5243513"/>
            <a:ext cx="2252663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rgbClr val="6685A2"/>
                </a:solidFill>
                <a:latin typeface="Arial" pitchFamily="34" charset="0"/>
                <a:cs typeface="Arial" pitchFamily="34" charset="0"/>
              </a:rPr>
              <a:t>QUALCOMM CONFIDENTIAL AND PROPRIETARY</a:t>
            </a:r>
          </a:p>
        </p:txBody>
      </p:sp>
      <p:sp>
        <p:nvSpPr>
          <p:cNvPr id="6" name="Text Box 20"/>
          <p:cNvSpPr txBox="1">
            <a:spLocks noChangeArrowheads="1"/>
          </p:cNvSpPr>
          <p:nvPr/>
        </p:nvSpPr>
        <p:spPr bwMode="auto">
          <a:xfrm>
            <a:off x="203200" y="6589713"/>
            <a:ext cx="5651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PAGE </a:t>
            </a:r>
            <a:fld id="{E9610D60-1526-4ED9-8C6D-9D9A62A6B548}" type="slidenum">
              <a:rPr lang="en-US" sz="70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US" sz="7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ctrTitle" sz="quarter"/>
          </p:nvPr>
        </p:nvSpPr>
        <p:spPr>
          <a:xfrm>
            <a:off x="2878138" y="3749675"/>
            <a:ext cx="5983287" cy="1462088"/>
          </a:xfrm>
        </p:spPr>
        <p:txBody>
          <a:bodyPr/>
          <a:lstStyle>
            <a:lvl1pPr algn="r">
              <a:defRPr sz="31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4488" y="273050"/>
            <a:ext cx="2181225" cy="5843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6050" y="273050"/>
            <a:ext cx="6396038" cy="5843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50" y="273050"/>
            <a:ext cx="8729663" cy="561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63513" y="801688"/>
            <a:ext cx="8712200" cy="531495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QCT_PPT_collage_7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78291"/>
            <a:ext cx="9144001" cy="4452890"/>
          </a:xfrm>
          <a:prstGeom prst="rect">
            <a:avLst/>
          </a:prstGeom>
        </p:spPr>
      </p:pic>
      <p:pic>
        <p:nvPicPr>
          <p:cNvPr id="8" name="Picture 7" descr="redefiningtyp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18830" y="3131144"/>
            <a:ext cx="3377199" cy="450293"/>
          </a:xfrm>
          <a:prstGeom prst="rect">
            <a:avLst/>
          </a:prstGeom>
        </p:spPr>
      </p:pic>
      <p:pic>
        <p:nvPicPr>
          <p:cNvPr id="9" name="Picture 8" descr="Stacked_Chips_02230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24057" y="2945578"/>
            <a:ext cx="798210" cy="762025"/>
          </a:xfrm>
          <a:prstGeom prst="rect">
            <a:avLst/>
          </a:prstGeom>
        </p:spPr>
      </p:pic>
      <p:pic>
        <p:nvPicPr>
          <p:cNvPr id="10" name="Picture 9" descr="qlogo.eps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0962" y="3244230"/>
            <a:ext cx="1545840" cy="34936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auto">
          <a:xfrm>
            <a:off x="0" y="6418812"/>
            <a:ext cx="9144000" cy="439188"/>
          </a:xfrm>
          <a:prstGeom prst="rect">
            <a:avLst/>
          </a:prstGeom>
          <a:solidFill>
            <a:srgbClr val="3333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09753" y="238612"/>
            <a:ext cx="2067687" cy="184666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 smtClean="0">
                <a:solidFill>
                  <a:srgbClr val="333333"/>
                </a:solidFill>
                <a:latin typeface="Arial"/>
                <a:cs typeface="Arial"/>
              </a:rPr>
              <a:t>QUALCOMM CONFIDENTIAL  AND  PROPRIETARY</a:t>
            </a:r>
            <a:endParaRPr lang="en-US" sz="600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8183" y="186557"/>
            <a:ext cx="2067687" cy="230832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aseline="0" dirty="0" smtClean="0">
                <a:solidFill>
                  <a:srgbClr val="333333"/>
                </a:solidFill>
                <a:latin typeface="Arial"/>
                <a:cs typeface="Arial"/>
              </a:rPr>
              <a:t>qctconnect.com</a:t>
            </a:r>
            <a:endParaRPr lang="en-US" sz="900" baseline="0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3485" y="3601821"/>
            <a:ext cx="6927070" cy="1470025"/>
          </a:xfrm>
        </p:spPr>
        <p:txBody>
          <a:bodyPr anchor="b"/>
          <a:lstStyle>
            <a:lvl1pPr algn="l">
              <a:defRPr>
                <a:solidFill>
                  <a:srgbClr val="33333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3485" y="5085081"/>
            <a:ext cx="5704646" cy="36439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rgbClr val="33333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513" y="801688"/>
            <a:ext cx="4279900" cy="5314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801688"/>
            <a:ext cx="4279900" cy="5314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4" descr="bottom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6394450"/>
            <a:ext cx="91440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47"/>
          <p:cNvSpPr>
            <a:spLocks noGrp="1" noChangeArrowheads="1"/>
          </p:cNvSpPr>
          <p:nvPr>
            <p:ph type="title"/>
          </p:nvPr>
        </p:nvSpPr>
        <p:spPr bwMode="auto">
          <a:xfrm>
            <a:off x="146050" y="273050"/>
            <a:ext cx="8729663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73" name="Text Box 49"/>
          <p:cNvSpPr txBox="1">
            <a:spLocks noChangeArrowheads="1"/>
          </p:cNvSpPr>
          <p:nvPr/>
        </p:nvSpPr>
        <p:spPr bwMode="auto">
          <a:xfrm>
            <a:off x="203200" y="6505575"/>
            <a:ext cx="57785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PAGE </a:t>
            </a:r>
            <a:fld id="{B64F61C8-377B-46AA-8E15-DFA29CD8A207}" type="slidenum">
              <a:rPr lang="en-US" sz="7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US" sz="7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74" name="Text Box 50"/>
          <p:cNvSpPr txBox="1">
            <a:spLocks noChangeArrowheads="1"/>
          </p:cNvSpPr>
          <p:nvPr/>
        </p:nvSpPr>
        <p:spPr bwMode="auto">
          <a:xfrm>
            <a:off x="708025" y="6505575"/>
            <a:ext cx="33020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|</a:t>
            </a:r>
            <a:r>
              <a:rPr lang="en-US" sz="700" b="1" dirty="0">
                <a:latin typeface="Arial" pitchFamily="34" charset="0"/>
                <a:cs typeface="Arial" pitchFamily="34" charset="0"/>
              </a:rPr>
              <a:t>     </a:t>
            </a:r>
            <a:r>
              <a:rPr lang="en-US" sz="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QUALCOMM CONFIDENTIAL AND PROPRIETARY</a:t>
            </a:r>
          </a:p>
        </p:txBody>
      </p:sp>
      <p:sp>
        <p:nvSpPr>
          <p:cNvPr id="3078" name="Rectangle 5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3513" y="801688"/>
            <a:ext cx="8712200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AA999-1DCE-4FFC-8816-97ADA0B94CA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460375" indent="-173038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2pPr>
      <a:lvl3pPr marL="798513" indent="-223838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A0B3A9"/>
        </a:buClr>
        <a:buSzPct val="125000"/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3pPr>
      <a:lvl4pPr marL="1087438" indent="-174625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C76C2C"/>
        </a:buClr>
        <a:buSzPct val="125000"/>
        <a:buFont typeface="Arial" charset="0"/>
        <a:buChar char="»"/>
        <a:defRPr sz="1400">
          <a:solidFill>
            <a:schemeClr val="tx1"/>
          </a:solidFill>
          <a:latin typeface="+mn-lt"/>
          <a:cs typeface="+mn-cs"/>
        </a:defRPr>
      </a:lvl4pPr>
      <a:lvl5pPr marL="13160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5pPr>
      <a:lvl6pPr marL="17732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6pPr>
      <a:lvl7pPr marL="22304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7pPr>
      <a:lvl8pPr marL="26876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8pPr>
      <a:lvl9pPr marL="31448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/>
              <a:t>Non-SCE1: Improved CGS partitioning on top of </a:t>
            </a:r>
            <a:r>
              <a:rPr lang="en-CA" b="1" dirty="0" smtClean="0"/>
              <a:t>SHM-6 (JCTVC-R0151)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3484" y="5085080"/>
            <a:ext cx="6136115" cy="1239520"/>
          </a:xfrm>
        </p:spPr>
        <p:txBody>
          <a:bodyPr/>
          <a:lstStyle/>
          <a:p>
            <a:r>
              <a:rPr lang="en-CA" dirty="0" smtClean="0"/>
              <a:t>X. Li</a:t>
            </a:r>
            <a:r>
              <a:rPr lang="en-CA" dirty="0"/>
              <a:t>, </a:t>
            </a:r>
            <a:r>
              <a:rPr lang="en-CA" dirty="0" smtClean="0"/>
              <a:t>J. Chen, and M. Karczewicz (Qualcomm Inc.)</a:t>
            </a:r>
          </a:p>
          <a:p>
            <a:r>
              <a:rPr lang="en-CA" dirty="0" smtClean="0"/>
              <a:t>C. </a:t>
            </a:r>
            <a:r>
              <a:rPr lang="en-CA" dirty="0"/>
              <a:t>Auyeung </a:t>
            </a:r>
            <a:r>
              <a:rPr lang="en-CA" dirty="0" smtClean="0"/>
              <a:t>(</a:t>
            </a:r>
            <a:r>
              <a:rPr lang="en-CA" dirty="0"/>
              <a:t>Sony Electronics </a:t>
            </a:r>
            <a:r>
              <a:rPr lang="en-CA" dirty="0" err="1" smtClean="0"/>
              <a:t>Inc</a:t>
            </a:r>
            <a:r>
              <a:rPr lang="en-CA" dirty="0" smtClean="0"/>
              <a:t>)</a:t>
            </a:r>
          </a:p>
          <a:p>
            <a:r>
              <a:rPr lang="en-CA" dirty="0" smtClean="0"/>
              <a:t>K. </a:t>
            </a:r>
            <a:r>
              <a:rPr lang="en-CA" dirty="0" err="1"/>
              <a:t>Misra</a:t>
            </a:r>
            <a:r>
              <a:rPr lang="en-CA" dirty="0"/>
              <a:t>, </a:t>
            </a:r>
            <a:r>
              <a:rPr lang="en-CA" dirty="0" smtClean="0"/>
              <a:t>S.-H. </a:t>
            </a:r>
            <a:r>
              <a:rPr lang="en-CA" dirty="0"/>
              <a:t>Kim, </a:t>
            </a:r>
            <a:r>
              <a:rPr lang="en-CA" dirty="0" smtClean="0"/>
              <a:t>A. </a:t>
            </a:r>
            <a:r>
              <a:rPr lang="en-CA" smtClean="0"/>
              <a:t>Segall (</a:t>
            </a:r>
            <a:r>
              <a:rPr lang="en-CA" dirty="0" smtClean="0"/>
              <a:t>SHARP </a:t>
            </a:r>
            <a:r>
              <a:rPr lang="en-CA" dirty="0"/>
              <a:t>Laboratories of </a:t>
            </a:r>
            <a:r>
              <a:rPr lang="en-CA" dirty="0" smtClean="0"/>
              <a:t>America)</a:t>
            </a:r>
          </a:p>
          <a:p>
            <a:r>
              <a:rPr lang="fr-FR" dirty="0" smtClean="0"/>
              <a:t>P. </a:t>
            </a:r>
            <a:r>
              <a:rPr lang="fr-FR" dirty="0"/>
              <a:t>Bordes, </a:t>
            </a:r>
            <a:r>
              <a:rPr lang="fr-FR" dirty="0" smtClean="0"/>
              <a:t>P. Andrivon</a:t>
            </a:r>
            <a:r>
              <a:rPr lang="fr-FR" dirty="0"/>
              <a:t>, </a:t>
            </a:r>
            <a:r>
              <a:rPr lang="fr-FR" dirty="0" smtClean="0"/>
              <a:t>E. François</a:t>
            </a:r>
            <a:r>
              <a:rPr lang="fr-FR" dirty="0"/>
              <a:t>, </a:t>
            </a:r>
            <a:r>
              <a:rPr lang="fr-FR" dirty="0" smtClean="0"/>
              <a:t>F. Hiron</a:t>
            </a:r>
            <a:r>
              <a:rPr lang="en-CA" dirty="0" smtClean="0"/>
              <a:t>(Technicolor)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70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JCTVC-R0163’s Ideas </a:t>
            </a:r>
            <a:r>
              <a:rPr lang="en-US" dirty="0" smtClean="0"/>
              <a:t>on Top of SHM-6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Non-uniform </a:t>
                </a:r>
                <a:r>
                  <a:rPr lang="en-US" dirty="0" err="1"/>
                  <a:t>chroma</a:t>
                </a:r>
                <a:r>
                  <a:rPr lang="en-US" dirty="0"/>
                  <a:t> partitioning when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>
                        <a:latin typeface="Cambria Math"/>
                      </a:rPr>
                      <m:t>cm</m:t>
                    </m:r>
                    <m:r>
                      <a:rPr lang="en-CA">
                        <a:latin typeface="Cambria Math"/>
                      </a:rPr>
                      <m:t>_</m:t>
                    </m:r>
                    <m:r>
                      <m:rPr>
                        <m:sty m:val="p"/>
                      </m:rPr>
                      <a:rPr lang="en-CA">
                        <a:latin typeface="Cambria Math"/>
                      </a:rPr>
                      <m:t>octant</m:t>
                    </m:r>
                    <m:r>
                      <a:rPr lang="en-CA">
                        <a:latin typeface="Cambria Math"/>
                      </a:rPr>
                      <m:t>_</m:t>
                    </m:r>
                    <m:r>
                      <m:rPr>
                        <m:sty m:val="p"/>
                      </m:rPr>
                      <a:rPr lang="en-CA">
                        <a:latin typeface="Cambria Math"/>
                      </a:rPr>
                      <m:t>depth</m:t>
                    </m:r>
                  </m:oMath>
                </a14:m>
                <a:r>
                  <a:rPr lang="en-US" dirty="0"/>
                  <a:t> is equal to </a:t>
                </a:r>
                <a:r>
                  <a:rPr lang="en-US" dirty="0" smtClean="0"/>
                  <a:t>1</a:t>
                </a:r>
              </a:p>
              <a:p>
                <a:pPr lvl="1"/>
                <a:r>
                  <a:rPr lang="en-US" dirty="0" smtClean="0"/>
                  <a:t>Matrix coefficients instead of vertexes are signaled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 smtClean="0"/>
              </a:p>
              <a:p>
                <a:pPr lvl="1"/>
                <a:endParaRPr lang="en-US" dirty="0"/>
              </a:p>
              <a:p>
                <a:pPr lvl="1"/>
                <a:endParaRPr lang="en-US" dirty="0" smtClean="0"/>
              </a:p>
              <a:p>
                <a:pPr lvl="1"/>
                <a:r>
                  <a:rPr lang="en-US" dirty="0" smtClean="0"/>
                  <a:t>Possible partitions: </a:t>
                </a:r>
                <a:r>
                  <a:rPr lang="en-CA" dirty="0"/>
                  <a:t>8x2x2, 4x2x2, 2x2x2, 4x1x1, 2x1x1, and 1x1x1</a:t>
                </a:r>
                <a:endParaRPr lang="en-US" dirty="0" smtClean="0"/>
              </a:p>
              <a:p>
                <a:pPr lvl="1"/>
                <a:r>
                  <a:rPr lang="en-US" dirty="0" smtClean="0"/>
                  <a:t>Coefficient prediction is simplified since one part of prediction becomes constant when matrix coefficients are signaled</a:t>
                </a:r>
              </a:p>
              <a:p>
                <a:pPr lvl="1"/>
                <a:r>
                  <a:rPr lang="en-US" dirty="0" smtClean="0"/>
                  <a:t>Matrix coefficient derivation is improved so that 12 bits is enough even for 10-bit base layer</a:t>
                </a:r>
              </a:p>
              <a:p>
                <a:pPr lvl="1"/>
                <a:endParaRPr lang="en-US" dirty="0" smtClean="0"/>
              </a:p>
              <a:p>
                <a:r>
                  <a:rPr lang="en-US" dirty="0" smtClean="0"/>
                  <a:t>LUT residue/coefficient coding is the same as JCTVC-R0163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630" t="-804" r="-11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2522176" y="1770498"/>
                <a:ext cx="3497624" cy="97270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CA" i="1">
                                      <a:latin typeface="Cambria Math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n-CA" i="1">
                                      <a:latin typeface="Cambria Math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CA" i="1">
                                      <a:latin typeface="Cambria Math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CA" i="1">
                                      <a:latin typeface="Cambria Math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CA" i="1">
                                      <a:latin typeface="Cambria Math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CA" i="1">
                                      <a:latin typeface="Cambria Math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  <m:r>
                        <a:rPr lang="en-CA" i="1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CA" i="1">
                                        <a:latin typeface="Cambria Math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i="1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CA" i="1">
                                        <a:latin typeface="Cambria Math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i="1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CA" i="1">
                                        <a:latin typeface="Cambria Math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CA" i="1">
                                        <a:latin typeface="Cambria Math"/>
                                      </a:rPr>
                                      <m:t>𝑢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i="1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CA" i="1">
                                        <a:latin typeface="Cambria Math"/>
                                      </a:rPr>
                                      <m:t>𝑢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i="1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CA" i="1">
                                        <a:latin typeface="Cambria Math"/>
                                      </a:rPr>
                                      <m:t>𝑢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CA" i="1">
                                        <a:latin typeface="Cambria Math"/>
                                      </a:rPr>
                                      <m:t>𝑣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i="1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CA" i="1">
                                        <a:latin typeface="Cambria Math"/>
                                      </a:rPr>
                                      <m:t>𝑣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i="1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CA" i="1">
                                        <a:latin typeface="Cambria Math"/>
                                      </a:rPr>
                                      <m:t>𝑣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CA" i="1">
                                      <a:latin typeface="Cambria Math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n-CA" i="1">
                                      <a:latin typeface="Cambria Math"/>
                                    </a:rPr>
                                    <m:t>𝑏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CA" i="1">
                                      <a:latin typeface="Cambria Math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CA" i="1">
                                      <a:latin typeface="Cambria Math"/>
                                    </a:rPr>
                                    <m:t>𝑏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CA" i="1">
                                      <a:latin typeface="Cambria Math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CA" i="1">
                                      <a:latin typeface="Cambria Math"/>
                                    </a:rPr>
                                    <m:t>𝑏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  <m:r>
                        <a:rPr lang="en-CA" i="1">
                          <a:latin typeface="Cambria Math"/>
                        </a:rPr>
                        <m:t>+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CA" i="1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CA" i="1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CA" i="1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CA" i="1">
                                      <a:latin typeface="Cambria Math"/>
                                    </a:rPr>
                                    <m:t>𝑢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CA" i="1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CA" i="1">
                                      <a:latin typeface="Cambria Math"/>
                                    </a:rPr>
                                    <m:t>𝑣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2176" y="1770498"/>
                <a:ext cx="3497624" cy="97270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9048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</a:t>
            </a:r>
            <a:endParaRPr lang="en-US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74" y="801688"/>
            <a:ext cx="8534278" cy="53149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335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hangingPunct="0"/>
            <a:r>
              <a:rPr lang="en-CA" dirty="0" smtClean="0"/>
              <a:t>An </a:t>
            </a:r>
            <a:r>
              <a:rPr lang="en-CA" dirty="0"/>
              <a:t>adaptive </a:t>
            </a:r>
            <a:r>
              <a:rPr lang="en-CA" dirty="0" err="1"/>
              <a:t>chroma</a:t>
            </a:r>
            <a:r>
              <a:rPr lang="en-CA" dirty="0"/>
              <a:t> partitioning method and better CGS LUT coefficient coding are implemented on top of </a:t>
            </a:r>
            <a:r>
              <a:rPr lang="en-CA" dirty="0" smtClean="0"/>
              <a:t>SHM-6</a:t>
            </a:r>
            <a:endParaRPr lang="en-CA" dirty="0"/>
          </a:p>
          <a:p>
            <a:pPr hangingPunct="0"/>
            <a:endParaRPr lang="en-CA" dirty="0" smtClean="0"/>
          </a:p>
          <a:p>
            <a:pPr hangingPunct="0"/>
            <a:r>
              <a:rPr lang="en-CA" dirty="0" smtClean="0"/>
              <a:t>Simulations </a:t>
            </a:r>
            <a:r>
              <a:rPr lang="en-CA" dirty="0"/>
              <a:t>show that a significant coding improvement is achieved even the CGS LUT coefficients are restricted to be no more than </a:t>
            </a:r>
            <a:r>
              <a:rPr lang="en-CA"/>
              <a:t>12 </a:t>
            </a:r>
            <a:r>
              <a:rPr lang="en-CA" smtClean="0"/>
              <a:t>bits</a:t>
            </a:r>
          </a:p>
          <a:p>
            <a:pPr hangingPunct="0"/>
            <a:endParaRPr lang="en-CA" dirty="0" smtClean="0"/>
          </a:p>
          <a:p>
            <a:pPr hangingPunct="0"/>
            <a:r>
              <a:rPr lang="en-CA" dirty="0" smtClean="0"/>
              <a:t>Thanks </a:t>
            </a:r>
            <a:r>
              <a:rPr lang="en-CA" dirty="0" err="1" smtClean="0"/>
              <a:t>InterDigital</a:t>
            </a:r>
            <a:r>
              <a:rPr lang="en-CA" dirty="0" smtClean="0"/>
              <a:t> for crosschecking </a:t>
            </a:r>
            <a:r>
              <a:rPr lang="en-CA" dirty="0"/>
              <a:t>(JCTVC-R0256)</a:t>
            </a:r>
          </a:p>
          <a:p>
            <a:pPr marL="0" indent="0" hangingPunct="0">
              <a:buNone/>
            </a:pPr>
            <a:endParaRPr lang="en-US" dirty="0" smtClean="0"/>
          </a:p>
          <a:p>
            <a:pPr lvl="1" algn="just"/>
            <a:endParaRPr lang="en-US" dirty="0" smtClean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76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CT2008_PPT_Master_ConfdProp">
  <a:themeElements>
    <a:clrScheme name="QCT2008_PPT_Master_ConfdProp 13">
      <a:dk1>
        <a:srgbClr val="000000"/>
      </a:dk1>
      <a:lt1>
        <a:srgbClr val="FFFFFF"/>
      </a:lt1>
      <a:dk2>
        <a:srgbClr val="333333"/>
      </a:dk2>
      <a:lt2>
        <a:srgbClr val="4E677E"/>
      </a:lt2>
      <a:accent1>
        <a:srgbClr val="6685A2"/>
      </a:accent1>
      <a:accent2>
        <a:srgbClr val="7EA446"/>
      </a:accent2>
      <a:accent3>
        <a:srgbClr val="FFFFFF"/>
      </a:accent3>
      <a:accent4>
        <a:srgbClr val="000000"/>
      </a:accent4>
      <a:accent5>
        <a:srgbClr val="B8C2CE"/>
      </a:accent5>
      <a:accent6>
        <a:srgbClr val="72943F"/>
      </a:accent6>
      <a:hlink>
        <a:srgbClr val="B97C3F"/>
      </a:hlink>
      <a:folHlink>
        <a:srgbClr val="51692D"/>
      </a:folHlink>
    </a:clrScheme>
    <a:fontScheme name="QCT2008_PPT_Master_ConfdProp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QCT2008_PPT_Master_ConfdPr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3">
        <a:dk1>
          <a:srgbClr val="000000"/>
        </a:dk1>
        <a:lt1>
          <a:srgbClr val="FFFFFF"/>
        </a:lt1>
        <a:dk2>
          <a:srgbClr val="333333"/>
        </a:dk2>
        <a:lt2>
          <a:srgbClr val="4E677E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QC</Template>
  <TotalTime>3534</TotalTime>
  <Words>290</Words>
  <Application>Microsoft Office PowerPoint</Application>
  <PresentationFormat>On-screen Show (4:3)</PresentationFormat>
  <Paragraphs>27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QCT2008_PPT_Master_ConfdProp</vt:lpstr>
      <vt:lpstr>Non-SCE1: Improved CGS partitioning on top of SHM-6 (JCTVC-R0151)</vt:lpstr>
      <vt:lpstr>JCTVC-R0163’s Ideas on Top of SHM-6</vt:lpstr>
      <vt:lpstr>Simulation Results</vt:lpstr>
      <vt:lpstr>Conclusions</vt:lpstr>
    </vt:vector>
  </TitlesOfParts>
  <Company>Qualcomm Incorporated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Qualcomm User</dc:creator>
  <cp:lastModifiedBy>Xiang Li</cp:lastModifiedBy>
  <cp:revision>186</cp:revision>
  <dcterms:created xsi:type="dcterms:W3CDTF">2012-03-19T15:53:13Z</dcterms:created>
  <dcterms:modified xsi:type="dcterms:W3CDTF">2014-06-30T21:52:45Z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767548128</vt:i4>
  </property>
  <property fmtid="{D5CDD505-2E9C-101B-9397-08002B2CF9AE}" pid="3" name="_NewReviewCycle">
    <vt:lpwstr/>
  </property>
  <property fmtid="{D5CDD505-2E9C-101B-9397-08002B2CF9AE}" pid="4" name="_EmailSubject">
    <vt:lpwstr>draft slides for inter-layer cross-color filtering</vt:lpwstr>
  </property>
  <property fmtid="{D5CDD505-2E9C-101B-9397-08002B2CF9AE}" pid="5" name="_AuthorEmail">
    <vt:lpwstr>cjianle@qti.qualcomm.com</vt:lpwstr>
  </property>
  <property fmtid="{D5CDD505-2E9C-101B-9397-08002B2CF9AE}" pid="6" name="_AuthorEmailDisplayName">
    <vt:lpwstr>Chen, Jianle</vt:lpwstr>
  </property>
  <property fmtid="{D5CDD505-2E9C-101B-9397-08002B2CF9AE}" pid="7" name="_PreviousAdHocReviewCycleID">
    <vt:i4>-1017172630</vt:i4>
  </property>
</Properties>
</file>