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0"/>
  </p:notesMasterIdLst>
  <p:sldIdLst>
    <p:sldId id="256" r:id="rId2"/>
    <p:sldId id="274" r:id="rId3"/>
    <p:sldId id="275" r:id="rId4"/>
    <p:sldId id="276" r:id="rId5"/>
    <p:sldId id="278" r:id="rId6"/>
    <p:sldId id="279" r:id="rId7"/>
    <p:sldId id="280" r:id="rId8"/>
    <p:sldId id="27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4"/>
            <p14:sldId id="275"/>
            <p14:sldId id="276"/>
            <p14:sldId id="278"/>
            <p14:sldId id="279"/>
            <p14:sldId id="280"/>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100" d="100"/>
          <a:sy n="100" d="100"/>
        </p:scale>
        <p:origin x="-1932" y="-4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6/30/2014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b="1" dirty="0" smtClean="0"/>
              <a:t>JCTVC-R0140: SCCE4 Subtest 3.2 CU based 1D Dictionary with only 2CTU reference </a:t>
            </a:r>
            <a:br>
              <a:rPr lang="en-CA" b="1" dirty="0" smtClean="0"/>
            </a:br>
            <a:r>
              <a:rPr lang="en-CA" b="1" dirty="0" smtClean="0"/>
              <a:t> </a:t>
            </a:r>
            <a:endParaRPr lang="en-US" dirty="0"/>
          </a:p>
        </p:txBody>
      </p:sp>
      <p:sp>
        <p:nvSpPr>
          <p:cNvPr id="3" name="Subtitle 2"/>
          <p:cNvSpPr>
            <a:spLocks noGrp="1"/>
          </p:cNvSpPr>
          <p:nvPr>
            <p:ph type="subTitle" idx="1"/>
          </p:nvPr>
        </p:nvSpPr>
        <p:spPr>
          <a:xfrm>
            <a:off x="2209800" y="5715000"/>
            <a:ext cx="5410200" cy="364390"/>
          </a:xfrm>
        </p:spPr>
        <p:txBody>
          <a:bodyPr/>
          <a:lstStyle/>
          <a:p>
            <a:pPr hangingPunct="0"/>
            <a:r>
              <a:rPr lang="en-US" sz="1800" dirty="0" smtClean="0"/>
              <a:t>Feng Zou, Ying Chen, Joel Sole,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333333"/>
                </a:solidFill>
                <a:latin typeface="+mn-lt"/>
                <a:ea typeface="+mn-ea"/>
                <a:cs typeface="+mn-cs"/>
              </a:rPr>
              <a:t>Proposed 1D dictionary coding</a:t>
            </a:r>
            <a:endParaRPr lang="en-US" sz="3200" dirty="0">
              <a:solidFill>
                <a:srgbClr val="333333"/>
              </a:solidFill>
              <a:latin typeface="+mn-lt"/>
              <a:ea typeface="+mn-ea"/>
              <a:cs typeface="+mn-cs"/>
            </a:endParaRPr>
          </a:p>
        </p:txBody>
      </p:sp>
      <p:sp>
        <p:nvSpPr>
          <p:cNvPr id="3" name="Content Placeholder 2"/>
          <p:cNvSpPr>
            <a:spLocks noGrp="1"/>
          </p:cNvSpPr>
          <p:nvPr>
            <p:ph idx="1"/>
          </p:nvPr>
        </p:nvSpPr>
        <p:spPr/>
        <p:txBody>
          <a:bodyPr/>
          <a:lstStyle/>
          <a:p>
            <a:r>
              <a:rPr lang="en-US" dirty="0" smtClean="0"/>
              <a:t>Proposed 1D dictionary coding</a:t>
            </a:r>
          </a:p>
          <a:p>
            <a:pPr lvl="1"/>
            <a:r>
              <a:rPr lang="en-US" dirty="0" smtClean="0"/>
              <a:t>CU level mode</a:t>
            </a:r>
          </a:p>
          <a:p>
            <a:pPr lvl="1"/>
            <a:r>
              <a:rPr lang="en-US" dirty="0" smtClean="0"/>
              <a:t>Pixel based matching</a:t>
            </a:r>
          </a:p>
          <a:p>
            <a:pPr lvl="1"/>
            <a:r>
              <a:rPr lang="en-US" dirty="0" smtClean="0"/>
              <a:t>2CTU reference (left and current), including pixels within the current CU</a:t>
            </a:r>
          </a:p>
          <a:p>
            <a:pPr lvl="1"/>
            <a:r>
              <a:rPr lang="en-US" dirty="0" smtClean="0"/>
              <a:t>Current and reference strings have the same shape</a:t>
            </a:r>
          </a:p>
          <a:p>
            <a:pPr lvl="1"/>
            <a:endParaRPr lang="en-US" dirty="0" smtClean="0"/>
          </a:p>
          <a:p>
            <a:pPr lvl="1"/>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8275" y="2743200"/>
            <a:ext cx="5808663" cy="3564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684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333333"/>
                </a:solidFill>
              </a:rPr>
              <a:t>Proposed 1D dictionary coding</a:t>
            </a:r>
            <a:endParaRPr lang="en-US" dirty="0"/>
          </a:p>
        </p:txBody>
      </p:sp>
      <p:sp>
        <p:nvSpPr>
          <p:cNvPr id="3" name="Content Placeholder 2"/>
          <p:cNvSpPr>
            <a:spLocks noGrp="1"/>
          </p:cNvSpPr>
          <p:nvPr>
            <p:ph idx="1"/>
          </p:nvPr>
        </p:nvSpPr>
        <p:spPr/>
        <p:txBody>
          <a:bodyPr/>
          <a:lstStyle/>
          <a:p>
            <a:r>
              <a:rPr lang="en-US" dirty="0" smtClean="0"/>
              <a:t>Proposed 1D dictionary coding</a:t>
            </a:r>
          </a:p>
          <a:p>
            <a:pPr lvl="1"/>
            <a:r>
              <a:rPr lang="en-US" dirty="0" smtClean="0"/>
              <a:t>Horizontal raster scan to process each pixel</a:t>
            </a:r>
          </a:p>
          <a:p>
            <a:pPr lvl="1"/>
            <a:r>
              <a:rPr lang="en-US" dirty="0" smtClean="0"/>
              <a:t>2D motion vector to indicate the reference</a:t>
            </a:r>
          </a:p>
          <a:p>
            <a:pPr lvl="1"/>
            <a:r>
              <a:rPr lang="en-US" dirty="0" smtClean="0"/>
              <a:t>Share the same reconstruction buffer with intra BC (up to 2CTU)</a:t>
            </a:r>
          </a:p>
          <a:p>
            <a:pPr lvl="1"/>
            <a:r>
              <a:rPr lang="en-US" dirty="0" smtClean="0"/>
              <a:t>Encoder hash based fast search</a:t>
            </a:r>
            <a:endParaRPr lang="en-US" dirty="0"/>
          </a:p>
        </p:txBody>
      </p:sp>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743200"/>
            <a:ext cx="5808663" cy="3564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852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333333"/>
                </a:solidFill>
              </a:rPr>
              <a:t>Simulation</a:t>
            </a:r>
            <a:r>
              <a:rPr lang="en-US" dirty="0" smtClean="0"/>
              <a:t> </a:t>
            </a:r>
            <a:r>
              <a:rPr lang="en-US" dirty="0">
                <a:solidFill>
                  <a:srgbClr val="333333"/>
                </a:solidFill>
              </a:rPr>
              <a:t>Results</a:t>
            </a:r>
          </a:p>
        </p:txBody>
      </p:sp>
      <p:sp>
        <p:nvSpPr>
          <p:cNvPr id="3" name="Content Placeholder 2"/>
          <p:cNvSpPr>
            <a:spLocks noGrp="1"/>
          </p:cNvSpPr>
          <p:nvPr>
            <p:ph idx="1"/>
          </p:nvPr>
        </p:nvSpPr>
        <p:spPr/>
        <p:txBody>
          <a:bodyPr/>
          <a:lstStyle/>
          <a:p>
            <a:r>
              <a:rPr lang="en-US" dirty="0" smtClean="0"/>
              <a:t>Test condition: SCM1.0 common test condition</a:t>
            </a:r>
          </a:p>
          <a:p>
            <a:r>
              <a:rPr lang="en-US" dirty="0" smtClean="0"/>
              <a:t>Anchor: SCM1.0 full frame intra BC</a:t>
            </a:r>
          </a:p>
          <a:p>
            <a:r>
              <a:rPr lang="en-US" dirty="0" smtClean="0"/>
              <a:t>Tested: Proposed CU based 1D dictionary with only 2CTU reference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38" y="2590800"/>
            <a:ext cx="892492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3683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333333"/>
                </a:solidFill>
              </a:rPr>
              <a:t>Simulation</a:t>
            </a:r>
            <a:r>
              <a:rPr lang="en-US" dirty="0" smtClean="0"/>
              <a:t> </a:t>
            </a:r>
            <a:r>
              <a:rPr lang="en-US" dirty="0">
                <a:solidFill>
                  <a:srgbClr val="333333"/>
                </a:solidFill>
              </a:rPr>
              <a:t>Results</a:t>
            </a:r>
          </a:p>
        </p:txBody>
      </p:sp>
      <p:sp>
        <p:nvSpPr>
          <p:cNvPr id="3" name="Content Placeholder 2"/>
          <p:cNvSpPr>
            <a:spLocks noGrp="1"/>
          </p:cNvSpPr>
          <p:nvPr>
            <p:ph idx="1"/>
          </p:nvPr>
        </p:nvSpPr>
        <p:spPr/>
        <p:txBody>
          <a:bodyPr/>
          <a:lstStyle/>
          <a:p>
            <a:r>
              <a:rPr lang="en-US" dirty="0" smtClean="0"/>
              <a:t>Test condition: SCM1.0 common test condition</a:t>
            </a:r>
          </a:p>
          <a:p>
            <a:r>
              <a:rPr lang="en-US" dirty="0" smtClean="0"/>
              <a:t>Anchor: SCM1.0 2CTU intra BC</a:t>
            </a:r>
          </a:p>
          <a:p>
            <a:r>
              <a:rPr lang="en-US" dirty="0" smtClean="0"/>
              <a:t>Tested: Proposed CU based 1D dictionary with only 2CTU reference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38" y="2581275"/>
            <a:ext cx="892492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170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3333"/>
                </a:solidFill>
              </a:rPr>
              <a:t>Supplementary</a:t>
            </a:r>
            <a:r>
              <a:rPr lang="en-US" dirty="0" smtClean="0"/>
              <a:t> </a:t>
            </a:r>
            <a:r>
              <a:rPr lang="en-US" dirty="0">
                <a:solidFill>
                  <a:srgbClr val="333333"/>
                </a:solidFill>
              </a:rPr>
              <a:t>Results</a:t>
            </a:r>
          </a:p>
        </p:txBody>
      </p:sp>
      <p:sp>
        <p:nvSpPr>
          <p:cNvPr id="3" name="Content Placeholder 2"/>
          <p:cNvSpPr>
            <a:spLocks noGrp="1"/>
          </p:cNvSpPr>
          <p:nvPr>
            <p:ph idx="1"/>
          </p:nvPr>
        </p:nvSpPr>
        <p:spPr/>
        <p:txBody>
          <a:bodyPr/>
          <a:lstStyle/>
          <a:p>
            <a:r>
              <a:rPr lang="en-US" dirty="0" smtClean="0"/>
              <a:t>Test condition: SCM1.0 common test condition</a:t>
            </a:r>
          </a:p>
          <a:p>
            <a:r>
              <a:rPr lang="en-US" dirty="0" smtClean="0"/>
              <a:t>Anchor: SCM1.0 full frame intra BC</a:t>
            </a:r>
          </a:p>
          <a:p>
            <a:r>
              <a:rPr lang="en-US" dirty="0" smtClean="0"/>
              <a:t>Tested: 2CTU reference only for JCTVC-R0098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667000"/>
            <a:ext cx="686752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0588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3333"/>
                </a:solidFill>
              </a:rPr>
              <a:t>Supplementary</a:t>
            </a:r>
            <a:r>
              <a:rPr lang="en-US" dirty="0" smtClean="0"/>
              <a:t> </a:t>
            </a:r>
            <a:r>
              <a:rPr lang="en-US" dirty="0">
                <a:solidFill>
                  <a:srgbClr val="333333"/>
                </a:solidFill>
              </a:rPr>
              <a:t>Results</a:t>
            </a:r>
          </a:p>
        </p:txBody>
      </p:sp>
      <p:sp>
        <p:nvSpPr>
          <p:cNvPr id="3" name="Content Placeholder 2"/>
          <p:cNvSpPr>
            <a:spLocks noGrp="1"/>
          </p:cNvSpPr>
          <p:nvPr>
            <p:ph idx="1"/>
          </p:nvPr>
        </p:nvSpPr>
        <p:spPr/>
        <p:txBody>
          <a:bodyPr/>
          <a:lstStyle/>
          <a:p>
            <a:r>
              <a:rPr lang="en-US" dirty="0" smtClean="0"/>
              <a:t>Test condition: SCM1.0 common test condition</a:t>
            </a:r>
          </a:p>
          <a:p>
            <a:r>
              <a:rPr lang="en-US" dirty="0" smtClean="0"/>
              <a:t>Anchor: SCM1.0 full frame intra BC</a:t>
            </a:r>
          </a:p>
          <a:p>
            <a:r>
              <a:rPr lang="en-US" dirty="0" smtClean="0"/>
              <a:t>Tested: 2CTU reference only for </a:t>
            </a:r>
            <a:r>
              <a:rPr lang="en-US" dirty="0" smtClean="0"/>
              <a:t>JCTVC-R0098 and JCTVC-R0140</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667000"/>
            <a:ext cx="686752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6474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3333"/>
                </a:solidFill>
              </a:rPr>
              <a:t>Conclusion</a:t>
            </a:r>
            <a:endParaRPr lang="en-US" dirty="0">
              <a:solidFill>
                <a:srgbClr val="333333"/>
              </a:solidFill>
            </a:endParaRPr>
          </a:p>
        </p:txBody>
      </p:sp>
      <p:sp>
        <p:nvSpPr>
          <p:cNvPr id="3" name="Content Placeholder 2"/>
          <p:cNvSpPr>
            <a:spLocks noGrp="1"/>
          </p:cNvSpPr>
          <p:nvPr>
            <p:ph idx="1"/>
          </p:nvPr>
        </p:nvSpPr>
        <p:spPr/>
        <p:txBody>
          <a:bodyPr/>
          <a:lstStyle/>
          <a:p>
            <a:r>
              <a:rPr lang="en-US" dirty="0" smtClean="0"/>
              <a:t>Proposed CU level 1D dictionary coding with only 2CTU reference</a:t>
            </a:r>
          </a:p>
          <a:p>
            <a:pPr lvl="1"/>
            <a:r>
              <a:rPr lang="en-US" dirty="0" smtClean="0"/>
              <a:t>CU based mode, aligned with SCM1.0 design</a:t>
            </a:r>
          </a:p>
          <a:p>
            <a:pPr lvl="1"/>
            <a:r>
              <a:rPr lang="en-US" dirty="0" smtClean="0"/>
              <a:t>2CTU reference, reduced storage memory</a:t>
            </a:r>
          </a:p>
          <a:p>
            <a:pPr lvl="1"/>
            <a:r>
              <a:rPr lang="en-US" dirty="0" smtClean="0"/>
              <a:t>Reuse intra BC buffer</a:t>
            </a:r>
          </a:p>
          <a:p>
            <a:pPr lvl="1"/>
            <a:endParaRPr lang="en-US" dirty="0" smtClean="0"/>
          </a:p>
          <a:p>
            <a:r>
              <a:rPr lang="en-US" dirty="0" smtClean="0"/>
              <a:t>Suggest to constrain the 1D dictionary search range to 2CTU</a:t>
            </a:r>
          </a:p>
          <a:p>
            <a:r>
              <a:rPr lang="en-US" dirty="0" smtClean="0"/>
              <a:t>Suggest to continue SCCE4 sample matching for further study</a:t>
            </a:r>
          </a:p>
        </p:txBody>
      </p:sp>
    </p:spTree>
    <p:extLst>
      <p:ext uri="{BB962C8B-B14F-4D97-AF65-F5344CB8AC3E}">
        <p14:creationId xmlns:p14="http://schemas.microsoft.com/office/powerpoint/2010/main" val="2927534700"/>
      </p:ext>
    </p:extLst>
  </p:cSld>
  <p:clrMapOvr>
    <a:masterClrMapping/>
  </p:clrMapOvr>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9676</TotalTime>
  <Words>248</Words>
  <Application>Microsoft Office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JCTVC-D257</vt:lpstr>
      <vt:lpstr>JCTVC-R0140: SCCE4 Subtest 3.2 CU based 1D Dictionary with only 2CTU reference   </vt:lpstr>
      <vt:lpstr>Proposed 1D dictionary coding</vt:lpstr>
      <vt:lpstr>Proposed 1D dictionary coding</vt:lpstr>
      <vt:lpstr>Simulation Results</vt:lpstr>
      <vt:lpstr>Simulation Results</vt:lpstr>
      <vt:lpstr>Supplementary Results</vt:lpstr>
      <vt:lpstr>Supplementary Results</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Feng Zou</cp:lastModifiedBy>
  <cp:revision>500</cp:revision>
  <dcterms:created xsi:type="dcterms:W3CDTF">2011-12-07T01:29:30Z</dcterms:created>
  <dcterms:modified xsi:type="dcterms:W3CDTF">2014-07-01T04:16:40Z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277209940</vt:i4>
  </property>
  <property fmtid="{D5CDD505-2E9C-101B-9397-08002B2CF9AE}" pid="3" name="_NewReviewCycle">
    <vt:lpwstr/>
  </property>
  <property fmtid="{D5CDD505-2E9C-101B-9397-08002B2CF9AE}" pid="4" name="_EmailSubject">
    <vt:lpwstr>Presentation slides for 1D dictionary</vt:lpwstr>
  </property>
  <property fmtid="{D5CDD505-2E9C-101B-9397-08002B2CF9AE}" pid="5" name="_AuthorEmail">
    <vt:lpwstr>cheny@qti.qualcomm.com</vt:lpwstr>
  </property>
  <property fmtid="{D5CDD505-2E9C-101B-9397-08002B2CF9AE}" pid="6" name="_AuthorEmailDisplayName">
    <vt:lpwstr>Chen, Ying</vt:lpwstr>
  </property>
  <property fmtid="{D5CDD505-2E9C-101B-9397-08002B2CF9AE}" pid="7" name="_PreviousAdHocReviewCycleID">
    <vt:i4>-944111102</vt:i4>
  </property>
</Properties>
</file>