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73" r:id="rId9"/>
    <p:sldId id="275" r:id="rId10"/>
    <p:sldId id="289" r:id="rId11"/>
    <p:sldId id="291" r:id="rId12"/>
    <p:sldId id="292" r:id="rId13"/>
    <p:sldId id="288" r:id="rId14"/>
    <p:sldId id="290" r:id="rId15"/>
    <p:sldId id="287" r:id="rId16"/>
    <p:sldId id="293" r:id="rId17"/>
    <p:sldId id="294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8F5587-D6A1-4F76-92F4-FF1ACF031A5F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F1C2FA-67BD-491E-9E86-FA791FDC3C03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F1A-E73F-490F-B376-67180EA300E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BCDF68-A797-4708-B0DC-F27C5030BCD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907B4F-CE6B-4A6E-85A1-68FF0D9A4C37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FA7202B-21D6-4832-8E1E-951AF56E7ACC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C73EAD-E998-4A7C-A83D-43394E28BE7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1545D7C-1EF2-4562-BDFC-8EDC7D33196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3F017E3-13E5-4880-A11F-DF741058197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4DA1384-D4E6-4F83-8D7B-4B6E62C24A3C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F707DE-1CE5-4AF3-97E6-C0D8057D913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C744C7-1F88-4275-8479-34357AC43C7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0443DF-4DE6-4DED-BD87-9CE54DE5504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D100A-61DD-48EB-97D1-0523D645747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1DF718-4780-48C7-9DC5-2EA6988365D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7DD2C-997A-473A-9647-413D971D3ABD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65B5-E3D5-43DF-8EA9-AF2054963B0E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7E56-98A2-4FA1-B422-6F99D68FC7D6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A97BF-3CD0-484C-B886-C59FC8CB84A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4E82321-1832-4B78-BFE5-8C0DFA9B0EE1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7AF-45E1-4E81-86E1-306813C668DA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3067-1054-4A72-AD08-5E975F79CC3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59BD-CC02-4F17-83EE-41767E0B693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491C-0A60-4D2D-8F59-4F60107B52BB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A607-B06C-4DBF-87DB-1359FAB2E7DB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8EB5-0FDB-42D4-8EE8-C2CBE7A6F54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BEDD9B-9E3D-4FBA-ABF2-217D2EF52A7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4DE5A6-F174-4F3F-9F2F-86BE97AC84A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88EE3E-95F6-4854-A84F-E99C0299924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AC07CAF-3F3E-46E2-852E-1AD3E12F33C1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E7BE5-C7B3-43BD-A3EB-AD65A083CEF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1ABF6EA-FF7A-44FE-A12D-3103EF80001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DB081E8-EE24-407A-840B-56AB8BF37C4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190793-1FCC-42C7-B349-C712055E032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7ED4E9-3375-4406-92C5-10056C645C6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67AC01-3E58-4FB5-8E7F-816BD691772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AAE430-F9A8-4E51-9E47-D28A4A1B2FA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8E0699-A20D-4B32-BBF4-156B876182B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775-484E-421D-8BA3-9DD25717125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655AACB-A6A0-478D-A3DA-B0F29345544C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4076-6ACF-486E-A5AC-FE008B72928C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2EB4-A744-4B3F-821F-154445449E1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D40D-32B5-40FA-BB9F-68A1C5940B8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46D7-173F-45D2-9DA2-988452DA138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B944-DA97-4151-BDCD-19634F66CC3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FDE-C72F-48E7-975E-BD00544AC90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1BE5-D870-4A9F-ACE0-A43E59EF222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FDEB-6824-4FE8-ABD8-C05B31368CE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0CC9-0FCA-4584-91CF-9D0096799A5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42241A-E20B-44E9-AE69-4D9A32C0D01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798E5D0-E3EA-4DC8-9275-5B52154BAA63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0A256A6-25E1-4E13-9C7E-D7A1094C654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B702FD6-780D-4632-B7A2-8F5203A5B73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B45177-7F86-4060-9242-1F9CE3E5020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88906C3-96AA-4656-B5F2-B535A03A2FA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D16EC2-97CF-4185-86B4-A4F54D9DF13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75BAF-8A18-489E-8EDC-BB234033AB2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2C9ECB-4CFD-42AC-83B5-45F1D20AB96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CE67F1-293B-4A45-AC15-801F11E2F5E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064B4B-0CE6-4F10-AB4D-EFCF6A476DF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4DF9A92-FE6C-4F76-BF5A-6DCE70A64E81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1C7E815-C116-4203-A75E-D75A180AF9B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A5DE81-32FE-4F4F-89B6-C27B1A40449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D4E4-BC21-4D88-89F5-282CC8AE971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B44B-60B9-4373-B12F-BA45CEAA7CA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3F6C-17DE-49E6-9537-1BC2793D9C6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ED51-B89D-4BEB-ABF9-94326327190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ECE1-35CB-4CCA-B1D2-CA8D01B95CE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541F-4757-474E-A758-FB1F101467F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CA767-F40E-4B10-A830-C4A3D50500D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0DCCA32B-0A69-4107-9014-4771742FCCDB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AEC2-1E5B-474D-BAE5-EAE2B0B046E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1F7-1A2D-4BF3-B321-AF6B5F17427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CB7-8E21-4CC9-8798-64846840C75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63A13A-7842-415C-B8F0-37747419FB9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19C5B3-61F0-4839-8C6A-1F0ACDF6855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A3C343-F2FA-4E7B-9EF1-B7EA61322AA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CFF8F-D61E-4144-B2CA-5291152A942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3C9AC6-D59D-430F-9CDA-6740593A9F1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51BB9A3-FB52-4370-A8A5-2C8BBD7998C7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A05DF4F-F979-4FE8-960F-4E545E5EE55F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B4C3ED-021D-437C-AC82-2D5EB66A2AB7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D5126EF-EB84-45D0-B2C6-2197E8A1F9F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26004D9-EB1E-4041-8603-A90B1F842E3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65F292D-FAA7-4CED-B443-8BC8A02BF83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6A70DE-424C-4D0E-A692-583133531A47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7DA560-0F9D-4DC1-9D59-70F2715DB66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99BD014-8ECC-49A4-A491-E56873A3948F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699C3D7B-037C-43E2-A0F8-080B1497DDA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62F61-472E-4CDC-945F-5C7EDB5A15B6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AA15190-C831-4C23-A4DA-DA498A8C7AE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999309A-E4F3-4AC5-BA6B-D06276A1D10E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B4EFE4F2-BC36-4427-BDE3-0DAA7B36FEE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FCEEFCF7-719E-4880-91DB-32D4C5D2A1E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6D468F3-91E7-4867-B74B-BE2BE1E17B0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Non-SCCE4: Unified method for coding string matching syntax using a universal entropy coding scheme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872808" cy="17526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Shih-Ta Hsiang, Tzu-</a:t>
            </a:r>
            <a:r>
              <a:rPr lang="en-US" altLang="zh-TW" dirty="0" err="1" smtClean="0"/>
              <a:t>Der</a:t>
            </a:r>
            <a:r>
              <a:rPr lang="en-US" altLang="zh-TW" dirty="0" smtClean="0"/>
              <a:t> (Peter) Chuang, Shawmin Lei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292725" y="5621338"/>
            <a:ext cx="35417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by </a:t>
            </a:r>
            <a:r>
              <a:rPr lang="en-CA" altLang="zh-TW" sz="1400" dirty="0" smtClean="0"/>
              <a:t>Tzu-Der (Peter) Chuang</a:t>
            </a:r>
            <a:endParaRPr lang="en-CA" altLang="zh-TW" sz="1400" dirty="0"/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</a:t>
            </a:r>
            <a:r>
              <a:rPr lang="en-US" altLang="zh-TW" sz="1400" dirty="0">
                <a:ea typeface="SimHei" pitchFamily="2" charset="-122"/>
              </a:rPr>
              <a:t>JCT-VC Meeting </a:t>
            </a:r>
            <a:r>
              <a:rPr lang="en-US" altLang="zh-TW" sz="1400" dirty="0" smtClean="0">
                <a:ea typeface="SimHei" pitchFamily="2" charset="-122"/>
              </a:rPr>
              <a:t>: </a:t>
            </a:r>
            <a:r>
              <a:rPr lang="en-CA" altLang="zh-TW" sz="1400" dirty="0" smtClean="0"/>
              <a:t>Sapporo, JP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30 June – 9 July 2014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3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Experimental Results on String Length only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728192"/>
          </a:xfrm>
        </p:spPr>
        <p:txBody>
          <a:bodyPr>
            <a:normAutofit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 (short simulation)</a:t>
            </a:r>
          </a:p>
          <a:p>
            <a:pPr lvl="1"/>
            <a:r>
              <a:rPr lang="en-US" altLang="zh-TW" dirty="0" smtClean="0"/>
              <a:t>Anchor: SCCE4 Test 3.1 (both dict. modes)</a:t>
            </a:r>
          </a:p>
          <a:p>
            <a:pPr lvl="1"/>
            <a:r>
              <a:rPr lang="en-US" altLang="zh-TW" dirty="0" smtClean="0"/>
              <a:t>Test:       SCCE4 Test 3.1  + proposal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79512" y="3234840"/>
          <a:ext cx="8712965" cy="2786448"/>
        </p:xfrm>
        <a:graphic>
          <a:graphicData uri="http://schemas.openxmlformats.org/drawingml/2006/table">
            <a:tbl>
              <a:tblPr/>
              <a:tblGrid>
                <a:gridCol w="2680913"/>
                <a:gridCol w="670228"/>
                <a:gridCol w="670228"/>
                <a:gridCol w="670228"/>
                <a:gridCol w="670228"/>
                <a:gridCol w="670228"/>
                <a:gridCol w="670228"/>
                <a:gridCol w="670228"/>
                <a:gridCol w="670228"/>
                <a:gridCol w="670228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59161"/>
          </a:xfrm>
        </p:spPr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b="1" dirty="0" smtClean="0"/>
              <a:t>Problem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New syntax elements resulting from SCC tools are coded by ad hoc coding </a:t>
            </a:r>
            <a:r>
              <a:rPr lang="en-US" altLang="zh-TW" dirty="0" smtClean="0"/>
              <a:t>methods</a:t>
            </a:r>
          </a:p>
          <a:p>
            <a:pPr lvl="1"/>
            <a:endParaRPr lang="en-US" altLang="zh-TW" dirty="0" smtClean="0"/>
          </a:p>
          <a:p>
            <a:r>
              <a:rPr lang="en-US" altLang="zh-TW" b="1" dirty="0" smtClean="0"/>
              <a:t>Proposal</a:t>
            </a:r>
            <a:br>
              <a:rPr lang="en-US" altLang="zh-TW" b="1" dirty="0" smtClean="0"/>
            </a:br>
            <a:r>
              <a:rPr lang="en-US" altLang="zh-TW" dirty="0" smtClean="0"/>
              <a:t>Use </a:t>
            </a:r>
            <a:r>
              <a:rPr lang="en-US" altLang="zh-TW" dirty="0" smtClean="0"/>
              <a:t>the proposed universal entropy coding scheme as a unified tool for coding new syntax elements of string match coding in SCCE4 </a:t>
            </a:r>
            <a:r>
              <a:rPr lang="en-US" altLang="zh-TW" dirty="0" smtClean="0"/>
              <a:t>Test3.1</a:t>
            </a:r>
          </a:p>
          <a:p>
            <a:pPr lvl="1"/>
            <a:endParaRPr lang="en-US" altLang="zh-TW" dirty="0" smtClean="0"/>
          </a:p>
          <a:p>
            <a:r>
              <a:rPr lang="en-US" altLang="zh-TW" dirty="0" smtClean="0"/>
              <a:t>Results compared with </a:t>
            </a:r>
            <a:r>
              <a:rPr lang="en-US" altLang="zh-TW" dirty="0" smtClean="0"/>
              <a:t>SCCE4 Test3.1</a:t>
            </a:r>
            <a:r>
              <a:rPr lang="en-US" altLang="zh-TW" dirty="0" smtClean="0"/>
              <a:t> </a:t>
            </a:r>
            <a:r>
              <a:rPr lang="en-US" altLang="zh-TW" dirty="0" smtClean="0"/>
              <a:t>for YUV</a:t>
            </a:r>
            <a:r>
              <a:rPr lang="en-CA" altLang="zh-TW" dirty="0" smtClean="0"/>
              <a:t> 1080p </a:t>
            </a:r>
            <a:r>
              <a:rPr lang="en-CA" altLang="zh-TW" dirty="0" smtClean="0"/>
              <a:t>videos under SCC CTCs</a:t>
            </a:r>
            <a:endParaRPr lang="en-US" altLang="zh-TW" dirty="0" smtClean="0"/>
          </a:p>
          <a:p>
            <a:pPr lvl="1"/>
            <a:r>
              <a:rPr lang="en-CA" altLang="zh-TW" dirty="0" err="1" smtClean="0">
                <a:solidFill>
                  <a:srgbClr val="FF0000"/>
                </a:solidFill>
              </a:rPr>
              <a:t>Lossy</a:t>
            </a:r>
            <a:r>
              <a:rPr lang="en-CA" altLang="zh-TW" dirty="0" smtClean="0">
                <a:solidFill>
                  <a:srgbClr val="FF0000"/>
                </a:solidFill>
              </a:rPr>
              <a:t> coding: average BD bitrate savings 4.8</a:t>
            </a:r>
            <a:r>
              <a:rPr lang="en-CA" altLang="zh-TW" dirty="0" smtClean="0">
                <a:solidFill>
                  <a:srgbClr val="FF0000"/>
                </a:solidFill>
              </a:rPr>
              <a:t>%, 2.9%, and </a:t>
            </a:r>
            <a:r>
              <a:rPr lang="en-CA" altLang="zh-TW" dirty="0" smtClean="0">
                <a:solidFill>
                  <a:srgbClr val="FF0000"/>
                </a:solidFill>
              </a:rPr>
              <a:t>2.2% </a:t>
            </a:r>
            <a:r>
              <a:rPr lang="en-CA" altLang="zh-TW" dirty="0" smtClean="0">
                <a:solidFill>
                  <a:srgbClr val="FF0000"/>
                </a:solidFill>
              </a:rPr>
              <a:t>for AI, RA, </a:t>
            </a:r>
            <a:r>
              <a:rPr lang="en-CA" altLang="zh-TW" dirty="0" smtClean="0">
                <a:solidFill>
                  <a:srgbClr val="FF0000"/>
                </a:solidFill>
              </a:rPr>
              <a:t>LB, respectively </a:t>
            </a:r>
          </a:p>
          <a:p>
            <a:pPr lvl="1"/>
            <a:r>
              <a:rPr lang="en-CA" altLang="zh-TW" dirty="0" smtClean="0">
                <a:solidFill>
                  <a:srgbClr val="FF0000"/>
                </a:solidFill>
              </a:rPr>
              <a:t>Lossless coding: average bitrate savings 6.5%, 5.1%, and 4.8% for AI, RA, LB, respectively </a:t>
            </a:r>
            <a:endParaRPr lang="en-US" altLang="zh-TW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87153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Proposed Method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1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Re-use the BVD coding method in SCCE1 Test3.5 for coding new string matching syntax elements </a:t>
            </a:r>
            <a:r>
              <a:rPr lang="en-US" altLang="zh-TW" b="1" dirty="0" smtClean="0"/>
              <a:t>dictionary_pred_length_minus1, dictionay_pred_offset_minus1, </a:t>
            </a:r>
            <a:r>
              <a:rPr lang="en-US" altLang="zh-TW" b="1" dirty="0" err="1" smtClean="0"/>
              <a:t>dictionay_pred_offsetX</a:t>
            </a:r>
            <a:r>
              <a:rPr lang="en-US" altLang="zh-TW" b="1" dirty="0" smtClean="0"/>
              <a:t>,  </a:t>
            </a:r>
            <a:r>
              <a:rPr lang="en-US" altLang="zh-TW" dirty="0" smtClean="0"/>
              <a:t>and</a:t>
            </a:r>
            <a:r>
              <a:rPr lang="en-US" altLang="zh-TW" b="1" dirty="0" smtClean="0"/>
              <a:t> </a:t>
            </a:r>
            <a:r>
              <a:rPr lang="en-US" altLang="zh-TW" b="1" dirty="0" err="1" smtClean="0"/>
              <a:t>dictionay_pred_offsetY</a:t>
            </a:r>
            <a:r>
              <a:rPr lang="en-US" altLang="zh-TW" b="1" dirty="0" smtClean="0"/>
              <a:t> </a:t>
            </a:r>
            <a:r>
              <a:rPr lang="en-US" altLang="zh-TW" dirty="0" smtClean="0"/>
              <a:t>proposed in SCCE4 Test 3.1</a:t>
            </a:r>
          </a:p>
          <a:p>
            <a:pPr lvl="1"/>
            <a:endParaRPr lang="en-US" altLang="zh-TW" dirty="0" smtClean="0"/>
          </a:p>
          <a:p>
            <a:pPr>
              <a:defRPr/>
            </a:pPr>
            <a:r>
              <a:rPr lang="en-US" altLang="zh-TW" dirty="0" smtClean="0"/>
              <a:t>Binarization</a:t>
            </a:r>
          </a:p>
          <a:p>
            <a:pPr lvl="1">
              <a:defRPr/>
            </a:pPr>
            <a:r>
              <a:rPr lang="en-GB" altLang="zh-TW" dirty="0" smtClean="0"/>
              <a:t>A concatenation of a prefix bin string and a suffix bin string</a:t>
            </a:r>
          </a:p>
          <a:p>
            <a:pPr lvl="1">
              <a:defRPr/>
            </a:pPr>
            <a:r>
              <a:rPr lang="en-GB" altLang="zh-TW" dirty="0" smtClean="0"/>
              <a:t>The prefix string represents the MSB index plus one, or </a:t>
            </a:r>
            <a:r>
              <a:rPr lang="en-US" altLang="zh-TW" b="1" dirty="0" smtClean="0"/>
              <a:t>msb_id_plus1</a:t>
            </a:r>
            <a:r>
              <a:rPr lang="en-GB" altLang="zh-TW" b="1" dirty="0" smtClean="0"/>
              <a:t>,</a:t>
            </a:r>
            <a:r>
              <a:rPr lang="en-GB" altLang="zh-TW" dirty="0" smtClean="0"/>
              <a:t> of symbol </a:t>
            </a:r>
            <a:r>
              <a:rPr lang="en-GB" altLang="zh-TW" i="1" dirty="0" smtClean="0"/>
              <a:t>x </a:t>
            </a:r>
            <a:r>
              <a:rPr lang="en-GB" altLang="zh-TW" dirty="0" smtClean="0"/>
              <a:t>with</a:t>
            </a:r>
            <a:br>
              <a:rPr lang="en-GB" altLang="zh-TW" dirty="0" smtClean="0"/>
            </a:b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US" altLang="zh-TW" dirty="0" smtClean="0"/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msb_id_plus1</a:t>
            </a:r>
            <a:r>
              <a:rPr lang="en-GB" altLang="zh-TW" dirty="0" smtClean="0">
                <a:solidFill>
                  <a:srgbClr val="FF0000"/>
                </a:solidFill>
              </a:rPr>
              <a:t> =  Floor ( Log2( </a:t>
            </a:r>
            <a:r>
              <a:rPr lang="en-GB" altLang="zh-TW" i="1" dirty="0" smtClean="0">
                <a:solidFill>
                  <a:srgbClr val="FF0000"/>
                </a:solidFill>
              </a:rPr>
              <a:t>x </a:t>
            </a:r>
            <a:r>
              <a:rPr lang="en-GB" altLang="zh-TW" dirty="0" smtClean="0">
                <a:solidFill>
                  <a:srgbClr val="FF0000"/>
                </a:solidFill>
              </a:rPr>
              <a:t>) ) + 1,  	              	if </a:t>
            </a:r>
            <a:r>
              <a:rPr lang="en-GB" altLang="zh-TW" i="1" dirty="0" smtClean="0">
                <a:solidFill>
                  <a:srgbClr val="FF0000"/>
                </a:solidFill>
              </a:rPr>
              <a:t>x</a:t>
            </a:r>
            <a:r>
              <a:rPr lang="en-GB" altLang="zh-TW" dirty="0" smtClean="0">
                <a:solidFill>
                  <a:srgbClr val="FF0000"/>
                </a:solidFill>
              </a:rPr>
              <a:t> &gt; 0; </a:t>
            </a:r>
            <a:br>
              <a:rPr lang="en-GB" altLang="zh-TW" dirty="0" smtClean="0">
                <a:solidFill>
                  <a:srgbClr val="FF0000"/>
                </a:solidFill>
              </a:rPr>
            </a:br>
            <a:r>
              <a:rPr lang="en-GB" altLang="zh-TW" dirty="0" smtClean="0">
                <a:solidFill>
                  <a:srgbClr val="FF0000"/>
                </a:solidFill>
              </a:rPr>
              <a:t>                                                                  0,   	         	otherwise.</a:t>
            </a:r>
            <a:endParaRPr lang="en-GB" altLang="zh-TW" dirty="0" smtClean="0"/>
          </a:p>
          <a:p>
            <a:pPr lvl="1">
              <a:defRPr/>
            </a:pPr>
            <a:r>
              <a:rPr lang="en-US" altLang="zh-TW" dirty="0" smtClean="0"/>
              <a:t>Prefix part representing </a:t>
            </a:r>
            <a:r>
              <a:rPr lang="en-US" altLang="zh-TW" dirty="0" err="1" smtClean="0"/>
              <a:t>msb_plus_one</a:t>
            </a:r>
            <a:r>
              <a:rPr lang="en-US" altLang="zh-TW" dirty="0" smtClean="0"/>
              <a:t> in a unary code </a:t>
            </a:r>
          </a:p>
          <a:p>
            <a:pPr lvl="1">
              <a:defRPr/>
            </a:pPr>
            <a:r>
              <a:rPr lang="en-US" altLang="zh-TW" dirty="0" smtClean="0"/>
              <a:t>Suffix part representing </a:t>
            </a:r>
            <a:r>
              <a:rPr lang="en-US" altLang="zh-TW" dirty="0" err="1" smtClean="0"/>
              <a:t>refinement_bits</a:t>
            </a:r>
            <a:r>
              <a:rPr lang="en-US" altLang="zh-TW" dirty="0" smtClean="0"/>
              <a:t>  by a fixed-length binary code</a:t>
            </a:r>
          </a:p>
          <a:p>
            <a:pPr lvl="1">
              <a:defRPr/>
            </a:pPr>
            <a:r>
              <a:rPr lang="en-GB" altLang="zh-TW" dirty="0" smtClean="0"/>
              <a:t>The decoded syntax value </a:t>
            </a:r>
            <a:r>
              <a:rPr lang="en-GB" altLang="zh-TW" i="1" dirty="0" smtClean="0"/>
              <a:t>x</a:t>
            </a:r>
            <a:r>
              <a:rPr lang="en-GB" altLang="zh-TW" dirty="0" smtClean="0"/>
              <a:t> is given by</a:t>
            </a:r>
            <a:br>
              <a:rPr lang="en-GB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2900" i="1" dirty="0" smtClean="0">
                <a:solidFill>
                  <a:srgbClr val="FF0000"/>
                </a:solidFill>
              </a:rPr>
              <a:t> </a:t>
            </a:r>
            <a:r>
              <a:rPr lang="en-GB" altLang="zh-TW" sz="2900" i="1" dirty="0" smtClean="0">
                <a:solidFill>
                  <a:srgbClr val="FF0000"/>
                </a:solidFill>
              </a:rPr>
              <a:t>x</a:t>
            </a:r>
            <a:r>
              <a:rPr lang="en-GB" altLang="zh-TW" sz="2900" dirty="0" smtClean="0">
                <a:solidFill>
                  <a:srgbClr val="FF0000"/>
                </a:solidFill>
              </a:rPr>
              <a:t>  =  (</a:t>
            </a:r>
            <a:r>
              <a:rPr lang="en-US" altLang="zh-TW" sz="2900" dirty="0" smtClean="0">
                <a:solidFill>
                  <a:srgbClr val="FF0000"/>
                </a:solidFill>
              </a:rPr>
              <a:t>1 &lt;&lt; ( msb_id_plus1-1)) + </a:t>
            </a:r>
            <a:r>
              <a:rPr lang="en-US" altLang="zh-TW" sz="2900" dirty="0" err="1" smtClean="0">
                <a:solidFill>
                  <a:srgbClr val="FF0000"/>
                </a:solidFill>
              </a:rPr>
              <a:t>refinement_bits</a:t>
            </a:r>
            <a:r>
              <a:rPr lang="en-GB" altLang="zh-TW" sz="2900" dirty="0" smtClean="0">
                <a:solidFill>
                  <a:srgbClr val="FF0000"/>
                </a:solidFill>
              </a:rPr>
              <a:t>,  	if </a:t>
            </a:r>
            <a:r>
              <a:rPr lang="en-US" altLang="zh-TW" sz="2900" dirty="0" smtClean="0">
                <a:solidFill>
                  <a:srgbClr val="FF0000"/>
                </a:solidFill>
              </a:rPr>
              <a:t>msb_id_plus1 &gt; 1;</a:t>
            </a:r>
            <a:endParaRPr lang="zh-TW" altLang="zh-TW" sz="2900" dirty="0" smtClean="0">
              <a:solidFill>
                <a:srgbClr val="FF0000"/>
              </a:solidFill>
            </a:endParaRPr>
          </a:p>
          <a:p>
            <a:pPr hangingPunct="0">
              <a:buNone/>
            </a:pPr>
            <a:r>
              <a:rPr lang="en-US" altLang="zh-TW" sz="2900" dirty="0" smtClean="0">
                <a:solidFill>
                  <a:srgbClr val="FF0000"/>
                </a:solidFill>
              </a:rPr>
              <a:t>         					                      msb_id_plus1,  	otherwise.</a:t>
            </a:r>
            <a:endParaRPr lang="zh-TW" altLang="zh-TW" sz="2900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34535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Context Modeling for String Length and Offset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2304256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dictionary_pred_length_minus1: </a:t>
            </a:r>
          </a:p>
          <a:p>
            <a:pPr lvl="1"/>
            <a:r>
              <a:rPr lang="en-US" altLang="zh-TW" dirty="0" smtClean="0"/>
              <a:t>7 contexts, max CABAC bins: 10</a:t>
            </a:r>
          </a:p>
          <a:p>
            <a:r>
              <a:rPr lang="en-US" altLang="zh-TW" dirty="0" smtClean="0"/>
              <a:t>dictionay_pred_offset_minus1</a:t>
            </a:r>
          </a:p>
          <a:p>
            <a:pPr lvl="1"/>
            <a:r>
              <a:rPr lang="en-US" altLang="zh-TW" dirty="0" smtClean="0"/>
              <a:t>9 contexts, max CABAC bins: 15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87624" y="4704360"/>
          <a:ext cx="6552726" cy="380824"/>
        </p:xfrm>
        <a:graphic>
          <a:graphicData uri="http://schemas.openxmlformats.org/drawingml/2006/table">
            <a:tbl>
              <a:tblPr/>
              <a:tblGrid>
                <a:gridCol w="2245416"/>
                <a:gridCol w="464197"/>
                <a:gridCol w="302267"/>
                <a:gridCol w="302267"/>
                <a:gridCol w="302267"/>
                <a:gridCol w="302267"/>
                <a:gridCol w="302267"/>
                <a:gridCol w="302267"/>
                <a:gridCol w="474992"/>
                <a:gridCol w="518173"/>
                <a:gridCol w="518173"/>
                <a:gridCol w="518173"/>
              </a:tblGrid>
              <a:tr h="1657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bin index</a:t>
                      </a:r>
                    </a:p>
                  </a:txBody>
                  <a:tcPr marL="7532" marR="7532" marT="75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7532" marR="7532" marT="75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&gt; 9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context index</a:t>
                      </a:r>
                    </a:p>
                  </a:txBody>
                  <a:tcPr marL="7532" marR="7532" marT="75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7532" marR="7532" marT="75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bypass</a:t>
                      </a:r>
                    </a:p>
                  </a:txBody>
                  <a:tcPr marL="7532" marR="7532" marT="75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83567" y="5796520"/>
          <a:ext cx="7776865" cy="440792"/>
        </p:xfrm>
        <a:graphic>
          <a:graphicData uri="http://schemas.openxmlformats.org/drawingml/2006/table">
            <a:tbl>
              <a:tblPr/>
              <a:tblGrid>
                <a:gridCol w="1807361"/>
                <a:gridCol w="373636"/>
                <a:gridCol w="243299"/>
                <a:gridCol w="243299"/>
                <a:gridCol w="243299"/>
                <a:gridCol w="243299"/>
                <a:gridCol w="243299"/>
                <a:gridCol w="243299"/>
                <a:gridCol w="382327"/>
                <a:gridCol w="417083"/>
                <a:gridCol w="417083"/>
                <a:gridCol w="417083"/>
                <a:gridCol w="417083"/>
                <a:gridCol w="417083"/>
                <a:gridCol w="417083"/>
                <a:gridCol w="417083"/>
                <a:gridCol w="417083"/>
                <a:gridCol w="417083"/>
              </a:tblGrid>
              <a:tr h="2203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bin index</a:t>
                      </a:r>
                    </a:p>
                  </a:txBody>
                  <a:tcPr marL="5108" marR="5108" marT="51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5108" marR="5108" marT="51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15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&gt; 15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context index</a:t>
                      </a:r>
                    </a:p>
                  </a:txBody>
                  <a:tcPr marL="5108" marR="5108" marT="51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5108" marR="5108" marT="51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2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8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bypass</a:t>
                      </a:r>
                    </a:p>
                  </a:txBody>
                  <a:tcPr marL="5108" marR="5108" marT="51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1187624" y="429309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Table for context </a:t>
            </a:r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selection for coding dictionary_pred_length_minus1 </a:t>
            </a:r>
            <a:endParaRPr lang="zh-TW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043608" y="543593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Table for context </a:t>
            </a:r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selection for coding dictionary_pred_length_minus1 </a:t>
            </a:r>
            <a:endParaRPr lang="zh-TW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38281"/>
            <a:ext cx="8229600" cy="702487"/>
          </a:xfrm>
        </p:spPr>
        <p:txBody>
          <a:bodyPr/>
          <a:lstStyle/>
          <a:p>
            <a:r>
              <a:rPr lang="en-US" altLang="zh-TW" dirty="0" smtClean="0"/>
              <a:t>Context Modeling for Offset Vector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31807"/>
            <a:ext cx="8229600" cy="2345265"/>
          </a:xfrm>
        </p:spPr>
        <p:txBody>
          <a:bodyPr/>
          <a:lstStyle/>
          <a:p>
            <a:r>
              <a:rPr lang="en-US" altLang="zh-TW" dirty="0" err="1" smtClean="0"/>
              <a:t>dictionay_pred_offsetX</a:t>
            </a:r>
            <a:r>
              <a:rPr lang="en-US" altLang="zh-TW" dirty="0" smtClean="0"/>
              <a:t>,  and </a:t>
            </a:r>
            <a:r>
              <a:rPr lang="en-US" altLang="zh-TW" dirty="0" err="1" smtClean="0"/>
              <a:t>dictionay_pred_offsetY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10 contexts,  max CABAC bins: 14 for a 2-D vector</a:t>
            </a:r>
          </a:p>
          <a:p>
            <a:pPr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03648" y="4826099"/>
          <a:ext cx="5880100" cy="619125"/>
        </p:xfrm>
        <a:graphic>
          <a:graphicData uri="http://schemas.openxmlformats.org/drawingml/2006/table">
            <a:tbl>
              <a:tblPr/>
              <a:tblGrid>
                <a:gridCol w="2641600"/>
                <a:gridCol w="546100"/>
                <a:gridCol w="355600"/>
                <a:gridCol w="355600"/>
                <a:gridCol w="355600"/>
                <a:gridCol w="355600"/>
                <a:gridCol w="355600"/>
                <a:gridCol w="355600"/>
                <a:gridCol w="558800"/>
              </a:tblGrid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bin index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&gt; 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context index for 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bypass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context index for 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bypass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1835696" y="442782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Table for context </a:t>
            </a:r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selection for </a:t>
            </a:r>
            <a:r>
              <a:rPr lang="en-US" altLang="zh-TW" b="1" dirty="0" smtClean="0">
                <a:solidFill>
                  <a:schemeClr val="accent6">
                    <a:lumMod val="50000"/>
                  </a:schemeClr>
                </a:solidFill>
              </a:rPr>
              <a:t>coding offset vector</a:t>
            </a:r>
            <a:endParaRPr lang="zh-TW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232248"/>
          </a:xfrm>
        </p:spPr>
        <p:txBody>
          <a:bodyPr>
            <a:normAutofit fontScale="92500"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SCCE4 Test 3.1 (both dict. modes)</a:t>
            </a:r>
          </a:p>
          <a:p>
            <a:pPr lvl="1"/>
            <a:r>
              <a:rPr lang="en-US" altLang="zh-TW" dirty="0" smtClean="0"/>
              <a:t>Test:       SCCE4 Test 3.1  + proposal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Thank Qualcomm for cross check (JCTVC-R0303)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79512" y="3367122"/>
          <a:ext cx="8676459" cy="2438142"/>
        </p:xfrm>
        <a:graphic>
          <a:graphicData uri="http://schemas.openxmlformats.org/drawingml/2006/table">
            <a:tbl>
              <a:tblPr/>
              <a:tblGrid>
                <a:gridCol w="2669679"/>
                <a:gridCol w="667420"/>
                <a:gridCol w="667420"/>
                <a:gridCol w="667420"/>
                <a:gridCol w="667420"/>
                <a:gridCol w="667420"/>
                <a:gridCol w="667420"/>
                <a:gridCol w="667420"/>
                <a:gridCol w="667420"/>
                <a:gridCol w="667420"/>
              </a:tblGrid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31559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13" marR="6513" marT="651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980878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Propose to apply our universal entropy coding scheme to the new syntax elements of string match coding</a:t>
            </a:r>
          </a:p>
          <a:p>
            <a:pPr lvl="1"/>
            <a:endParaRPr lang="en-US" altLang="zh-TW" dirty="0" smtClean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altLang="zh-TW" sz="3200" dirty="0" smtClean="0"/>
              <a:t>Improved coding efficiency experimentally</a:t>
            </a:r>
          </a:p>
          <a:p>
            <a:pPr marL="800100" lvl="3" indent="-342900"/>
            <a:endParaRPr lang="en-US" altLang="zh-TW" sz="2800" dirty="0" smtClean="0"/>
          </a:p>
          <a:p>
            <a:pPr marL="342900" lvl="2" indent="-342900"/>
            <a:r>
              <a:rPr lang="en-US" altLang="zh-TW" sz="3200" dirty="0" smtClean="0"/>
              <a:t>Proposed universal entropy coding tool has been efficiently applied to other new SCC syntax elements </a:t>
            </a:r>
            <a:r>
              <a:rPr lang="en-US" altLang="zh-TW" sz="3200" dirty="0" smtClean="0">
                <a:solidFill>
                  <a:srgbClr val="FF0000"/>
                </a:solidFill>
              </a:rPr>
              <a:t>(JCTVC-R0134, R135, R0136)</a:t>
            </a:r>
          </a:p>
          <a:p>
            <a:pPr marL="800100" lvl="3" indent="-342900"/>
            <a:endParaRPr lang="en-US" altLang="zh-TW" dirty="0" smtClean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altLang="zh-TW" sz="3200" dirty="0" smtClean="0"/>
              <a:t>Recommend to be adopted into the SCC draft or further studied in SCCE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232248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Lossless coding under SCC CTCs</a:t>
            </a:r>
          </a:p>
          <a:p>
            <a:pPr lvl="1"/>
            <a:r>
              <a:rPr lang="en-US" altLang="zh-TW" dirty="0" smtClean="0"/>
              <a:t>Anchor: SCCE4 Test 3.1 (both dict. modes)</a:t>
            </a:r>
          </a:p>
          <a:p>
            <a:pPr lvl="1"/>
            <a:r>
              <a:rPr lang="en-US" altLang="zh-TW" dirty="0" smtClean="0"/>
              <a:t>Test:       SCCE4 Test 3.1  + proposal</a:t>
            </a:r>
          </a:p>
          <a:p>
            <a:r>
              <a:rPr lang="en-US" altLang="zh-TW" dirty="0" smtClean="0">
                <a:solidFill>
                  <a:srgbClr val="FF0000"/>
                </a:solidFill>
              </a:rPr>
              <a:t>Thank Qualcomm for cross check (JCTVC-R0303)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14" y="3318968"/>
          <a:ext cx="8640968" cy="2558304"/>
        </p:xfrm>
        <a:graphic>
          <a:graphicData uri="http://schemas.openxmlformats.org/drawingml/2006/table">
            <a:tbl>
              <a:tblPr/>
              <a:tblGrid>
                <a:gridCol w="192461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  <a:gridCol w="559696"/>
              </a:tblGrid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23570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03">
                <a:tc>
                  <a:txBody>
                    <a:bodyPr/>
                    <a:lstStyle/>
                    <a:p>
                      <a:pPr algn="l" fontAlgn="b"/>
                      <a:endParaRPr lang="zh-TW" alt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589" marR="5589" marT="55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5589" marR="5589" marT="55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942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5589" marR="5589" marT="55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2865</TotalTime>
  <Words>1678</Words>
  <Application>Microsoft Office PowerPoint</Application>
  <PresentationFormat>如螢幕大小 (4:3)</PresentationFormat>
  <Paragraphs>609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10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Non-SCCE4: Unified method for coding string matching syntax using a universal entropy coding scheme</vt:lpstr>
      <vt:lpstr>Overall Summary</vt:lpstr>
      <vt:lpstr>Proposed Method </vt:lpstr>
      <vt:lpstr>Context Modeling for String Length and Offset</vt:lpstr>
      <vt:lpstr>Context Modeling for Offset Vector</vt:lpstr>
      <vt:lpstr>Experimental Results</vt:lpstr>
      <vt:lpstr>Conclusion</vt:lpstr>
      <vt:lpstr>Appendix</vt:lpstr>
      <vt:lpstr>Experimental Results</vt:lpstr>
      <vt:lpstr>Experimental Results on String Length only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Shih-Ta Hsiang</cp:lastModifiedBy>
  <cp:revision>168</cp:revision>
  <dcterms:created xsi:type="dcterms:W3CDTF">2014-03-11T04:25:26Z</dcterms:created>
  <dcterms:modified xsi:type="dcterms:W3CDTF">2014-07-02T23:07:44Z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-352586330</vt:i4>
  </property>
  <property fmtid="{D5CDD505-2E9C-101B-9397-08002B2CF9AE}" pid="3" name="_NewReviewCycle">
    <vt:lpwstr/>
  </property>
  <property fmtid="{D5CDD505-2E9C-101B-9397-08002B2CF9AE}" pid="4" name="_EmailSubject">
    <vt:lpwstr>Q0095 updates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2020827521</vt:i4>
  </property>
</Properties>
</file>