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9"/>
  </p:notesMasterIdLst>
  <p:handoutMasterIdLst>
    <p:handoutMasterId r:id="rId20"/>
  </p:handoutMasterIdLst>
  <p:sldIdLst>
    <p:sldId id="273" r:id="rId9"/>
    <p:sldId id="275" r:id="rId10"/>
    <p:sldId id="289" r:id="rId11"/>
    <p:sldId id="290" r:id="rId12"/>
    <p:sldId id="288" r:id="rId13"/>
    <p:sldId id="292" r:id="rId14"/>
    <p:sldId id="281" r:id="rId15"/>
    <p:sldId id="287" r:id="rId16"/>
    <p:sldId id="291" r:id="rId17"/>
    <p:sldId id="293" r:id="rId1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F28F5587-D6A1-4F76-92F4-FF1ACF031A5F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F2F1C2FA-67BD-491E-9E86-FA791FDC3C03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F1A-E73F-490F-B376-67180EA300E9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BCDF68-A797-4708-B0DC-F27C5030BCD1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0907B4F-CE6B-4A6E-85A1-68FF0D9A4C37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FA7202B-21D6-4832-8E1E-951AF56E7ACC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4C73EAD-E998-4A7C-A83D-43394E28BE73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1545D7C-1EF2-4562-BDFC-8EDC7D331962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3F017E3-13E5-4880-A11F-DF7410581971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4DA1384-D4E6-4F83-8D7B-4B6E62C24A3C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CF707DE-1CE5-4AF3-97E6-C0D8057D9130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C744C7-1F88-4275-8479-34357AC43C7F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0443DF-4DE6-4DED-BD87-9CE54DE5504E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B3D100A-61DD-48EB-97D1-0523D645747A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31DF718-4780-48C7-9DC5-2EA6988365DF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7DD2C-997A-473A-9647-413D971D3ABD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965B5-E3D5-43DF-8EA9-AF2054963B0E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77E56-98A2-4FA1-B422-6F99D68FC7D6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A97BF-3CD0-484C-B886-C59FC8CB84A4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4E82321-1832-4B78-BFE5-8C0DFA9B0EE1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7AF-45E1-4E81-86E1-306813C668DA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73067-1054-4A72-AD08-5E975F79CC39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59BD-CC02-4F17-83EE-41767E0B6938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C491C-0A60-4D2D-8F59-4F60107B52BB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A607-B06C-4DBF-87DB-1359FAB2E7DB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48EB5-0FDB-42D4-8EE8-C2CBE7A6F549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4BEDD9B-9E3D-4FBA-ABF2-217D2EF52A74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24DE5A6-F174-4F3F-9F2F-86BE97AC84A4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088EE3E-95F6-4854-A84F-E99C02999244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AC07CAF-3F3E-46E2-852E-1AD3E12F33C1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05E7BE5-C7B3-43BD-A3EB-AD65A083CEF4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1ABF6EA-FF7A-44FE-A12D-3103EF800014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DB081E8-EE24-407A-840B-56AB8BF37C49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190793-1FCC-42C7-B349-C712055E0322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17ED4E9-3375-4406-92C5-10056C645C69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867AC01-3E58-4FB5-8E7F-816BD691772B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9AAE430-F9A8-4E51-9E47-D28A4A1B2FA5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8E0699-A20D-4B32-BBF4-156B876182B4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775-484E-421D-8BA3-9DD25717125B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655AACB-A6A0-478D-A3DA-B0F29345544C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34076-6ACF-486E-A5AC-FE008B72928C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82EB4-A744-4B3F-821F-154445449E1D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D40D-32B5-40FA-BB9F-68A1C5940B84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346D7-173F-45D2-9DA2-988452DA1388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9B944-DA97-4151-BDCD-19634F66CC35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5FDE-C72F-48E7-975E-BD00544AC902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1BE5-D870-4A9F-ACE0-A43E59EF222A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FDEB-6824-4FE8-ABD8-C05B31368CE1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0CC9-0FCA-4584-91CF-9D0096799A5B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42241A-E20B-44E9-AE69-4D9A32C0D015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798E5D0-E3EA-4DC8-9275-5B52154BAA63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0A256A6-25E1-4E13-9C7E-D7A1094C6549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B702FD6-780D-4632-B7A2-8F5203A5B73E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9B45177-7F86-4060-9242-1F9CE3E50209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88906C3-96AA-4656-B5F2-B535A03A2FA9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6D16EC2-97CF-4185-86B4-A4F54D9DF135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3075BAF-8A18-489E-8EDC-BB234033AB2A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2C9ECB-4CFD-42AC-83B5-45F1D20AB965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8CE67F1-293B-4A45-AC15-801F11E2F5E9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1064B4B-0CE6-4F10-AB4D-EFCF6A476DF3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64DF9A92-FE6C-4F76-BF5A-6DCE70A64E81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1C7E815-C116-4203-A75E-D75A180AF9B6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7A5DE81-32FE-4F4F-89B6-C27B1A40449A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3D4E4-BC21-4D88-89F5-282CC8AE9710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/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JCTVC-R0136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B44B-60B9-4373-B12F-BA45CEAA7CA9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JCTVC-R0136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03F6C-17DE-49E6-9537-1BC2793D9C69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JCTVC-R0136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2ED51-B89D-4BEB-ABF9-943263271908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JCTVC-R0136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ECE1-35CB-4CCA-B1D2-CA8D01B95CE9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JCTVC-R0136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B541F-4757-474E-A758-FB1F101467FB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JCTVC-R0136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CA767-F40E-4B10-A830-C4A3D50500DA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0DCCA32B-0A69-4107-9014-4771742FCCDB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AEC2-1E5B-474D-BAE5-EAE2B0B046E5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JCTVC-R0136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4C1F7-1A2D-4BF3-B321-AF6B5F174270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JCTVC-R0136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8CB7-8E21-4CC9-8798-64846840C75E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JCTVC-Q0095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863A13A-7842-415C-B8F0-37747419FB96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JCTVC-R0136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C19C5B3-61F0-4839-8C6A-1F0ACDF68559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3A3C343-F2FA-4E7B-9EF1-B7EA61322AA4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30CFF8F-D61E-4144-B2CA-5291152A9424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3C9AC6-D59D-430F-9CDA-6740593A9F1D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51BB9A3-FB52-4370-A8A5-2C8BBD7998C7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A05DF4F-F979-4FE8-960F-4E545E5EE55F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B4C3ED-021D-437C-AC82-2D5EB66A2AB7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D5126EF-EB84-45D0-B2C6-2197E8A1F9F5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26004D9-EB1E-4041-8603-A90B1F842E34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65F292D-FAA7-4CED-B443-8BC8A02BF83A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66A70DE-424C-4D0E-A692-583133531A47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37DA560-0F9D-4DC1-9D59-70F2715DB66A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99BD014-8ECC-49A4-A491-E56873A3948F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699C3D7B-037C-43E2-A0F8-080B1497DDA3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62F61-472E-4CDC-945F-5C7EDB5A15B6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AA15190-C831-4C23-A4DA-DA498A8C7AE8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999309A-E4F3-4AC5-BA6B-D06276A1D10E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B4EFE4F2-BC36-4427-BDE3-0DAA7B36FEE2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FCEEFCF7-719E-4880-91DB-32D4C5D2A1E8}" type="datetime1">
              <a:rPr lang="zh-TW" altLang="en-US" smtClean="0"/>
              <a:pPr/>
              <a:t>2014/7/2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6D468F3-91E7-4867-B74B-BE2BE1E17B0E}" type="datetime1">
              <a:rPr lang="zh-TW" altLang="en-US" smtClean="0"/>
              <a:pPr/>
              <a:t>2014/7/2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Non-SCCE3: Run coding of the palette index map using a universal entropy coding scheme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87624" y="3886200"/>
            <a:ext cx="6872808" cy="175260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Shih-Ta Hsiang, Tzu-</a:t>
            </a:r>
            <a:r>
              <a:rPr lang="en-US" altLang="zh-TW" dirty="0" err="1" smtClean="0"/>
              <a:t>Der</a:t>
            </a:r>
            <a:r>
              <a:rPr lang="en-US" altLang="zh-TW" dirty="0" smtClean="0"/>
              <a:t> (Peter) Chuang, Shawmin Lei</a:t>
            </a: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5292725" y="5621338"/>
            <a:ext cx="3541713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by </a:t>
            </a:r>
            <a:r>
              <a:rPr lang="en-CA" altLang="zh-TW" sz="1400" dirty="0" smtClean="0"/>
              <a:t>Tzu-Der (Peter) Chuang</a:t>
            </a:r>
            <a:endParaRPr lang="en-CA" altLang="zh-TW" sz="1400" dirty="0"/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18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</a:t>
            </a:r>
            <a:r>
              <a:rPr lang="en-US" altLang="zh-TW" sz="1400" dirty="0">
                <a:ea typeface="SimHei" pitchFamily="2" charset="-122"/>
              </a:rPr>
              <a:t>JCT-VC Meeting </a:t>
            </a:r>
            <a:r>
              <a:rPr lang="en-US" altLang="zh-TW" sz="1400" dirty="0" smtClean="0">
                <a:ea typeface="SimHei" pitchFamily="2" charset="-122"/>
              </a:rPr>
              <a:t>: </a:t>
            </a:r>
            <a:r>
              <a:rPr lang="en-CA" altLang="zh-TW" sz="1400" dirty="0" smtClean="0"/>
              <a:t>Sapporo, JP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30 June – 9 July 2014</a:t>
            </a:r>
            <a:endParaRPr lang="en-US" altLang="zh-TW" sz="1400" dirty="0">
              <a:ea typeface="SimHei" pitchFamily="2" charset="-122"/>
            </a:endParaRPr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648072"/>
          </a:xfrm>
        </p:spPr>
        <p:txBody>
          <a:bodyPr>
            <a:normAutofit/>
          </a:bodyPr>
          <a:lstStyle/>
          <a:p>
            <a:r>
              <a:rPr lang="en-US" altLang="zh-TW" sz="3600" dirty="0" smtClean="0"/>
              <a:t>Lossless Experimental </a:t>
            </a:r>
            <a:r>
              <a:rPr lang="en-US" altLang="zh-TW" sz="3600" dirty="0" smtClean="0"/>
              <a:t>Results </a:t>
            </a:r>
            <a:r>
              <a:rPr lang="en-US" altLang="zh-TW" sz="3600" dirty="0" smtClean="0"/>
              <a:t>(2-CTU </a:t>
            </a:r>
            <a:r>
              <a:rPr lang="en-US" altLang="zh-TW" sz="3600" dirty="0" smtClean="0"/>
              <a:t>IBC)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252028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Lossless coding under SCC CTCs</a:t>
            </a:r>
          </a:p>
          <a:p>
            <a:pPr lvl="1"/>
            <a:r>
              <a:rPr lang="en-US" altLang="zh-TW" dirty="0" smtClean="0"/>
              <a:t>Anchor: SCCE3 Palette base, </a:t>
            </a:r>
            <a:r>
              <a:rPr lang="en-US" altLang="zh-TW" dirty="0" smtClean="0"/>
              <a:t>2-CTU</a:t>
            </a:r>
            <a:r>
              <a:rPr lang="en-US" altLang="zh-TW" dirty="0" smtClean="0"/>
              <a:t> </a:t>
            </a:r>
            <a:r>
              <a:rPr lang="en-US" altLang="zh-TW" dirty="0" smtClean="0"/>
              <a:t>IBC</a:t>
            </a:r>
          </a:p>
          <a:p>
            <a:pPr lvl="1"/>
            <a:r>
              <a:rPr lang="en-US" altLang="zh-TW" dirty="0" smtClean="0"/>
              <a:t>Test:       SCCE3 Palette base + proposal, </a:t>
            </a:r>
            <a:r>
              <a:rPr lang="en-US" altLang="zh-TW" dirty="0" smtClean="0"/>
              <a:t>2-CTU</a:t>
            </a:r>
            <a:r>
              <a:rPr lang="en-US" altLang="zh-TW" dirty="0" smtClean="0"/>
              <a:t> IBC</a:t>
            </a: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07504" y="3246960"/>
          <a:ext cx="8892481" cy="2558304"/>
        </p:xfrm>
        <a:graphic>
          <a:graphicData uri="http://schemas.openxmlformats.org/drawingml/2006/table">
            <a:tbl>
              <a:tblPr/>
              <a:tblGrid>
                <a:gridCol w="1980637"/>
                <a:gridCol w="575987"/>
                <a:gridCol w="575987"/>
                <a:gridCol w="575987"/>
                <a:gridCol w="575987"/>
                <a:gridCol w="575987"/>
                <a:gridCol w="575987"/>
                <a:gridCol w="575987"/>
                <a:gridCol w="575987"/>
                <a:gridCol w="575987"/>
                <a:gridCol w="575987"/>
                <a:gridCol w="575987"/>
                <a:gridCol w="575987"/>
              </a:tblGrid>
              <a:tr h="112903">
                <a:tc>
                  <a:txBody>
                    <a:bodyPr/>
                    <a:lstStyle/>
                    <a:p>
                      <a:pPr algn="l" fontAlgn="b"/>
                      <a:endParaRPr lang="zh-TW" alt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89" marR="5589" marT="55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23570">
                <a:tc>
                  <a:txBody>
                    <a:bodyPr/>
                    <a:lstStyle/>
                    <a:p>
                      <a:pPr algn="l" fontAlgn="b"/>
                      <a:endParaRPr lang="zh-TW" alt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89" marR="5589" marT="55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03">
                <a:tc>
                  <a:txBody>
                    <a:bodyPr/>
                    <a:lstStyle/>
                    <a:p>
                      <a:pPr algn="l" fontAlgn="b"/>
                      <a:endParaRPr lang="zh-TW" alt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89" marR="5589" marT="55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114%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59161"/>
          </a:xfrm>
        </p:spPr>
        <p:txBody>
          <a:bodyPr/>
          <a:lstStyle/>
          <a:p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44616"/>
          </a:xfrm>
        </p:spPr>
        <p:txBody>
          <a:bodyPr>
            <a:normAutofit lnSpcReduction="10000"/>
          </a:bodyPr>
          <a:lstStyle/>
          <a:p>
            <a:r>
              <a:rPr lang="en-US" altLang="zh-TW" b="1" dirty="0" smtClean="0"/>
              <a:t>Objective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sz="2800" dirty="0" smtClean="0"/>
              <a:t>Further improve entropy coding of the palette index map in compression efficiency</a:t>
            </a:r>
          </a:p>
          <a:p>
            <a:r>
              <a:rPr lang="en-US" altLang="zh-TW" b="1" dirty="0" smtClean="0"/>
              <a:t>Proposal</a:t>
            </a:r>
            <a:br>
              <a:rPr lang="en-US" altLang="zh-TW" b="1" dirty="0" smtClean="0"/>
            </a:br>
            <a:r>
              <a:rPr lang="en-US" altLang="zh-TW" sz="2800" dirty="0" smtClean="0"/>
              <a:t>Use </a:t>
            </a:r>
            <a:r>
              <a:rPr lang="en-US" altLang="zh-TW" sz="2800" dirty="0" smtClean="0"/>
              <a:t>the proposed universal entropy coding method for coding </a:t>
            </a:r>
            <a:r>
              <a:rPr lang="en-US" altLang="zh-TW" sz="2800" dirty="0" smtClean="0"/>
              <a:t>syntax </a:t>
            </a:r>
            <a:r>
              <a:rPr lang="en-US" altLang="zh-TW" sz="2800" b="1" dirty="0" err="1" smtClean="0"/>
              <a:t>palette_run</a:t>
            </a:r>
            <a:endParaRPr lang="en-US" altLang="zh-TW" sz="2800" b="1" dirty="0" smtClean="0"/>
          </a:p>
          <a:p>
            <a:r>
              <a:rPr lang="en-US" altLang="zh-TW" dirty="0" smtClean="0"/>
              <a:t>Average </a:t>
            </a:r>
            <a:r>
              <a:rPr lang="en-US" altLang="zh-TW" dirty="0" smtClean="0"/>
              <a:t>Y </a:t>
            </a:r>
            <a:r>
              <a:rPr lang="en-US" altLang="zh-TW" dirty="0" smtClean="0"/>
              <a:t>BD bitrate </a:t>
            </a:r>
            <a:r>
              <a:rPr lang="en-US" altLang="zh-TW" dirty="0" smtClean="0"/>
              <a:t>savings for YUV</a:t>
            </a:r>
            <a:r>
              <a:rPr lang="en-CA" altLang="zh-TW" dirty="0" smtClean="0"/>
              <a:t> 1080p videos</a:t>
            </a:r>
            <a:endParaRPr lang="en-US" altLang="zh-TW" dirty="0" smtClean="0"/>
          </a:p>
          <a:p>
            <a:pPr lvl="1"/>
            <a:r>
              <a:rPr lang="en-CA" altLang="zh-TW" dirty="0" smtClean="0">
                <a:solidFill>
                  <a:srgbClr val="FF0000"/>
                </a:solidFill>
              </a:rPr>
              <a:t>0.9%, 0.4%, and 0.3% for AI, RA, </a:t>
            </a:r>
            <a:r>
              <a:rPr lang="en-CA" altLang="zh-TW" dirty="0" smtClean="0">
                <a:solidFill>
                  <a:srgbClr val="FF0000"/>
                </a:solidFill>
              </a:rPr>
              <a:t>LB </a:t>
            </a:r>
            <a:r>
              <a:rPr lang="en-CA" altLang="zh-TW" dirty="0" smtClean="0">
                <a:solidFill>
                  <a:srgbClr val="FF0000"/>
                </a:solidFill>
              </a:rPr>
              <a:t>using IBC with full-frame search under SCC </a:t>
            </a:r>
            <a:r>
              <a:rPr lang="en-CA" altLang="zh-TW" dirty="0" smtClean="0">
                <a:solidFill>
                  <a:srgbClr val="FF0000"/>
                </a:solidFill>
              </a:rPr>
              <a:t>CTCs</a:t>
            </a:r>
          </a:p>
          <a:p>
            <a:pPr lvl="1"/>
            <a:r>
              <a:rPr lang="en-CA" altLang="zh-TW" dirty="0" smtClean="0">
                <a:solidFill>
                  <a:srgbClr val="FF0000"/>
                </a:solidFill>
              </a:rPr>
              <a:t>1.3%, 0.6%, and 0.4%</a:t>
            </a:r>
            <a:r>
              <a:rPr lang="en-CA" altLang="zh-TW" dirty="0" smtClean="0">
                <a:solidFill>
                  <a:srgbClr val="FF0000"/>
                </a:solidFill>
              </a:rPr>
              <a:t> </a:t>
            </a:r>
            <a:r>
              <a:rPr lang="en-CA" altLang="zh-TW" dirty="0" smtClean="0">
                <a:solidFill>
                  <a:srgbClr val="FF0000"/>
                </a:solidFill>
              </a:rPr>
              <a:t>for AI, RA, </a:t>
            </a:r>
            <a:r>
              <a:rPr lang="en-CA" altLang="zh-TW" dirty="0" smtClean="0">
                <a:solidFill>
                  <a:srgbClr val="FF0000"/>
                </a:solidFill>
              </a:rPr>
              <a:t>LB </a:t>
            </a:r>
            <a:r>
              <a:rPr lang="en-CA" altLang="zh-TW" dirty="0" smtClean="0">
                <a:solidFill>
                  <a:srgbClr val="FF0000"/>
                </a:solidFill>
              </a:rPr>
              <a:t>using IBC with </a:t>
            </a:r>
            <a:r>
              <a:rPr lang="en-CA" altLang="zh-TW" dirty="0" smtClean="0">
                <a:solidFill>
                  <a:srgbClr val="FF0000"/>
                </a:solidFill>
              </a:rPr>
              <a:t>2-CTU </a:t>
            </a:r>
            <a:r>
              <a:rPr lang="en-CA" altLang="zh-TW" dirty="0" smtClean="0">
                <a:solidFill>
                  <a:srgbClr val="FF0000"/>
                </a:solidFill>
              </a:rPr>
              <a:t>search under SCC CTCs</a:t>
            </a:r>
            <a:endParaRPr lang="en-US" altLang="zh-TW" b="1" dirty="0" smtClean="0">
              <a:solidFill>
                <a:srgbClr val="FF0000"/>
              </a:solidFill>
            </a:endParaRPr>
          </a:p>
          <a:p>
            <a:pPr lvl="1">
              <a:buClr>
                <a:schemeClr val="accent1"/>
              </a:buClr>
            </a:pPr>
            <a:endParaRPr lang="en-US" altLang="zh-TW" b="1" dirty="0" smtClean="0">
              <a:solidFill>
                <a:srgbClr val="FF0000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87153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/>
              <a:t>Proposed Method</a:t>
            </a:r>
            <a:br>
              <a:rPr lang="en-US" altLang="zh-TW" dirty="0" smtClean="0"/>
            </a:b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00601"/>
          </a:xfrm>
        </p:spPr>
        <p:txBody>
          <a:bodyPr>
            <a:normAutofit fontScale="70000" lnSpcReduction="20000"/>
          </a:bodyPr>
          <a:lstStyle/>
          <a:p>
            <a:r>
              <a:rPr lang="en-US" altLang="zh-TW" dirty="0" smtClean="0"/>
              <a:t>Re-use the BVD coding method in SCCE1 Test3.5 for palette coding, representing </a:t>
            </a:r>
            <a:r>
              <a:rPr lang="en-US" altLang="zh-TW" dirty="0" err="1" smtClean="0"/>
              <a:t>palette_run</a:t>
            </a:r>
            <a:r>
              <a:rPr lang="en-US" altLang="zh-TW" dirty="0" smtClean="0"/>
              <a:t> by coding its most significant bit (MSB) index &amp; its refinement bits</a:t>
            </a:r>
          </a:p>
          <a:p>
            <a:pPr lvl="1"/>
            <a:endParaRPr lang="en-US" altLang="zh-TW" dirty="0" smtClean="0"/>
          </a:p>
          <a:p>
            <a:pPr>
              <a:defRPr/>
            </a:pPr>
            <a:r>
              <a:rPr lang="en-US" altLang="zh-TW" dirty="0" err="1" smtClean="0"/>
              <a:t>Binarization</a:t>
            </a:r>
            <a:endParaRPr lang="en-US" altLang="zh-TW" dirty="0" smtClean="0"/>
          </a:p>
          <a:p>
            <a:pPr lvl="1">
              <a:defRPr/>
            </a:pPr>
            <a:r>
              <a:rPr lang="en-GB" altLang="zh-TW" dirty="0" smtClean="0"/>
              <a:t>A concatenation of a prefix bin string and a suffix bin string</a:t>
            </a:r>
          </a:p>
          <a:p>
            <a:pPr lvl="1">
              <a:defRPr/>
            </a:pPr>
            <a:r>
              <a:rPr lang="en-GB" altLang="zh-TW" dirty="0" smtClean="0"/>
              <a:t>The prefix string represents the MSB index plus one ( </a:t>
            </a:r>
            <a:r>
              <a:rPr lang="en-US" altLang="zh-TW" b="1" dirty="0" smtClean="0"/>
              <a:t>msb_id_plus1</a:t>
            </a:r>
            <a:r>
              <a:rPr lang="en-GB" altLang="zh-TW" b="1" dirty="0" smtClean="0"/>
              <a:t>)</a:t>
            </a:r>
            <a:r>
              <a:rPr lang="en-GB" altLang="zh-TW" dirty="0" smtClean="0"/>
              <a:t> of symbol </a:t>
            </a:r>
            <a:r>
              <a:rPr lang="en-GB" altLang="zh-TW" i="1" dirty="0" smtClean="0"/>
              <a:t>x </a:t>
            </a:r>
            <a:r>
              <a:rPr lang="en-GB" altLang="zh-TW" dirty="0" smtClean="0"/>
              <a:t>with</a:t>
            </a:r>
            <a:br>
              <a:rPr lang="en-GB" altLang="zh-TW" dirty="0" smtClean="0"/>
            </a:br>
            <a:r>
              <a:rPr lang="en-GB" altLang="zh-TW" dirty="0" smtClean="0"/>
              <a:t/>
            </a:r>
            <a:br>
              <a:rPr lang="en-GB" altLang="zh-TW" dirty="0" smtClean="0"/>
            </a:br>
            <a:r>
              <a:rPr lang="en-US" altLang="zh-TW" dirty="0" smtClean="0"/>
              <a:t> </a:t>
            </a:r>
            <a:r>
              <a:rPr lang="en-US" altLang="zh-TW" dirty="0" smtClean="0">
                <a:solidFill>
                  <a:srgbClr val="FF0000"/>
                </a:solidFill>
              </a:rPr>
              <a:t>msb_id_plus1</a:t>
            </a:r>
            <a:r>
              <a:rPr lang="en-GB" altLang="zh-TW" dirty="0" smtClean="0">
                <a:solidFill>
                  <a:srgbClr val="FF0000"/>
                </a:solidFill>
              </a:rPr>
              <a:t> =  Floor ( Log2( </a:t>
            </a:r>
            <a:r>
              <a:rPr lang="en-GB" altLang="zh-TW" i="1" dirty="0" smtClean="0">
                <a:solidFill>
                  <a:srgbClr val="FF0000"/>
                </a:solidFill>
              </a:rPr>
              <a:t>x </a:t>
            </a:r>
            <a:r>
              <a:rPr lang="en-GB" altLang="zh-TW" dirty="0" smtClean="0">
                <a:solidFill>
                  <a:srgbClr val="FF0000"/>
                </a:solidFill>
              </a:rPr>
              <a:t>) ) + 1,  	              	if </a:t>
            </a:r>
            <a:r>
              <a:rPr lang="en-GB" altLang="zh-TW" i="1" dirty="0" smtClean="0">
                <a:solidFill>
                  <a:srgbClr val="FF0000"/>
                </a:solidFill>
              </a:rPr>
              <a:t>x</a:t>
            </a:r>
            <a:r>
              <a:rPr lang="en-GB" altLang="zh-TW" dirty="0" smtClean="0">
                <a:solidFill>
                  <a:srgbClr val="FF0000"/>
                </a:solidFill>
              </a:rPr>
              <a:t> &gt; 0; </a:t>
            </a:r>
            <a:br>
              <a:rPr lang="en-GB" altLang="zh-TW" dirty="0" smtClean="0">
                <a:solidFill>
                  <a:srgbClr val="FF0000"/>
                </a:solidFill>
              </a:rPr>
            </a:br>
            <a:r>
              <a:rPr lang="en-GB" altLang="zh-TW" dirty="0" smtClean="0">
                <a:solidFill>
                  <a:srgbClr val="FF0000"/>
                </a:solidFill>
              </a:rPr>
              <a:t>                                                                  0,   	         	otherwise.</a:t>
            </a:r>
            <a:endParaRPr lang="en-GB" altLang="zh-TW" dirty="0" smtClean="0"/>
          </a:p>
          <a:p>
            <a:pPr lvl="1">
              <a:defRPr/>
            </a:pPr>
            <a:r>
              <a:rPr lang="en-US" altLang="zh-TW" dirty="0" smtClean="0"/>
              <a:t>Prefix part representing </a:t>
            </a:r>
            <a:r>
              <a:rPr lang="en-US" altLang="zh-TW" dirty="0" err="1" smtClean="0"/>
              <a:t>msb_plus_one</a:t>
            </a:r>
            <a:r>
              <a:rPr lang="en-US" altLang="zh-TW" dirty="0" smtClean="0"/>
              <a:t> in a unary code </a:t>
            </a:r>
          </a:p>
          <a:p>
            <a:pPr lvl="1">
              <a:defRPr/>
            </a:pPr>
            <a:r>
              <a:rPr lang="en-US" altLang="zh-TW" dirty="0" smtClean="0"/>
              <a:t>Suffix part representing </a:t>
            </a:r>
            <a:r>
              <a:rPr lang="en-US" altLang="zh-TW" dirty="0" err="1" smtClean="0"/>
              <a:t>refinement_bits</a:t>
            </a:r>
            <a:r>
              <a:rPr lang="en-US" altLang="zh-TW" dirty="0" smtClean="0"/>
              <a:t> by a fixed-length binary code</a:t>
            </a:r>
          </a:p>
          <a:p>
            <a:pPr lvl="1">
              <a:defRPr/>
            </a:pPr>
            <a:r>
              <a:rPr lang="en-GB" altLang="zh-TW" dirty="0" smtClean="0"/>
              <a:t>The decoded syntax value </a:t>
            </a:r>
            <a:r>
              <a:rPr lang="en-GB" altLang="zh-TW" i="1" dirty="0" smtClean="0"/>
              <a:t>x</a:t>
            </a:r>
            <a:r>
              <a:rPr lang="en-GB" altLang="zh-TW" dirty="0" smtClean="0"/>
              <a:t> is given by</a:t>
            </a:r>
            <a:br>
              <a:rPr lang="en-GB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>
                <a:solidFill>
                  <a:srgbClr val="FF0000"/>
                </a:solidFill>
              </a:rPr>
              <a:t> </a:t>
            </a:r>
            <a:r>
              <a:rPr lang="en-GB" altLang="zh-TW" i="1" dirty="0" smtClean="0">
                <a:solidFill>
                  <a:srgbClr val="FF0000"/>
                </a:solidFill>
              </a:rPr>
              <a:t>x</a:t>
            </a:r>
            <a:r>
              <a:rPr lang="en-GB" altLang="zh-TW" dirty="0" smtClean="0">
                <a:solidFill>
                  <a:srgbClr val="FF0000"/>
                </a:solidFill>
              </a:rPr>
              <a:t>  =  (</a:t>
            </a:r>
            <a:r>
              <a:rPr lang="en-US" altLang="zh-TW" dirty="0" smtClean="0">
                <a:solidFill>
                  <a:srgbClr val="FF0000"/>
                </a:solidFill>
              </a:rPr>
              <a:t>1 &lt;&lt; ( msb_id_plus1-1)) + </a:t>
            </a:r>
            <a:r>
              <a:rPr lang="en-US" altLang="zh-TW" dirty="0" err="1" smtClean="0">
                <a:solidFill>
                  <a:srgbClr val="FF0000"/>
                </a:solidFill>
              </a:rPr>
              <a:t>refinement_bits</a:t>
            </a:r>
            <a:r>
              <a:rPr lang="en-GB" altLang="zh-TW" dirty="0" smtClean="0">
                <a:solidFill>
                  <a:srgbClr val="FF0000"/>
                </a:solidFill>
              </a:rPr>
              <a:t>,  	if </a:t>
            </a:r>
            <a:r>
              <a:rPr lang="en-US" altLang="zh-TW" dirty="0" smtClean="0">
                <a:solidFill>
                  <a:srgbClr val="FF0000"/>
                </a:solidFill>
              </a:rPr>
              <a:t>msb_id_plus1 &gt; 1;</a:t>
            </a:r>
            <a:endParaRPr lang="zh-TW" altLang="zh-TW" dirty="0" smtClean="0">
              <a:solidFill>
                <a:srgbClr val="FF0000"/>
              </a:solidFill>
            </a:endParaRPr>
          </a:p>
          <a:p>
            <a:pPr hangingPunct="0">
              <a:buNone/>
            </a:pPr>
            <a:r>
              <a:rPr lang="en-US" altLang="zh-TW" dirty="0" smtClean="0">
                <a:solidFill>
                  <a:srgbClr val="FF0000"/>
                </a:solidFill>
              </a:rPr>
              <a:t>         					                      msb_id_plus1,  	otherwise.</a:t>
            </a:r>
            <a:endParaRPr lang="zh-TW" altLang="zh-TW" dirty="0" smtClean="0">
              <a:solidFill>
                <a:srgbClr val="FF0000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05543"/>
            <a:ext cx="8229600" cy="659161"/>
          </a:xfrm>
        </p:spPr>
        <p:txBody>
          <a:bodyPr/>
          <a:lstStyle/>
          <a:p>
            <a:r>
              <a:rPr lang="en-US" altLang="zh-TW" dirty="0" smtClean="0"/>
              <a:t>Entropy Coding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433497"/>
          </a:xfrm>
        </p:spPr>
        <p:txBody>
          <a:bodyPr>
            <a:normAutofit fontScale="92500" lnSpcReduction="20000"/>
          </a:bodyPr>
          <a:lstStyle/>
          <a:p>
            <a:r>
              <a:rPr lang="en-US" altLang="zh-TW" dirty="0" smtClean="0"/>
              <a:t>msb_id_plus1 coded in the CABAC mode </a:t>
            </a:r>
          </a:p>
          <a:p>
            <a:pPr lvl="1"/>
            <a:r>
              <a:rPr lang="en-US" altLang="zh-TW" dirty="0" smtClean="0"/>
              <a:t>Two separate context sets for COPY_ABOVE_MODE and INDEX_MODE </a:t>
            </a:r>
          </a:p>
          <a:p>
            <a:pPr lvl="1"/>
            <a:r>
              <a:rPr lang="en-US" altLang="zh-TW" dirty="0" smtClean="0"/>
              <a:t>Conditioned on the bin index</a:t>
            </a:r>
          </a:p>
          <a:p>
            <a:pPr lvl="1"/>
            <a:r>
              <a:rPr lang="en-US" altLang="zh-TW" dirty="0" smtClean="0"/>
              <a:t>Further conditioned </a:t>
            </a:r>
            <a:r>
              <a:rPr lang="en-US" altLang="zh-TW" dirty="0" err="1" smtClean="0"/>
              <a:t>palette_index</a:t>
            </a:r>
            <a:r>
              <a:rPr lang="en-US" altLang="zh-TW" dirty="0" smtClean="0"/>
              <a:t> for bin 0 in INDEX_MODE</a:t>
            </a:r>
          </a:p>
          <a:p>
            <a:pPr lvl="2"/>
            <a:r>
              <a:rPr lang="en-US" altLang="zh-TW" dirty="0" smtClean="0"/>
              <a:t>context index is assigned to 0 if </a:t>
            </a:r>
            <a:r>
              <a:rPr lang="en-US" altLang="zh-TW" dirty="0" err="1" smtClean="0"/>
              <a:t>palette_index</a:t>
            </a:r>
            <a:r>
              <a:rPr lang="en-US" altLang="zh-TW" dirty="0" smtClean="0"/>
              <a:t> &lt;= 1, 1 if 1 &lt; </a:t>
            </a:r>
            <a:r>
              <a:rPr lang="en-US" altLang="zh-TW" dirty="0" err="1" smtClean="0"/>
              <a:t>palette_index</a:t>
            </a:r>
            <a:r>
              <a:rPr lang="en-US" altLang="zh-TW" b="1" dirty="0" smtClean="0"/>
              <a:t> &lt;=</a:t>
            </a:r>
            <a:r>
              <a:rPr lang="en-US" altLang="zh-TW" dirty="0" smtClean="0"/>
              <a:t>7, and 2 otherwise</a:t>
            </a:r>
          </a:p>
          <a:p>
            <a:pPr lvl="1"/>
            <a:r>
              <a:rPr lang="en-US" altLang="zh-TW" dirty="0" smtClean="0"/>
              <a:t>10 total contexts </a:t>
            </a:r>
            <a:r>
              <a:rPr lang="en-US" altLang="zh-TW" dirty="0" smtClean="0">
                <a:solidFill>
                  <a:srgbClr val="FF0000"/>
                </a:solidFill>
              </a:rPr>
              <a:t>( 4 additional )</a:t>
            </a:r>
          </a:p>
          <a:p>
            <a:pPr lvl="1"/>
            <a:endParaRPr lang="en-US" altLang="zh-TW" dirty="0" smtClean="0"/>
          </a:p>
          <a:p>
            <a:r>
              <a:rPr lang="en-US" altLang="zh-TW" dirty="0" err="1" smtClean="0"/>
              <a:t>refinement_bits</a:t>
            </a:r>
            <a:r>
              <a:rPr lang="en-US" altLang="zh-TW" dirty="0" smtClean="0"/>
              <a:t> coded in the bypass mode</a:t>
            </a:r>
            <a:endParaRPr lang="zh-TW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971603" y="5373216"/>
          <a:ext cx="7488829" cy="668655"/>
        </p:xfrm>
        <a:graphic>
          <a:graphicData uri="http://schemas.openxmlformats.org/drawingml/2006/table">
            <a:tbl>
              <a:tblPr/>
              <a:tblGrid>
                <a:gridCol w="3364313"/>
                <a:gridCol w="695507"/>
                <a:gridCol w="452888"/>
                <a:gridCol w="452888"/>
                <a:gridCol w="452888"/>
                <a:gridCol w="452888"/>
                <a:gridCol w="452888"/>
                <a:gridCol w="452888"/>
                <a:gridCol w="711681"/>
              </a:tblGrid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bin index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&gt; 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context index for COPY_ABOVE_MODE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bypass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context index for INDEX_MODE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0,1,2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bypass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0832" y="260648"/>
            <a:ext cx="8229600" cy="648072"/>
          </a:xfrm>
        </p:spPr>
        <p:txBody>
          <a:bodyPr/>
          <a:lstStyle/>
          <a:p>
            <a:r>
              <a:rPr lang="en-US" altLang="zh-TW" dirty="0" smtClean="0"/>
              <a:t>Experimental </a:t>
            </a:r>
            <a:r>
              <a:rPr lang="en-US" altLang="zh-TW" dirty="0" smtClean="0"/>
              <a:t>Results (full-frame IBC)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2592288"/>
          </a:xfrm>
        </p:spPr>
        <p:txBody>
          <a:bodyPr>
            <a:normAutofit lnSpcReduction="10000"/>
          </a:bodyPr>
          <a:lstStyle/>
          <a:p>
            <a:r>
              <a:rPr lang="en-US" altLang="zh-TW" dirty="0" err="1" smtClean="0"/>
              <a:t>Lossy</a:t>
            </a:r>
            <a:r>
              <a:rPr lang="en-US" altLang="zh-TW" dirty="0" smtClean="0"/>
              <a:t> coding under SCC CTCs</a:t>
            </a:r>
          </a:p>
          <a:p>
            <a:pPr lvl="1"/>
            <a:r>
              <a:rPr lang="en-US" altLang="zh-TW" dirty="0" smtClean="0"/>
              <a:t>Anchor: SCCE3 Palette base, full-fame IBC</a:t>
            </a:r>
          </a:p>
          <a:p>
            <a:pPr lvl="1"/>
            <a:r>
              <a:rPr lang="en-US" altLang="zh-TW" dirty="0" smtClean="0"/>
              <a:t>Test:       SCCE3 Palette base + proposal, full-fame IBC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Thank MERL for cross check (JCTVC-R0323)</a:t>
            </a:r>
          </a:p>
          <a:p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67544" y="3378856"/>
          <a:ext cx="8280921" cy="2786448"/>
        </p:xfrm>
        <a:graphic>
          <a:graphicData uri="http://schemas.openxmlformats.org/drawingml/2006/table">
            <a:tbl>
              <a:tblPr/>
              <a:tblGrid>
                <a:gridCol w="2547975"/>
                <a:gridCol w="636994"/>
                <a:gridCol w="636994"/>
                <a:gridCol w="636994"/>
                <a:gridCol w="636994"/>
                <a:gridCol w="636994"/>
                <a:gridCol w="636994"/>
                <a:gridCol w="636994"/>
                <a:gridCol w="636994"/>
                <a:gridCol w="636994"/>
              </a:tblGrid>
              <a:tr h="131559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　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31559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　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520" y="116633"/>
            <a:ext cx="8229600" cy="648072"/>
          </a:xfrm>
        </p:spPr>
        <p:txBody>
          <a:bodyPr/>
          <a:lstStyle/>
          <a:p>
            <a:r>
              <a:rPr lang="en-US" altLang="zh-TW" dirty="0" smtClean="0"/>
              <a:t>Experimental </a:t>
            </a:r>
            <a:r>
              <a:rPr lang="en-US" altLang="zh-TW" dirty="0" smtClean="0"/>
              <a:t>Results (2-CTU IBC)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2376264"/>
          </a:xfrm>
        </p:spPr>
        <p:txBody>
          <a:bodyPr>
            <a:normAutofit/>
          </a:bodyPr>
          <a:lstStyle/>
          <a:p>
            <a:r>
              <a:rPr lang="en-US" altLang="zh-TW" dirty="0" err="1" smtClean="0"/>
              <a:t>Lossy</a:t>
            </a:r>
            <a:r>
              <a:rPr lang="en-US" altLang="zh-TW" dirty="0" smtClean="0"/>
              <a:t> coding under SCC CTCs</a:t>
            </a:r>
          </a:p>
          <a:p>
            <a:pPr lvl="1"/>
            <a:r>
              <a:rPr lang="en-US" altLang="zh-TW" dirty="0" smtClean="0"/>
              <a:t>Anchor: SCCE3 Palette base, </a:t>
            </a:r>
            <a:r>
              <a:rPr lang="en-US" altLang="zh-TW" dirty="0" smtClean="0"/>
              <a:t>2-CTU</a:t>
            </a:r>
            <a:r>
              <a:rPr lang="en-US" altLang="zh-TW" dirty="0" smtClean="0"/>
              <a:t> </a:t>
            </a:r>
            <a:r>
              <a:rPr lang="en-US" altLang="zh-TW" dirty="0" smtClean="0"/>
              <a:t>IBC</a:t>
            </a:r>
          </a:p>
          <a:p>
            <a:pPr lvl="1"/>
            <a:r>
              <a:rPr lang="en-US" altLang="zh-TW" dirty="0" smtClean="0"/>
              <a:t>Test:       SCCE3 Palette base + proposal, </a:t>
            </a:r>
            <a:r>
              <a:rPr lang="en-US" altLang="zh-TW" dirty="0" smtClean="0"/>
              <a:t>2-CTU</a:t>
            </a:r>
            <a:r>
              <a:rPr lang="en-US" altLang="zh-TW" dirty="0" smtClean="0"/>
              <a:t> IBC</a:t>
            </a: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95540" y="3378856"/>
          <a:ext cx="8424936" cy="2786448"/>
        </p:xfrm>
        <a:graphic>
          <a:graphicData uri="http://schemas.openxmlformats.org/drawingml/2006/table">
            <a:tbl>
              <a:tblPr/>
              <a:tblGrid>
                <a:gridCol w="2592288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</a:tblGrid>
              <a:tr h="131559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　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31559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　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109%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115%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34535"/>
          </a:xfrm>
        </p:spPr>
        <p:txBody>
          <a:bodyPr/>
          <a:lstStyle/>
          <a:p>
            <a:r>
              <a:rPr lang="en-US" altLang="zh-TW" dirty="0" smtClean="0"/>
              <a:t>Conclusion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4980878"/>
          </a:xfrm>
        </p:spPr>
        <p:txBody>
          <a:bodyPr/>
          <a:lstStyle/>
          <a:p>
            <a:r>
              <a:rPr lang="en-US" altLang="zh-TW" dirty="0" smtClean="0"/>
              <a:t>Propose to re-use our proposed universal entropy coding scheme for coding </a:t>
            </a:r>
            <a:r>
              <a:rPr lang="en-US" altLang="zh-TW" dirty="0" err="1" smtClean="0"/>
              <a:t>palette_run</a:t>
            </a:r>
            <a:endParaRPr lang="en-US" altLang="zh-TW" dirty="0" smtClean="0"/>
          </a:p>
          <a:p>
            <a:pPr lvl="1"/>
            <a:endParaRPr lang="en-US" altLang="zh-TW" dirty="0" smtClean="0"/>
          </a:p>
          <a:p>
            <a:pPr marL="342900" lvl="1" indent="-342900">
              <a:buClr>
                <a:schemeClr val="accent1"/>
              </a:buClr>
              <a:buFont typeface="Wingdings" charset="2"/>
              <a:buChar char="§"/>
            </a:pPr>
            <a:r>
              <a:rPr lang="en-US" altLang="zh-TW" sz="3200" dirty="0" smtClean="0"/>
              <a:t>Improved coding efficiency experimentally</a:t>
            </a:r>
          </a:p>
          <a:p>
            <a:pPr marL="342900" lvl="2" indent="-342900"/>
            <a:endParaRPr lang="en-US" altLang="zh-TW" sz="3200" dirty="0" smtClean="0"/>
          </a:p>
          <a:p>
            <a:pPr marL="342900" lvl="1" indent="-342900">
              <a:buClr>
                <a:schemeClr val="accent1"/>
              </a:buClr>
              <a:buFont typeface="Wingdings" charset="2"/>
              <a:buChar char="§"/>
            </a:pPr>
            <a:r>
              <a:rPr lang="en-US" altLang="zh-TW" sz="3200" dirty="0" smtClean="0"/>
              <a:t>Recommend to be adopted into the SCC draft or further studied in SCCE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648072"/>
          </a:xfrm>
        </p:spPr>
        <p:txBody>
          <a:bodyPr>
            <a:normAutofit/>
          </a:bodyPr>
          <a:lstStyle/>
          <a:p>
            <a:r>
              <a:rPr lang="en-US" altLang="zh-TW" sz="3600" dirty="0" smtClean="0"/>
              <a:t>Lossless Experimental </a:t>
            </a:r>
            <a:r>
              <a:rPr lang="en-US" altLang="zh-TW" sz="3600" dirty="0" smtClean="0"/>
              <a:t>Results (full-frame IBC)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2520280"/>
          </a:xfrm>
        </p:spPr>
        <p:txBody>
          <a:bodyPr>
            <a:normAutofit lnSpcReduction="10000"/>
          </a:bodyPr>
          <a:lstStyle/>
          <a:p>
            <a:r>
              <a:rPr lang="en-US" altLang="zh-TW" dirty="0" smtClean="0"/>
              <a:t>Lossless coding under SCC CTCs</a:t>
            </a:r>
          </a:p>
          <a:p>
            <a:pPr lvl="1"/>
            <a:r>
              <a:rPr lang="en-US" altLang="zh-TW" dirty="0" smtClean="0"/>
              <a:t>Anchor: SCCE3 Palette base, full-fame IBC</a:t>
            </a:r>
          </a:p>
          <a:p>
            <a:pPr lvl="1"/>
            <a:r>
              <a:rPr lang="en-US" altLang="zh-TW" dirty="0" smtClean="0"/>
              <a:t>Test:       SCCE3 Palette base + proposal, full-fame IBC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Thank MERL for cross check (JCTVC-R0323)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51516" y="3679008"/>
          <a:ext cx="8640967" cy="2558304"/>
        </p:xfrm>
        <a:graphic>
          <a:graphicData uri="http://schemas.openxmlformats.org/drawingml/2006/table">
            <a:tbl>
              <a:tblPr/>
              <a:tblGrid>
                <a:gridCol w="1924615"/>
                <a:gridCol w="559696"/>
                <a:gridCol w="559696"/>
                <a:gridCol w="559696"/>
                <a:gridCol w="559696"/>
                <a:gridCol w="559696"/>
                <a:gridCol w="559696"/>
                <a:gridCol w="559696"/>
                <a:gridCol w="559696"/>
                <a:gridCol w="559696"/>
                <a:gridCol w="559696"/>
                <a:gridCol w="559696"/>
                <a:gridCol w="559696"/>
              </a:tblGrid>
              <a:tr h="112903">
                <a:tc>
                  <a:txBody>
                    <a:bodyPr/>
                    <a:lstStyle/>
                    <a:p>
                      <a:pPr algn="l" fontAlgn="b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89" marR="5589" marT="55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23570">
                <a:tc>
                  <a:txBody>
                    <a:bodyPr/>
                    <a:lstStyle/>
                    <a:p>
                      <a:pPr algn="l" fontAlgn="b"/>
                      <a:endParaRPr lang="zh-TW" alt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89" marR="5589" marT="55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03">
                <a:tc>
                  <a:txBody>
                    <a:bodyPr/>
                    <a:lstStyle/>
                    <a:p>
                      <a:pPr algn="l" fontAlgn="b"/>
                      <a:endParaRPr lang="zh-TW" alt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89" marR="5589" marT="55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96%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2469</TotalTime>
  <Words>2066</Words>
  <Application>Microsoft Office PowerPoint</Application>
  <PresentationFormat>如螢幕大小 (4:3)</PresentationFormat>
  <Paragraphs>734</Paragraphs>
  <Slides>10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8</vt:i4>
      </vt:variant>
      <vt:variant>
        <vt:lpstr>投影片標題</vt:lpstr>
      </vt:variant>
      <vt:variant>
        <vt:i4>10</vt:i4>
      </vt:variant>
    </vt:vector>
  </HeadingPairs>
  <TitlesOfParts>
    <vt:vector size="18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Non-SCCE3: Run coding of the palette index map using a universal entropy coding scheme</vt:lpstr>
      <vt:lpstr>Overall Summary</vt:lpstr>
      <vt:lpstr>Proposed Method </vt:lpstr>
      <vt:lpstr>Entropy Coding</vt:lpstr>
      <vt:lpstr>Experimental Results (full-frame IBC)</vt:lpstr>
      <vt:lpstr>Experimental Results (2-CTU IBC)</vt:lpstr>
      <vt:lpstr>Conclusion</vt:lpstr>
      <vt:lpstr>Appendix</vt:lpstr>
      <vt:lpstr>Lossless Experimental Results (full-frame IBC)</vt:lpstr>
      <vt:lpstr>Lossless Experimental Results (2-CTU IBC)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Shih-Ta Hsiang</cp:lastModifiedBy>
  <cp:revision>167</cp:revision>
  <dcterms:created xsi:type="dcterms:W3CDTF">2014-03-11T04:25:26Z</dcterms:created>
  <dcterms:modified xsi:type="dcterms:W3CDTF">2014-07-02T15:25:47Z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1623847819</vt:i4>
  </property>
  <property fmtid="{D5CDD505-2E9C-101B-9397-08002B2CF9AE}" pid="3" name="_NewReviewCycle">
    <vt:lpwstr/>
  </property>
  <property fmtid="{D5CDD505-2E9C-101B-9397-08002B2CF9AE}" pid="4" name="_EmailSubject">
    <vt:lpwstr>draft slides for  R0135, R0136, &amp; R0137</vt:lpwstr>
  </property>
  <property fmtid="{D5CDD505-2E9C-101B-9397-08002B2CF9AE}" pid="5" name="_AuthorEmail">
    <vt:lpwstr>Peter.Chuang@mediatek.com</vt:lpwstr>
  </property>
  <property fmtid="{D5CDD505-2E9C-101B-9397-08002B2CF9AE}" pid="6" name="_AuthorEmailDisplayName">
    <vt:lpwstr>Peter Chuang (莊子德)</vt:lpwstr>
  </property>
  <property fmtid="{D5CDD505-2E9C-101B-9397-08002B2CF9AE}" pid="7" name="_PreviousAdHocReviewCycleID">
    <vt:i4>163401889</vt:i4>
  </property>
</Properties>
</file>