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0"/>
  </p:notesMasterIdLst>
  <p:handoutMasterIdLst>
    <p:handoutMasterId r:id="rId21"/>
  </p:handoutMasterIdLst>
  <p:sldIdLst>
    <p:sldId id="273" r:id="rId9"/>
    <p:sldId id="275" r:id="rId10"/>
    <p:sldId id="276" r:id="rId11"/>
    <p:sldId id="278" r:id="rId12"/>
    <p:sldId id="288" r:id="rId13"/>
    <p:sldId id="289" r:id="rId14"/>
    <p:sldId id="297" r:id="rId15"/>
    <p:sldId id="281" r:id="rId16"/>
    <p:sldId id="293" r:id="rId17"/>
    <p:sldId id="287" r:id="rId18"/>
    <p:sldId id="296" r:id="rId19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2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28F5587-D6A1-4F76-92F4-FF1ACF031A5F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2F1C2FA-67BD-491E-9E86-FA791FDC3C03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1AF1A-E73F-490F-B376-67180EA300E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BCDF68-A797-4708-B0DC-F27C5030BCD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0907B4F-CE6B-4A6E-85A1-68FF0D9A4C3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FA7202B-21D6-4832-8E1E-951AF56E7ACC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4C73EAD-E998-4A7C-A83D-43394E28BE7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1545D7C-1EF2-4562-BDFC-8EDC7D33196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3F017E3-13E5-4880-A11F-DF741058197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4DA1384-D4E6-4F83-8D7B-4B6E62C24A3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CF707DE-1CE5-4AF3-97E6-C0D8057D913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C744C7-1F88-4275-8479-34357AC43C7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0443DF-4DE6-4DED-BD87-9CE54DE5504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B3D100A-61DD-48EB-97D1-0523D645747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31DF718-4780-48C7-9DC5-2EA6988365DF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7DD2C-997A-473A-9647-413D971D3ABD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65B5-E3D5-43DF-8EA9-AF2054963B0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77E56-98A2-4FA1-B422-6F99D68FC7D6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A97BF-3CD0-484C-B886-C59FC8CB84A4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4E82321-1832-4B78-BFE5-8C0DFA9B0EE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A77AF-45E1-4E81-86E1-306813C668DA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973067-1054-4A72-AD08-5E975F79CC3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959BD-CC02-4F17-83EE-41767E0B693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C491C-0A60-4D2D-8F59-4F60107B52B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BA607-B06C-4DBF-87DB-1359FAB2E7D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48EB5-0FDB-42D4-8EE8-C2CBE7A6F549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4BEDD9B-9E3D-4FBA-ABF2-217D2EF52A7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24DE5A6-F174-4F3F-9F2F-86BE97AC84A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088EE3E-95F6-4854-A84F-E99C0299924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AC07CAF-3F3E-46E2-852E-1AD3E12F33C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05E7BE5-C7B3-43BD-A3EB-AD65A083CEF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1ABF6EA-FF7A-44FE-A12D-3103EF80001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DB081E8-EE24-407A-840B-56AB8BF37C4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190793-1FCC-42C7-B349-C712055E032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7ED4E9-3375-4406-92C5-10056C645C6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867AC01-3E58-4FB5-8E7F-816BD691772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9AAE430-F9A8-4E51-9E47-D28A4A1B2FA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8E0699-A20D-4B32-BBF4-156B876182B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84775-484E-421D-8BA3-9DD25717125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655AACB-A6A0-478D-A3DA-B0F29345544C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34076-6ACF-486E-A5AC-FE008B72928C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82EB4-A744-4B3F-821F-154445449E1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D40D-32B5-40FA-BB9F-68A1C5940B8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346D7-173F-45D2-9DA2-988452DA138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9B944-DA97-4151-BDCD-19634F66CC3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A75FDE-C72F-48E7-975E-BD00544AC90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F01BE5-D870-4A9F-ACE0-A43E59EF222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AFDEB-6824-4FE8-ABD8-C05B31368CE1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90CC9-0FCA-4584-91CF-9D0096799A5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42241A-E20B-44E9-AE69-4D9A32C0D01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798E5D0-E3EA-4DC8-9275-5B52154BAA63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0A256A6-25E1-4E13-9C7E-D7A1094C654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B702FD6-780D-4632-B7A2-8F5203A5B73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B45177-7F86-4060-9242-1F9CE3E5020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88906C3-96AA-4656-B5F2-B535A03A2FA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D16EC2-97CF-4185-86B4-A4F54D9DF13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075BAF-8A18-489E-8EDC-BB234033AB2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2C9ECB-4CFD-42AC-83B5-45F1D20AB96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8CE67F1-293B-4A45-AC15-801F11E2F5E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1064B4B-0CE6-4F10-AB4D-EFCF6A476DF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4DF9A92-FE6C-4F76-BF5A-6DCE70A64E81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1C7E815-C116-4203-A75E-D75A180AF9B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7A5DE81-32FE-4F4F-89B6-C27B1A40449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3D4E4-BC21-4D88-89F5-282CC8AE971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JCTVC-R0133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6AB44B-60B9-4373-B12F-BA45CEAA7CA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JCTVC-R0133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03F6C-17DE-49E6-9537-1BC2793D9C6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ED51-B89D-4BEB-ABF9-94326327190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7ECE1-35CB-4CCA-B1D2-CA8D01B95CE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B541F-4757-474E-A758-FB1F101467FB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CA767-F40E-4B10-A830-C4A3D50500D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0DCCA32B-0A69-4107-9014-4771742FCCDB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AEC2-1E5B-474D-BAE5-EAE2B0B046E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4C1F7-1A2D-4BF3-B321-AF6B5F174270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08CB7-8E21-4CC9-8798-64846840C75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JCTVC-Q0095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863A13A-7842-415C-B8F0-37747419FB96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JCTVC-R0133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 userDrawn="1"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chemeClr val="tx2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chemeClr val="tx2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chemeClr val="tx2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C19C5B3-61F0-4839-8C6A-1F0ACDF68559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A3C343-F2FA-4E7B-9EF1-B7EA61322AA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30CFF8F-D61E-4144-B2CA-5291152A942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3C9AC6-D59D-430F-9CDA-6740593A9F1D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A05DF4F-F979-4FE8-960F-4E545E5EE55F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51BB9A3-FB52-4370-A8A5-2C8BBD7998C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B4C3ED-021D-437C-AC82-2D5EB66A2AB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D5126EF-EB84-45D0-B2C6-2197E8A1F9F5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26004D9-EB1E-4041-8603-A90B1F842E34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65F292D-FAA7-4CED-B443-8BC8A02BF83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66A70DE-424C-4D0E-A692-583133531A47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37DA560-0F9D-4DC1-9D59-70F2715DB66A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slideLayout" Target="../slideLayouts/slideLayout84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2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7.xml"/><Relationship Id="rId7" Type="http://schemas.openxmlformats.org/officeDocument/2006/relationships/slideLayout" Target="../slideLayouts/slideLayout91.xml"/><Relationship Id="rId12" Type="http://schemas.openxmlformats.org/officeDocument/2006/relationships/slideLayout" Target="../slideLayouts/slideLayout96.xml"/><Relationship Id="rId2" Type="http://schemas.openxmlformats.org/officeDocument/2006/relationships/slideLayout" Target="../slideLayouts/slideLayout86.xml"/><Relationship Id="rId1" Type="http://schemas.openxmlformats.org/officeDocument/2006/relationships/slideLayout" Target="../slideLayouts/slideLayout85.xml"/><Relationship Id="rId6" Type="http://schemas.openxmlformats.org/officeDocument/2006/relationships/slideLayout" Target="../slideLayouts/slideLayout90.xml"/><Relationship Id="rId11" Type="http://schemas.openxmlformats.org/officeDocument/2006/relationships/slideLayout" Target="../slideLayouts/slideLayout95.xml"/><Relationship Id="rId5" Type="http://schemas.openxmlformats.org/officeDocument/2006/relationships/slideLayout" Target="../slideLayouts/slideLayout89.xml"/><Relationship Id="rId10" Type="http://schemas.openxmlformats.org/officeDocument/2006/relationships/slideLayout" Target="../slideLayouts/slideLayout94.xml"/><Relationship Id="rId4" Type="http://schemas.openxmlformats.org/officeDocument/2006/relationships/slideLayout" Target="../slideLayouts/slideLayout88.xml"/><Relationship Id="rId9" Type="http://schemas.openxmlformats.org/officeDocument/2006/relationships/slideLayout" Target="../slideLayouts/slideLayout93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99BD014-8ECC-49A4-A491-E56873A3948F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699C3D7B-037C-43E2-A0F8-080B1497DDA3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62F61-472E-4CDC-945F-5C7EDB5A15B6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AA15190-C831-4C23-A4DA-DA498A8C7AE8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999309A-E4F3-4AC5-BA6B-D06276A1D10E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B4EFE4F2-BC36-4427-BDE3-0DAA7B36FEE2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FCEEFCF7-719E-4880-91DB-32D4C5D2A1E8}" type="datetime1">
              <a:rPr lang="zh-TW" altLang="en-US" smtClean="0"/>
              <a:pPr/>
              <a:t>2014/7/1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6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6D468F3-91E7-4867-B74B-BE2BE1E17B0E}" type="datetime1">
              <a:rPr lang="zh-TW" altLang="en-US" smtClean="0"/>
              <a:pPr/>
              <a:t>2014/7/1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SCCE1: Test 3.5 - Block vector difference coding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87624" y="3886200"/>
            <a:ext cx="6872808" cy="175260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Shih-Ta Hsiang, Tzu-</a:t>
            </a:r>
            <a:r>
              <a:rPr lang="en-US" altLang="zh-TW" dirty="0" err="1" smtClean="0"/>
              <a:t>Der</a:t>
            </a:r>
            <a:r>
              <a:rPr lang="en-US" altLang="zh-TW" dirty="0" smtClean="0"/>
              <a:t> (Peter) Chuang, Shawmin Lei</a:t>
            </a:r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5292725" y="5621338"/>
            <a:ext cx="35417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by </a:t>
            </a:r>
            <a:r>
              <a:rPr lang="en-CA" altLang="zh-TW" sz="1400" dirty="0" smtClean="0"/>
              <a:t>Tzu-Der (Peter) Chuang</a:t>
            </a:r>
            <a:endParaRPr lang="en-CA" altLang="zh-TW" sz="1400" dirty="0"/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</a:t>
            </a:r>
            <a:r>
              <a:rPr lang="en-US" altLang="zh-TW" sz="1400" dirty="0">
                <a:ea typeface="SimHei" pitchFamily="2" charset="-122"/>
              </a:rPr>
              <a:t>JCT-VC Meeting </a:t>
            </a:r>
            <a:r>
              <a:rPr lang="en-US" altLang="zh-TW" sz="1400" dirty="0" smtClean="0">
                <a:ea typeface="SimHei" pitchFamily="2" charset="-122"/>
              </a:rPr>
              <a:t>: </a:t>
            </a:r>
            <a:r>
              <a:rPr lang="en-CA" altLang="zh-TW" sz="1400" dirty="0" smtClean="0"/>
              <a:t>Sapporo, JP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30 June – 9 July 2014</a:t>
            </a:r>
            <a:endParaRPr lang="en-US" altLang="zh-TW" sz="1400" dirty="0">
              <a:ea typeface="SimHei" pitchFamily="2" charset="-122"/>
            </a:endParaRPr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6" name="文字版面配置區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投影片編號版面配置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/>
          <a:lstStyle/>
          <a:p>
            <a:r>
              <a:rPr lang="en-US" altLang="zh-TW" dirty="0" smtClean="0"/>
              <a:t>Syntax Modifications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2160240"/>
          </a:xfrm>
        </p:spPr>
        <p:txBody>
          <a:bodyPr>
            <a:normAutofit lnSpcReduction="10000"/>
          </a:bodyPr>
          <a:lstStyle/>
          <a:p>
            <a:r>
              <a:rPr lang="en-US" altLang="zh-TW" dirty="0" smtClean="0"/>
              <a:t>Option 1: syntax using the MSB index and refinement bits</a:t>
            </a:r>
          </a:p>
          <a:p>
            <a:r>
              <a:rPr lang="en-US" altLang="zh-TW" dirty="0" smtClean="0"/>
              <a:t>Option 2: no syntax modification</a:t>
            </a:r>
          </a:p>
          <a:p>
            <a:pPr lvl="1"/>
            <a:r>
              <a:rPr lang="en-US" altLang="zh-TW" dirty="0" smtClean="0"/>
              <a:t>reuse of the current syntax table for </a:t>
            </a:r>
            <a:r>
              <a:rPr lang="en-US" altLang="zh-TW" dirty="0" err="1" smtClean="0"/>
              <a:t>mvd_coding</a:t>
            </a:r>
            <a:r>
              <a:rPr lang="en-US" altLang="zh-TW" dirty="0" smtClean="0"/>
              <a:t>() 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907664" y="2924944"/>
          <a:ext cx="5616664" cy="3840480"/>
        </p:xfrm>
        <a:graphic>
          <a:graphicData uri="http://schemas.openxmlformats.org/drawingml/2006/table">
            <a:tbl>
              <a:tblPr/>
              <a:tblGrid>
                <a:gridCol w="4248512"/>
                <a:gridCol w="1368152"/>
              </a:tblGrid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 err="1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bvd_coding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(x0,y0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) {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b="1" kern="1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800" b="1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abs_bvd_msb_idx_p1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[0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1800" b="1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abs_bvd_msb_idx_p1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[1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if(abs_bvd_msb_idx_p1 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[0] &gt; 0 ) {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800" kern="100">
                        <a:highlight>
                          <a:srgbClr val="FFFF00"/>
                        </a:highlight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  if(abs_bvd_msb_idx_p1 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[0] &gt; 1)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800" kern="100">
                        <a:highlight>
                          <a:srgbClr val="FFFF00"/>
                        </a:highlight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0200" algn="l"/>
                          <a:tab pos="35877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  </a:t>
                      </a:r>
                      <a:r>
                        <a:rPr lang="en-GB" sz="1800" kern="100" baseline="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800" b="1" kern="100" dirty="0" err="1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abs_bvd_refinement_bits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[0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29210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baseline="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  </a:t>
                      </a:r>
                      <a:r>
                        <a:rPr lang="en-GB" sz="1800" b="1" kern="100" dirty="0" err="1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bvd_sign_flag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[0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}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800" kern="100">
                        <a:highlight>
                          <a:srgbClr val="FFFF00"/>
                        </a:highlight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if(abs_bvd_msb_idx_p1 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[1]&gt;0 ) {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800" kern="100">
                        <a:highlight>
                          <a:srgbClr val="FFFF00"/>
                        </a:highlight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26352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  if(abs_bvd_msb_idx_p1 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1] 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&gt; 1)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</a:t>
                      </a:r>
                      <a:endParaRPr lang="en-GB" sz="1800" kern="100" dirty="0">
                        <a:highlight>
                          <a:srgbClr val="FFFF00"/>
                        </a:highlight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330200" algn="l"/>
                          <a:tab pos="358775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      </a:t>
                      </a:r>
                      <a:r>
                        <a:rPr lang="en-GB" sz="1800" b="1" kern="100" dirty="0" err="1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abs_bvd_refinement_bits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[1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 err="1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(v)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29210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baseline="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    </a:t>
                      </a:r>
                      <a:r>
                        <a:rPr lang="en-GB" sz="1800" b="1" kern="100" dirty="0" err="1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bvd_sign_flag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[1</a:t>
                      </a: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]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8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1800" kern="100" dirty="0" smtClean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  }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800" kern="100">
                        <a:highlight>
                          <a:srgbClr val="FFFF00"/>
                        </a:highlight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800" kern="100" dirty="0">
                          <a:highlight>
                            <a:srgbClr val="FFFF00"/>
                          </a:highlight>
                          <a:latin typeface="Times"/>
                          <a:ea typeface="Malgun Gothic"/>
                          <a:cs typeface="Times New Roman"/>
                        </a:rPr>
                        <a:t>}</a:t>
                      </a:r>
                      <a:endParaRPr lang="zh-TW" sz="18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GB" sz="1800" kern="100" dirty="0">
                        <a:highlight>
                          <a:srgbClr val="FFFF00"/>
                        </a:highlight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59161"/>
          </a:xfrm>
        </p:spPr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44616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b="1" dirty="0" smtClean="0"/>
              <a:t>Problem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HEVC MVD tool is not efficient for coding the block vector difference (BVD) in the Intra BC mode</a:t>
            </a:r>
          </a:p>
          <a:p>
            <a:pPr lvl="1"/>
            <a:endParaRPr lang="en-US" altLang="zh-TW" dirty="0" smtClean="0"/>
          </a:p>
          <a:p>
            <a:r>
              <a:rPr lang="en-US" altLang="zh-TW" b="1" dirty="0" smtClean="0"/>
              <a:t>Proposal</a:t>
            </a:r>
          </a:p>
          <a:p>
            <a:pPr lvl="1"/>
            <a:r>
              <a:rPr lang="en-US" altLang="zh-TW" dirty="0" smtClean="0"/>
              <a:t>Re-using the MVD binarization</a:t>
            </a:r>
          </a:p>
          <a:p>
            <a:pPr lvl="1"/>
            <a:r>
              <a:rPr lang="en-US" altLang="zh-TW" dirty="0" smtClean="0"/>
              <a:t>Using additional CABAC bins</a:t>
            </a:r>
          </a:p>
          <a:p>
            <a:pPr lvl="1"/>
            <a:r>
              <a:rPr lang="en-US" altLang="zh-TW" dirty="0" smtClean="0"/>
              <a:t>Effectively adapting to the varying statistics resulting from the diverse screen content video types </a:t>
            </a:r>
          </a:p>
          <a:p>
            <a:pPr lvl="1"/>
            <a:endParaRPr lang="en-US" altLang="zh-TW" dirty="0" smtClean="0"/>
          </a:p>
          <a:p>
            <a:r>
              <a:rPr lang="en-US" altLang="zh-TW" b="1" dirty="0" smtClean="0"/>
              <a:t>Average Y BD-rate savings for YUV</a:t>
            </a:r>
            <a:r>
              <a:rPr lang="en-CA" altLang="zh-TW" b="1" dirty="0" smtClean="0"/>
              <a:t> 1080p videos</a:t>
            </a:r>
            <a:endParaRPr lang="en-US" altLang="zh-TW" b="1" dirty="0" smtClean="0"/>
          </a:p>
          <a:p>
            <a:pPr lvl="1">
              <a:buClr>
                <a:schemeClr val="accent1"/>
              </a:buClr>
            </a:pPr>
            <a:r>
              <a:rPr lang="en-CA" altLang="zh-TW" dirty="0" smtClean="0"/>
              <a:t>Q0095</a:t>
            </a:r>
          </a:p>
          <a:p>
            <a:pPr lvl="2"/>
            <a:r>
              <a:rPr lang="en-CA" altLang="zh-TW" dirty="0" smtClean="0">
                <a:solidFill>
                  <a:srgbClr val="FF0000"/>
                </a:solidFill>
              </a:rPr>
              <a:t>4.0%, 2.0%, and 1.5%</a:t>
            </a:r>
            <a:r>
              <a:rPr lang="en-US" altLang="zh-TW" dirty="0" smtClean="0">
                <a:solidFill>
                  <a:srgbClr val="FF0000"/>
                </a:solidFill>
              </a:rPr>
              <a:t> for AI, RA, &amp; LB, respectively,</a:t>
            </a:r>
          </a:p>
          <a:p>
            <a:pPr lvl="1">
              <a:buClr>
                <a:schemeClr val="accent1"/>
              </a:buClr>
            </a:pPr>
            <a:r>
              <a:rPr lang="en-US" altLang="zh-TW" dirty="0" smtClean="0">
                <a:solidFill>
                  <a:srgbClr val="FF0000"/>
                </a:solidFill>
              </a:rPr>
              <a:t> </a:t>
            </a:r>
            <a:r>
              <a:rPr lang="en-US" altLang="zh-TW" dirty="0" smtClean="0"/>
              <a:t>Reduced contexts ( with 4 additional contexts)</a:t>
            </a:r>
          </a:p>
          <a:p>
            <a:pPr lvl="2"/>
            <a:r>
              <a:rPr lang="en-CA" altLang="zh-TW" dirty="0" smtClean="0">
                <a:solidFill>
                  <a:srgbClr val="FF0000"/>
                </a:solidFill>
              </a:rPr>
              <a:t>3.7%, 1.8%, and 1.4% %</a:t>
            </a:r>
            <a:r>
              <a:rPr lang="en-US" altLang="zh-TW" dirty="0" smtClean="0">
                <a:solidFill>
                  <a:srgbClr val="FF0000"/>
                </a:solidFill>
              </a:rPr>
              <a:t> for AI, RA, &amp; LB, respectively</a:t>
            </a:r>
            <a:endParaRPr lang="en-US" altLang="zh-TW" b="1" dirty="0" smtClean="0">
              <a:solidFill>
                <a:srgbClr val="FF0000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105543"/>
            <a:ext cx="8229600" cy="515145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4896543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SCM-1.0 reuses the HEVC MVD tool for coding Intra BC block vector (BVD) difference</a:t>
            </a:r>
          </a:p>
          <a:p>
            <a:r>
              <a:rPr lang="en-US" altLang="zh-TW" dirty="0" smtClean="0"/>
              <a:t>HEVC MVD coding method:</a:t>
            </a:r>
          </a:p>
          <a:p>
            <a:pPr lvl="1"/>
            <a:r>
              <a:rPr lang="en-US" altLang="zh-TW" dirty="0" err="1" smtClean="0"/>
              <a:t>Binarization</a:t>
            </a:r>
            <a:r>
              <a:rPr lang="en-US" altLang="zh-TW" dirty="0" smtClean="0"/>
              <a:t>: TU + Exp-</a:t>
            </a:r>
            <a:r>
              <a:rPr lang="en-US" altLang="zh-TW" dirty="0" err="1" smtClean="0"/>
              <a:t>Golomb</a:t>
            </a:r>
            <a:r>
              <a:rPr lang="en-US" altLang="zh-TW" dirty="0" smtClean="0"/>
              <a:t> (EG1)</a:t>
            </a:r>
          </a:p>
          <a:p>
            <a:pPr lvl="1"/>
            <a:r>
              <a:rPr lang="en-US" altLang="zh-TW" dirty="0" smtClean="0"/>
              <a:t>Two fixed contexts for TU binIdx0 and binIdx1, shared between x/y components</a:t>
            </a:r>
          </a:p>
          <a:p>
            <a:pPr lvl="1"/>
            <a:r>
              <a:rPr lang="en-US" altLang="zh-TW" dirty="0" smtClean="0"/>
              <a:t>Bypass coding for remaining EG1 bins &amp; sign flags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87153"/>
          </a:xfrm>
        </p:spPr>
        <p:txBody>
          <a:bodyPr>
            <a:normAutofit fontScale="90000"/>
          </a:bodyPr>
          <a:lstStyle/>
          <a:p>
            <a:r>
              <a:rPr lang="en-US" altLang="zh-TW" dirty="0" smtClean="0"/>
              <a:t>Proposed Method</a:t>
            </a:r>
            <a:br>
              <a:rPr lang="en-US" altLang="zh-TW" dirty="0" smtClean="0"/>
            </a:b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80729"/>
            <a:ext cx="8229600" cy="5328592"/>
          </a:xfrm>
        </p:spPr>
        <p:txBody>
          <a:bodyPr>
            <a:normAutofit fontScale="85000" lnSpcReduction="10000"/>
          </a:bodyPr>
          <a:lstStyle/>
          <a:p>
            <a:r>
              <a:rPr lang="en-US" altLang="zh-TW" dirty="0" smtClean="0"/>
              <a:t>Represent the absolute value of each BVD component by its most significant bit (MSB) index &amp; its refinement</a:t>
            </a:r>
          </a:p>
          <a:p>
            <a:pPr>
              <a:defRPr/>
            </a:pPr>
            <a:r>
              <a:rPr lang="en-US" altLang="zh-TW" dirty="0" smtClean="0"/>
              <a:t>Binarization</a:t>
            </a:r>
          </a:p>
          <a:p>
            <a:pPr lvl="1">
              <a:defRPr/>
            </a:pPr>
            <a:r>
              <a:rPr lang="en-GB" altLang="zh-TW" dirty="0" smtClean="0"/>
              <a:t>A concatenation of a prefix bin string and a suffix bin string</a:t>
            </a:r>
          </a:p>
          <a:p>
            <a:pPr lvl="1">
              <a:defRPr/>
            </a:pPr>
            <a:r>
              <a:rPr lang="en-GB" altLang="zh-TW" dirty="0" smtClean="0"/>
              <a:t>The prefix string represents the MSB index plus one, or </a:t>
            </a:r>
            <a:r>
              <a:rPr lang="en-GB" altLang="zh-TW" b="1" dirty="0" err="1" smtClean="0"/>
              <a:t>msb_plus_one</a:t>
            </a:r>
            <a:r>
              <a:rPr lang="en-GB" altLang="zh-TW" b="1" dirty="0" smtClean="0"/>
              <a:t>,</a:t>
            </a:r>
            <a:r>
              <a:rPr lang="en-GB" altLang="zh-TW" dirty="0" smtClean="0"/>
              <a:t> of symbol </a:t>
            </a:r>
            <a:r>
              <a:rPr lang="en-GB" altLang="zh-TW" i="1" dirty="0" smtClean="0"/>
              <a:t>x </a:t>
            </a:r>
            <a:r>
              <a:rPr lang="en-GB" altLang="zh-TW" dirty="0" smtClean="0"/>
              <a:t>with</a:t>
            </a:r>
            <a:br>
              <a:rPr lang="en-GB" altLang="zh-TW" dirty="0" smtClean="0"/>
            </a:br>
            <a:r>
              <a:rPr lang="en-GB" altLang="zh-TW" dirty="0" smtClean="0"/>
              <a:t/>
            </a:r>
            <a:br>
              <a:rPr lang="en-GB" altLang="zh-TW" dirty="0" smtClean="0"/>
            </a:br>
            <a:r>
              <a:rPr lang="en-GB" altLang="zh-TW" dirty="0" err="1" smtClean="0">
                <a:solidFill>
                  <a:srgbClr val="FF0000"/>
                </a:solidFill>
              </a:rPr>
              <a:t>msb_plus_one</a:t>
            </a:r>
            <a:r>
              <a:rPr lang="en-GB" altLang="zh-TW" dirty="0" smtClean="0">
                <a:solidFill>
                  <a:srgbClr val="FF0000"/>
                </a:solidFill>
              </a:rPr>
              <a:t> =  Floor ( Log2( </a:t>
            </a:r>
            <a:r>
              <a:rPr lang="en-GB" altLang="zh-TW" i="1" dirty="0" smtClean="0">
                <a:solidFill>
                  <a:srgbClr val="FF0000"/>
                </a:solidFill>
              </a:rPr>
              <a:t>x </a:t>
            </a:r>
            <a:r>
              <a:rPr lang="en-GB" altLang="zh-TW" dirty="0" smtClean="0">
                <a:solidFill>
                  <a:srgbClr val="FF0000"/>
                </a:solidFill>
              </a:rPr>
              <a:t>) ) + 1,  	if </a:t>
            </a:r>
            <a:r>
              <a:rPr lang="en-GB" altLang="zh-TW" i="1" dirty="0" smtClean="0">
                <a:solidFill>
                  <a:srgbClr val="FF0000"/>
                </a:solidFill>
              </a:rPr>
              <a:t>x</a:t>
            </a:r>
            <a:r>
              <a:rPr lang="en-GB" altLang="zh-TW" dirty="0" smtClean="0">
                <a:solidFill>
                  <a:srgbClr val="FF0000"/>
                </a:solidFill>
              </a:rPr>
              <a:t> &gt; 0; </a:t>
            </a:r>
            <a:br>
              <a:rPr lang="en-GB" altLang="zh-TW" dirty="0" smtClean="0">
                <a:solidFill>
                  <a:srgbClr val="FF0000"/>
                </a:solidFill>
              </a:rPr>
            </a:br>
            <a:r>
              <a:rPr lang="en-GB" altLang="zh-TW" dirty="0" smtClean="0">
                <a:solidFill>
                  <a:srgbClr val="FF0000"/>
                </a:solidFill>
              </a:rPr>
              <a:t>                                                                  0,   	otherwise.</a:t>
            </a:r>
            <a:r>
              <a:rPr lang="en-GB" altLang="zh-TW" dirty="0" smtClean="0"/>
              <a:t/>
            </a:r>
            <a:br>
              <a:rPr lang="en-GB" altLang="zh-TW" dirty="0" smtClean="0"/>
            </a:br>
            <a:endParaRPr lang="en-GB" altLang="zh-TW" dirty="0" smtClean="0"/>
          </a:p>
          <a:p>
            <a:pPr lvl="1">
              <a:defRPr/>
            </a:pPr>
            <a:r>
              <a:rPr lang="en-US" altLang="zh-TW" dirty="0" smtClean="0"/>
              <a:t>Prefix part representing </a:t>
            </a:r>
            <a:r>
              <a:rPr lang="en-US" altLang="zh-TW" dirty="0" err="1" smtClean="0"/>
              <a:t>msb_plus_one</a:t>
            </a:r>
            <a:r>
              <a:rPr lang="en-US" altLang="zh-TW" dirty="0" smtClean="0"/>
              <a:t> in a unary code </a:t>
            </a:r>
          </a:p>
          <a:p>
            <a:pPr lvl="1">
              <a:defRPr/>
            </a:pPr>
            <a:r>
              <a:rPr lang="en-US" altLang="zh-TW" dirty="0" smtClean="0"/>
              <a:t>Suffix part representing refinement bins in a fixed-length binary code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Comparison of Binarization Schemes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827584" y="3117304"/>
          <a:ext cx="7560840" cy="3048000"/>
        </p:xfrm>
        <a:graphic>
          <a:graphicData uri="http://schemas.openxmlformats.org/drawingml/2006/table">
            <a:tbl>
              <a:tblPr/>
              <a:tblGrid>
                <a:gridCol w="883175"/>
                <a:gridCol w="1540173"/>
                <a:gridCol w="1669416"/>
                <a:gridCol w="1116893"/>
                <a:gridCol w="1250446"/>
                <a:gridCol w="1100737"/>
              </a:tblGrid>
              <a:tr h="209550">
                <a:tc>
                  <a:txBody>
                    <a:bodyPr/>
                    <a:lstStyle/>
                    <a:p>
                      <a:endParaRPr lang="zh-TW" sz="2000" kern="100" dirty="0">
                        <a:latin typeface="Calibri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Proposed Method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HEVC mvd_coidng()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209550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| d |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msb_plus_one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refinement bins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TU prefix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EG1 prefix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EG suffix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-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2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3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4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5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01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6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7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>
                          <a:latin typeface="Times New Roman"/>
                          <a:ea typeface="新細明體"/>
                          <a:cs typeface="Times New Roman"/>
                        </a:rPr>
                        <a:t>10</a:t>
                      </a:r>
                      <a:endParaRPr lang="zh-TW" sz="20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2000" kern="100" dirty="0">
                          <a:latin typeface="Times New Roman"/>
                          <a:ea typeface="新細明體"/>
                          <a:cs typeface="Times New Roman"/>
                        </a:rPr>
                        <a:t>11</a:t>
                      </a:r>
                      <a:endParaRPr lang="zh-TW" sz="20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內容版面配置區 2"/>
          <p:cNvSpPr>
            <a:spLocks noGrp="1"/>
          </p:cNvSpPr>
          <p:nvPr>
            <p:ph idx="1"/>
          </p:nvPr>
        </p:nvSpPr>
        <p:spPr>
          <a:xfrm>
            <a:off x="457200" y="1340767"/>
            <a:ext cx="8229600" cy="4968553"/>
          </a:xfrm>
        </p:spPr>
        <p:txBody>
          <a:bodyPr>
            <a:normAutofit/>
          </a:bodyPr>
          <a:lstStyle/>
          <a:p>
            <a:r>
              <a:rPr lang="en-US" altLang="zh-TW" sz="2800" dirty="0" smtClean="0"/>
              <a:t>The </a:t>
            </a:r>
            <a:r>
              <a:rPr lang="en-US" altLang="zh-TW" sz="2800" dirty="0" err="1" smtClean="0"/>
              <a:t>binarization</a:t>
            </a:r>
            <a:r>
              <a:rPr lang="en-US" altLang="zh-TW" sz="2800" dirty="0" smtClean="0"/>
              <a:t> is the same as HEVC MVD coding, but classified into prefix part (</a:t>
            </a:r>
            <a:r>
              <a:rPr lang="en-US" altLang="zh-TW" sz="2800" dirty="0" err="1" smtClean="0"/>
              <a:t>msb_plus_one</a:t>
            </a:r>
            <a:r>
              <a:rPr lang="en-US" altLang="zh-TW" sz="2800" dirty="0" smtClean="0"/>
              <a:t>)  and suffix part (</a:t>
            </a:r>
            <a:r>
              <a:rPr lang="en-US" altLang="zh-TW" sz="2800" dirty="0" err="1" smtClean="0"/>
              <a:t>refinement_bins</a:t>
            </a:r>
            <a:r>
              <a:rPr lang="en-US" altLang="zh-TW" sz="2800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31169"/>
          </a:xfrm>
        </p:spPr>
        <p:txBody>
          <a:bodyPr/>
          <a:lstStyle/>
          <a:p>
            <a:r>
              <a:rPr lang="en-US" altLang="zh-TW" dirty="0" smtClean="0"/>
              <a:t>Entropy Coding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608512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Prefix bin string mostly in the CABAC mode</a:t>
            </a:r>
          </a:p>
          <a:p>
            <a:pPr lvl="1">
              <a:defRPr/>
            </a:pPr>
            <a:r>
              <a:rPr lang="en-US" altLang="zh-TW" dirty="0" smtClean="0"/>
              <a:t>Q0095</a:t>
            </a:r>
          </a:p>
          <a:p>
            <a:pPr lvl="2">
              <a:defRPr/>
            </a:pPr>
            <a:r>
              <a:rPr lang="en-US" altLang="zh-TW" dirty="0" smtClean="0"/>
              <a:t>Each prefix bin is assigned a single context</a:t>
            </a:r>
          </a:p>
          <a:p>
            <a:pPr lvl="2">
              <a:defRPr/>
            </a:pPr>
            <a:r>
              <a:rPr lang="en-US" altLang="zh-TW" dirty="0" smtClean="0"/>
              <a:t>Separate context sets for the two vector components</a:t>
            </a:r>
          </a:p>
          <a:p>
            <a:pPr lvl="2">
              <a:defRPr/>
            </a:pPr>
            <a:r>
              <a:rPr lang="en-US" altLang="zh-TW" dirty="0" smtClean="0"/>
              <a:t>Use of the bypass mode for bin index &gt; 7 and 6 for horizontal and vertical components, respectively</a:t>
            </a:r>
          </a:p>
          <a:p>
            <a:pPr lvl="2">
              <a:defRPr/>
            </a:pPr>
            <a:r>
              <a:rPr lang="en-US" altLang="zh-TW" dirty="0" smtClean="0"/>
              <a:t>15 total contexts (8 for </a:t>
            </a:r>
            <a:r>
              <a:rPr lang="en-US" altLang="zh-TW" dirty="0" err="1" smtClean="0"/>
              <a:t>hor</a:t>
            </a:r>
            <a:r>
              <a:rPr lang="en-US" altLang="zh-TW" dirty="0" smtClean="0"/>
              <a:t> , 7 for </a:t>
            </a:r>
            <a:r>
              <a:rPr lang="en-US" altLang="zh-TW" dirty="0" err="1" smtClean="0"/>
              <a:t>ver</a:t>
            </a:r>
            <a:r>
              <a:rPr lang="en-US" altLang="zh-TW" dirty="0" smtClean="0"/>
              <a:t>)</a:t>
            </a:r>
          </a:p>
          <a:p>
            <a:pPr lvl="1">
              <a:defRPr/>
            </a:pPr>
            <a:r>
              <a:rPr lang="en-US" altLang="zh-TW" dirty="0" smtClean="0"/>
              <a:t>Reduced contexts</a:t>
            </a:r>
          </a:p>
          <a:p>
            <a:pPr lvl="2">
              <a:defRPr/>
            </a:pPr>
            <a:r>
              <a:rPr lang="en-US" altLang="zh-TW" dirty="0" smtClean="0"/>
              <a:t>Share with MVD for the first 2 contexts</a:t>
            </a:r>
          </a:p>
          <a:p>
            <a:pPr lvl="2">
              <a:defRPr/>
            </a:pPr>
            <a:r>
              <a:rPr lang="en-US" altLang="zh-TW" dirty="0" smtClean="0"/>
              <a:t>4 additional contexts</a:t>
            </a:r>
          </a:p>
          <a:p>
            <a:r>
              <a:rPr lang="en-US" altLang="zh-TW" dirty="0" smtClean="0"/>
              <a:t>Refinement bins and signs in the bypass mode</a:t>
            </a:r>
            <a:endParaRPr lang="zh-TW" altLang="en-US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619676" y="5690195"/>
          <a:ext cx="6192684" cy="619125"/>
        </p:xfrm>
        <a:graphic>
          <a:graphicData uri="http://schemas.openxmlformats.org/drawingml/2006/table">
            <a:tbl>
              <a:tblPr/>
              <a:tblGrid>
                <a:gridCol w="1748331"/>
                <a:gridCol w="522865"/>
                <a:gridCol w="522865"/>
                <a:gridCol w="522865"/>
                <a:gridCol w="522865"/>
                <a:gridCol w="522865"/>
                <a:gridCol w="522865"/>
                <a:gridCol w="522865"/>
                <a:gridCol w="784298"/>
              </a:tblGrid>
              <a:tr h="209550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bin index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0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2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3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5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6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&gt; 6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Horizontal component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5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2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3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bypass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9550"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Vertical component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0</a:t>
                      </a:r>
                      <a:endParaRPr lang="zh-TW" sz="1200" kern="10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1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2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3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4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200" kern="100" dirty="0">
                          <a:solidFill>
                            <a:srgbClr val="000000"/>
                          </a:solidFill>
                          <a:latin typeface="Arial" pitchFamily="34" charset="0"/>
                          <a:ea typeface="新細明體"/>
                          <a:cs typeface="Arial" pitchFamily="34" charset="0"/>
                        </a:rPr>
                        <a:t>bypass</a:t>
                      </a:r>
                      <a:endParaRPr lang="zh-TW" sz="1200" kern="100" dirty="0">
                        <a:latin typeface="Arial" pitchFamily="34" charset="0"/>
                        <a:ea typeface="新細明體"/>
                        <a:cs typeface="Arial" pitchFamily="34" charset="0"/>
                      </a:endParaRPr>
                    </a:p>
                  </a:txBody>
                  <a:tcPr marL="17780" marR="177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16633"/>
            <a:ext cx="8229600" cy="648072"/>
          </a:xfrm>
        </p:spPr>
        <p:txBody>
          <a:bodyPr/>
          <a:lstStyle/>
          <a:p>
            <a:r>
              <a:rPr lang="en-US" altLang="zh-TW" dirty="0" smtClean="0"/>
              <a:t>Experimental Results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964787"/>
          </a:xfrm>
        </p:spPr>
        <p:txBody>
          <a:bodyPr>
            <a:normAutofit fontScale="92500" lnSpcReduction="10000"/>
          </a:bodyPr>
          <a:lstStyle/>
          <a:p>
            <a:r>
              <a:rPr lang="en-US" altLang="zh-TW" dirty="0" err="1" smtClean="0"/>
              <a:t>Lossy</a:t>
            </a:r>
            <a:r>
              <a:rPr lang="en-US" altLang="zh-TW" dirty="0" smtClean="0"/>
              <a:t> coding under SCC CTCs</a:t>
            </a:r>
          </a:p>
          <a:p>
            <a:pPr lvl="1"/>
            <a:r>
              <a:rPr lang="en-US" altLang="zh-TW" dirty="0" smtClean="0"/>
              <a:t>Anchor: SCM-1.0, Test: Proposal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11560" y="2420888"/>
          <a:ext cx="8064898" cy="3549232"/>
        </p:xfrm>
        <a:graphic>
          <a:graphicData uri="http://schemas.openxmlformats.org/drawingml/2006/table">
            <a:tbl>
              <a:tblPr/>
              <a:tblGrid>
                <a:gridCol w="3225958"/>
                <a:gridCol w="806490"/>
                <a:gridCol w="806490"/>
                <a:gridCol w="806490"/>
                <a:gridCol w="806490"/>
                <a:gridCol w="806490"/>
                <a:gridCol w="806490"/>
              </a:tblGrid>
              <a:tr h="171027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0" i="0" u="none" strike="noStrike" dirty="0">
                          <a:solidFill>
                            <a:srgbClr val="000000"/>
                          </a:solidFill>
                          <a:latin typeface="新細明體"/>
                        </a:rPr>
                        <a:t>　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Q0095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Reduced Contexts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</a:tr>
              <a:tr h="171027">
                <a:tc>
                  <a:txBody>
                    <a:bodyPr/>
                    <a:lstStyle/>
                    <a:p>
                      <a:pPr algn="l" fontAlgn="b"/>
                      <a:r>
                        <a:rPr lang="zh-TW" alt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　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AI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LB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-3.2%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97%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3546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106%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104%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TW" sz="14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8467" marR="8467" marT="846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60649"/>
            <a:ext cx="8229600" cy="648071"/>
          </a:xfrm>
        </p:spPr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4980878"/>
          </a:xfrm>
        </p:spPr>
        <p:txBody>
          <a:bodyPr>
            <a:normAutofit fontScale="92500" lnSpcReduction="20000"/>
          </a:bodyPr>
          <a:lstStyle/>
          <a:p>
            <a:r>
              <a:rPr lang="en-US" altLang="zh-TW" dirty="0" smtClean="0"/>
              <a:t>Proposal using the same binarization as MVD with additional CABAC bins</a:t>
            </a:r>
          </a:p>
          <a:p>
            <a:pPr lvl="1"/>
            <a:r>
              <a:rPr lang="en-US" altLang="zh-TW" dirty="0" smtClean="0"/>
              <a:t>same tool for MVD and BVD coding with difference in the bypass threshold</a:t>
            </a:r>
          </a:p>
          <a:p>
            <a:pPr lvl="1"/>
            <a:r>
              <a:rPr lang="en-US" altLang="zh-TW" dirty="0" smtClean="0"/>
              <a:t>effectively adapting to the varying statistics resulting from the diverse screen content video types</a:t>
            </a:r>
          </a:p>
          <a:p>
            <a:pPr lvl="1"/>
            <a:endParaRPr lang="en-US" altLang="zh-TW" dirty="0" smtClean="0"/>
          </a:p>
          <a:p>
            <a:r>
              <a:rPr lang="en-US" altLang="zh-TW" dirty="0" smtClean="0"/>
              <a:t>Improved efficiency by using additional CABAC bins</a:t>
            </a:r>
          </a:p>
          <a:p>
            <a:pPr lvl="1">
              <a:buNone/>
            </a:pPr>
            <a:endParaRPr lang="en-US" altLang="zh-TW" dirty="0" smtClean="0"/>
          </a:p>
          <a:p>
            <a:r>
              <a:rPr lang="en-US" altLang="zh-TW" dirty="0" smtClean="0"/>
              <a:t>Recommendation</a:t>
            </a:r>
          </a:p>
          <a:p>
            <a:pPr lvl="1"/>
            <a:r>
              <a:rPr lang="en-US" altLang="zh-TW" dirty="0" smtClean="0"/>
              <a:t>adoption of the proposal using 4 additional contexts</a:t>
            </a: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3231</TotalTime>
  <Words>799</Words>
  <Application>Microsoft Office PowerPoint</Application>
  <PresentationFormat>如螢幕大小 (4:3)</PresentationFormat>
  <Paragraphs>284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8</vt:i4>
      </vt:variant>
      <vt:variant>
        <vt:lpstr>投影片標題</vt:lpstr>
      </vt:variant>
      <vt:variant>
        <vt:i4>11</vt:i4>
      </vt:variant>
    </vt:vector>
  </HeadingPairs>
  <TitlesOfParts>
    <vt:vector size="19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SCCE1: Test 3.5 - Block vector difference coding</vt:lpstr>
      <vt:lpstr>Overall Summary</vt:lpstr>
      <vt:lpstr>Introduction</vt:lpstr>
      <vt:lpstr>Proposed Method </vt:lpstr>
      <vt:lpstr>Comparison of Binarization Schemes</vt:lpstr>
      <vt:lpstr>Entropy Coding</vt:lpstr>
      <vt:lpstr>Experimental Results</vt:lpstr>
      <vt:lpstr>Conclusion</vt:lpstr>
      <vt:lpstr>投影片 9</vt:lpstr>
      <vt:lpstr>Appendix</vt:lpstr>
      <vt:lpstr>Syntax Modifications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Shih-Ta Hsiang</cp:lastModifiedBy>
  <cp:revision>243</cp:revision>
  <dcterms:created xsi:type="dcterms:W3CDTF">2014-03-11T04:25:26Z</dcterms:created>
  <dcterms:modified xsi:type="dcterms:W3CDTF">2014-07-01T01:21:15Z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-352586330</vt:i4>
  </property>
  <property fmtid="{D5CDD505-2E9C-101B-9397-08002B2CF9AE}" pid="3" name="_NewReviewCycle">
    <vt:lpwstr/>
  </property>
  <property fmtid="{D5CDD505-2E9C-101B-9397-08002B2CF9AE}" pid="4" name="_EmailSubject">
    <vt:lpwstr>Q0095 updates</vt:lpwstr>
  </property>
  <property fmtid="{D5CDD505-2E9C-101B-9397-08002B2CF9AE}" pid="5" name="_AuthorEmail">
    <vt:lpwstr>Peter.Chuang@mediatek.com</vt:lpwstr>
  </property>
  <property fmtid="{D5CDD505-2E9C-101B-9397-08002B2CF9AE}" pid="6" name="_AuthorEmailDisplayName">
    <vt:lpwstr>Peter Chuang (莊子德)</vt:lpwstr>
  </property>
  <property fmtid="{D5CDD505-2E9C-101B-9397-08002B2CF9AE}" pid="7" name="_PreviousAdHocReviewCycleID">
    <vt:i4>2020827521</vt:i4>
  </property>
</Properties>
</file>