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1"/>
  </p:sldMasterIdLst>
  <p:notesMasterIdLst>
    <p:notesMasterId r:id="rId10"/>
  </p:notesMasterIdLst>
  <p:handoutMasterIdLst>
    <p:handoutMasterId r:id="rId11"/>
  </p:handoutMasterIdLst>
  <p:sldIdLst>
    <p:sldId id="315" r:id="rId2"/>
    <p:sldId id="321" r:id="rId3"/>
    <p:sldId id="322" r:id="rId4"/>
    <p:sldId id="323" r:id="rId5"/>
    <p:sldId id="324" r:id="rId6"/>
    <p:sldId id="325" r:id="rId7"/>
    <p:sldId id="326" r:id="rId8"/>
    <p:sldId id="320" r:id="rId9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B9"/>
    <a:srgbClr val="66CCFF"/>
    <a:srgbClr val="FF9999"/>
    <a:srgbClr val="F3F3FB"/>
    <a:srgbClr val="E7F4F5"/>
    <a:srgbClr val="C9E7E9"/>
    <a:srgbClr val="FFDD71"/>
    <a:srgbClr val="FFE5E5"/>
    <a:srgbClr val="FFB9B9"/>
    <a:srgbClr val="DEF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07" autoAdjust="0"/>
    <p:restoredTop sz="96574" autoAdjust="0"/>
  </p:normalViewPr>
  <p:slideViewPr>
    <p:cSldViewPr>
      <p:cViewPr>
        <p:scale>
          <a:sx n="125" d="100"/>
          <a:sy n="125" d="100"/>
        </p:scale>
        <p:origin x="-1608" y="-402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2014/6/27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 userDrawn="1"/>
        </p:nvSpPr>
        <p:spPr>
          <a:xfrm>
            <a:off x="432000" y="618332"/>
            <a:ext cx="1199220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18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2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2014/6/27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 userDrawn="1"/>
        </p:nvSpPr>
        <p:spPr>
          <a:xfrm>
            <a:off x="7812360" y="406847"/>
            <a:ext cx="1128440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2014/6/27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 userDrawn="1"/>
        </p:nvSpPr>
        <p:spPr>
          <a:xfrm>
            <a:off x="7814140" y="406847"/>
            <a:ext cx="1199220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7812360" y="406847"/>
            <a:ext cx="1128440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3600000" y="3527153"/>
            <a:ext cx="1944000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2014/6/27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346200" indent="-1346200">
              <a:tabLst>
                <a:tab pos="1433513" algn="l"/>
              </a:tabLst>
            </a:pPr>
            <a:r>
              <a:rPr lang="en-GB" sz="2800" b="1" dirty="0"/>
              <a:t>High 4:4:4 16 Intra Profile Specification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JCTVC-R0128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  <p:extLst>
      <p:ext uri="{BB962C8B-B14F-4D97-AF65-F5344CB8AC3E}">
        <p14:creationId xmlns:p14="http://schemas.microsoft.com/office/powerpoint/2010/main" val="65992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800" dirty="0" smtClean="0"/>
          </a:p>
          <a:p>
            <a:r>
              <a:rPr lang="en-GB" sz="1800" dirty="0" smtClean="0"/>
              <a:t>At the previous JCT-VC meeting in Valencia it was agreed that a new “High 4:4:4 16 Intra” profile would be planned for inclusion in one of the amendments resulting from this Sapporo meeting.</a:t>
            </a:r>
          </a:p>
          <a:p>
            <a:endParaRPr lang="en-GB" sz="1800" dirty="0"/>
          </a:p>
          <a:p>
            <a:r>
              <a:rPr lang="en-GB" sz="1800" dirty="0" smtClean="0"/>
              <a:t>This profile would be aimed for high end professional content creation.</a:t>
            </a:r>
          </a:p>
          <a:p>
            <a:endParaRPr lang="en-GB" sz="1800" dirty="0"/>
          </a:p>
          <a:p>
            <a:r>
              <a:rPr lang="en-GB" sz="1800" dirty="0" smtClean="0"/>
              <a:t>The profile would enable higher bit rates to be used.</a:t>
            </a:r>
          </a:p>
          <a:p>
            <a:endParaRPr lang="en-GB" sz="1800" dirty="0"/>
          </a:p>
          <a:p>
            <a:r>
              <a:rPr lang="en-GB" sz="1800" dirty="0" smtClean="0"/>
              <a:t>The profile would be based upon Main 4:4:4 16 Intra.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JCTVC-R0128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2014/6/27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0771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Changes relative to Main 4:4:4 16 Intra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/>
            <a:endParaRPr lang="en-GB" dirty="0" smtClean="0"/>
          </a:p>
          <a:p>
            <a:pPr marL="342900" lvl="1" indent="-342900"/>
            <a:r>
              <a:rPr lang="en-GB" dirty="0" err="1" smtClean="0"/>
              <a:t>profile_idc</a:t>
            </a:r>
            <a:endParaRPr lang="en-GB" dirty="0" smtClean="0"/>
          </a:p>
          <a:p>
            <a:pPr marL="742950" lvl="2" indent="-342900"/>
            <a:r>
              <a:rPr lang="en-GB" sz="1400" dirty="0" smtClean="0"/>
              <a:t>There </a:t>
            </a:r>
            <a:r>
              <a:rPr lang="en-GB" sz="1400" dirty="0"/>
              <a:t>are no suitable constraint flags that would be interpreted by a version 2 decoder (the unused flags are all 0, and therefore unconstrained), </a:t>
            </a:r>
            <a:r>
              <a:rPr lang="en-GB" sz="1400" dirty="0" smtClean="0"/>
              <a:t>and so the </a:t>
            </a:r>
            <a:r>
              <a:rPr lang="en-GB" sz="1400" dirty="0"/>
              <a:t>proposed mechanism by which the new profile </a:t>
            </a:r>
            <a:r>
              <a:rPr lang="en-GB" sz="1400" dirty="0" smtClean="0"/>
              <a:t>is signalled </a:t>
            </a:r>
            <a:r>
              <a:rPr lang="en-GB" sz="1400" dirty="0"/>
              <a:t>is to use a new </a:t>
            </a:r>
            <a:r>
              <a:rPr lang="en-GB" sz="1400" dirty="0" err="1"/>
              <a:t>profile_idc</a:t>
            </a:r>
            <a:r>
              <a:rPr lang="en-GB" sz="1400" dirty="0"/>
              <a:t>.</a:t>
            </a:r>
          </a:p>
          <a:p>
            <a:endParaRPr lang="en-GB" sz="1800" dirty="0" smtClean="0"/>
          </a:p>
          <a:p>
            <a:r>
              <a:rPr lang="en-GB" sz="1800" dirty="0" err="1" smtClean="0"/>
              <a:t>HbrFactor</a:t>
            </a:r>
            <a:r>
              <a:rPr lang="en-GB" sz="1800" dirty="0" smtClean="0"/>
              <a:t> is increased by a factor of </a:t>
            </a:r>
            <a:r>
              <a:rPr lang="en-GB" sz="1800" dirty="0" smtClean="0"/>
              <a:t>12.</a:t>
            </a:r>
            <a:endParaRPr lang="en-GB" sz="1800" dirty="0" smtClean="0"/>
          </a:p>
          <a:p>
            <a:pPr lvl="1"/>
            <a:r>
              <a:rPr lang="en-GB" sz="1400" dirty="0" smtClean="0"/>
              <a:t>Instead of being equal to either 1 or 2, it would be equal to 12 or 24.</a:t>
            </a:r>
          </a:p>
          <a:p>
            <a:endParaRPr lang="en-GB" sz="1800" dirty="0"/>
          </a:p>
          <a:p>
            <a:r>
              <a:rPr lang="en-GB" sz="1800" dirty="0" smtClean="0"/>
              <a:t>The value of </a:t>
            </a:r>
            <a:r>
              <a:rPr lang="en-GB" sz="1800" dirty="0" err="1" smtClean="0"/>
              <a:t>cabac_bypass_alignment_enabled_flag</a:t>
            </a:r>
            <a:r>
              <a:rPr lang="en-GB" sz="1800" dirty="0" smtClean="0"/>
              <a:t> would only be 1.</a:t>
            </a:r>
          </a:p>
          <a:p>
            <a:endParaRPr lang="en-GB" sz="1800" dirty="0"/>
          </a:p>
          <a:p>
            <a:r>
              <a:rPr lang="en-GB" sz="1800" dirty="0" smtClean="0"/>
              <a:t>Decoders supporting this profile would not automatically be required to support any other profile.</a:t>
            </a:r>
          </a:p>
          <a:p>
            <a:endParaRPr lang="en-GB" sz="1800" dirty="0"/>
          </a:p>
          <a:p>
            <a:r>
              <a:rPr lang="en-GB" sz="1800" dirty="0" err="1" smtClean="0"/>
              <a:t>Wavefront</a:t>
            </a:r>
            <a:r>
              <a:rPr lang="en-GB" sz="1800" dirty="0" smtClean="0"/>
              <a:t>-parallel processing and tiles may be used simultaneously.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JCTVC-R0128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2014/6/27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42675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Bit rates and compression ratios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800" dirty="0" smtClean="0"/>
          </a:p>
          <a:p>
            <a:r>
              <a:rPr lang="en-GB" sz="1800" dirty="0" smtClean="0"/>
              <a:t>During </a:t>
            </a:r>
            <a:r>
              <a:rPr lang="en-GB" sz="1800" dirty="0" err="1" smtClean="0"/>
              <a:t>RExt</a:t>
            </a:r>
            <a:r>
              <a:rPr lang="en-GB" sz="1800" dirty="0" smtClean="0"/>
              <a:t> development, AHG18 test conditions tested down to 2:1 compression in order to faithfully encode 16-bit source video.</a:t>
            </a:r>
          </a:p>
          <a:p>
            <a:endParaRPr lang="en-GB" sz="1800" dirty="0" smtClean="0"/>
          </a:p>
          <a:p>
            <a:r>
              <a:rPr lang="en-GB" sz="1800" dirty="0" smtClean="0"/>
              <a:t>The 2:1 compression ratio is also common for high end content creation</a:t>
            </a:r>
          </a:p>
          <a:p>
            <a:pPr lvl="1"/>
            <a:r>
              <a:rPr lang="en-GB" sz="1600" dirty="0" smtClean="0"/>
              <a:t>For example this is used in HDCAM-SR (which uses MPEG4-SStP)</a:t>
            </a:r>
            <a:br>
              <a:rPr lang="en-GB" sz="1600" dirty="0" smtClean="0"/>
            </a:br>
            <a:r>
              <a:rPr lang="en-GB" sz="1600" dirty="0" smtClean="0"/>
              <a:t>[See JCTVC-L0182</a:t>
            </a:r>
            <a:r>
              <a:rPr lang="en-GB" sz="1600" dirty="0" smtClean="0"/>
              <a:t>].</a:t>
            </a:r>
            <a:endParaRPr lang="en-GB" sz="1600" dirty="0" smtClean="0"/>
          </a:p>
          <a:p>
            <a:endParaRPr lang="en-GB" sz="1800" dirty="0"/>
          </a:p>
          <a:p>
            <a:r>
              <a:rPr lang="en-GB" sz="1800" dirty="0" smtClean="0"/>
              <a:t>It is proposed to use an </a:t>
            </a:r>
            <a:r>
              <a:rPr lang="en-GB" sz="1800" dirty="0" err="1" smtClean="0"/>
              <a:t>HbrFactor</a:t>
            </a:r>
            <a:r>
              <a:rPr lang="en-GB" sz="1800" dirty="0" smtClean="0"/>
              <a:t> 12 times larger than in </a:t>
            </a:r>
            <a:r>
              <a:rPr lang="en-GB" sz="1800" dirty="0" smtClean="0"/>
              <a:t>Main.</a:t>
            </a:r>
          </a:p>
          <a:p>
            <a:pPr lvl="1"/>
            <a:r>
              <a:rPr lang="en-GB" sz="1600" dirty="0" smtClean="0"/>
              <a:t>This means the Main tier of this High profile is only 3 or 4 times higher than the corresponding High tier in the Main profile.</a:t>
            </a:r>
          </a:p>
          <a:p>
            <a:pPr lvl="1"/>
            <a:endParaRPr lang="en-GB" sz="1600" dirty="0"/>
          </a:p>
          <a:p>
            <a:r>
              <a:rPr lang="en-GB" sz="1800" dirty="0" smtClean="0"/>
              <a:t>This </a:t>
            </a:r>
            <a:r>
              <a:rPr lang="en-GB" sz="1800" dirty="0" smtClean="0"/>
              <a:t>would then yield the following bit rates and compression ratios: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JCTVC-R0128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2014/6/27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29187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Bit rates and compression ratios </a:t>
            </a:r>
            <a:r>
              <a:rPr lang="en-GB" dirty="0" smtClean="0"/>
              <a:t>(2)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9202809"/>
              </p:ext>
            </p:extLst>
          </p:nvPr>
        </p:nvGraphicFramePr>
        <p:xfrm>
          <a:off x="1258187" y="1556792"/>
          <a:ext cx="6482165" cy="417646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779073"/>
                <a:gridCol w="779073"/>
                <a:gridCol w="639551"/>
                <a:gridCol w="714078"/>
                <a:gridCol w="714078"/>
                <a:gridCol w="714078"/>
                <a:gridCol w="714078"/>
                <a:gridCol w="714078"/>
                <a:gridCol w="714078"/>
              </a:tblGrid>
              <a:tr h="217216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Profile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Tier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Level</a:t>
                      </a:r>
                      <a:endParaRPr lang="en-GB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1721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5</a:t>
                      </a:r>
                      <a:endParaRPr lang="en-GB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5.1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5.2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6.1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6.2</a:t>
                      </a:r>
                      <a:endParaRPr lang="en-GB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467343">
                <a:tc rowSpan="4">
                  <a:txBody>
                    <a:bodyPr/>
                    <a:lstStyle/>
                    <a:p>
                      <a:pPr marL="71755" marR="71755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Maximum bit rate (Mbps)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270" anchor="ctr"/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 dirty="0">
                          <a:effectLst/>
                        </a:rPr>
                        <a:t>Main 4:4:4 16 Intra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 dirty="0">
                          <a:effectLst/>
                        </a:rPr>
                        <a:t>Main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>
                          <a:effectLst/>
                        </a:rPr>
                        <a:t>200</a:t>
                      </a:r>
                      <a:endParaRPr lang="en-GB" sz="1100" i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>
                          <a:effectLst/>
                        </a:rPr>
                        <a:t>320</a:t>
                      </a:r>
                      <a:endParaRPr lang="en-GB" sz="1100" i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>
                          <a:effectLst/>
                        </a:rPr>
                        <a:t>480</a:t>
                      </a:r>
                      <a:endParaRPr lang="en-GB" sz="1100" i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>
                          <a:effectLst/>
                        </a:rPr>
                        <a:t>480</a:t>
                      </a:r>
                      <a:endParaRPr lang="en-GB" sz="1100" i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>
                          <a:effectLst/>
                        </a:rPr>
                        <a:t>960</a:t>
                      </a:r>
                      <a:endParaRPr lang="en-GB" sz="1100" i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>
                          <a:effectLst/>
                        </a:rPr>
                        <a:t>1920</a:t>
                      </a:r>
                      <a:endParaRPr lang="en-GB" sz="1100" i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4681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>
                          <a:effectLst/>
                        </a:rPr>
                        <a:t>High</a:t>
                      </a:r>
                      <a:endParaRPr lang="en-GB" sz="1100" i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 dirty="0">
                          <a:effectLst/>
                        </a:rPr>
                        <a:t>800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>
                          <a:effectLst/>
                        </a:rPr>
                        <a:t>1280</a:t>
                      </a:r>
                      <a:endParaRPr lang="en-GB" sz="1100" i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 dirty="0">
                          <a:effectLst/>
                        </a:rPr>
                        <a:t>1920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 dirty="0">
                          <a:effectLst/>
                        </a:rPr>
                        <a:t>1920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 dirty="0">
                          <a:effectLst/>
                        </a:rPr>
                        <a:t>3840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 dirty="0">
                          <a:effectLst/>
                        </a:rPr>
                        <a:t>6400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4673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effectLst/>
                        </a:rPr>
                        <a:t>High 4:4:4 16 Intra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effectLst/>
                        </a:rPr>
                        <a:t>Main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effectLst/>
                        </a:rPr>
                        <a:t>2400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effectLst/>
                        </a:rPr>
                        <a:t>3840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effectLst/>
                        </a:rPr>
                        <a:t>5760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effectLst/>
                        </a:rPr>
                        <a:t>5760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effectLst/>
                        </a:rPr>
                        <a:t>11520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>
                          <a:effectLst/>
                        </a:rPr>
                        <a:t>23040</a:t>
                      </a:r>
                      <a:endParaRPr lang="en-GB" sz="11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4681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>
                          <a:effectLst/>
                        </a:rPr>
                        <a:t>High</a:t>
                      </a:r>
                      <a:endParaRPr lang="en-GB" sz="11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>
                          <a:effectLst/>
                        </a:rPr>
                        <a:t>9600</a:t>
                      </a:r>
                      <a:endParaRPr lang="en-GB" sz="11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effectLst/>
                        </a:rPr>
                        <a:t>15360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effectLst/>
                        </a:rPr>
                        <a:t>23040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effectLst/>
                        </a:rPr>
                        <a:t>23040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effectLst/>
                        </a:rPr>
                        <a:t>46080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effectLst/>
                        </a:rPr>
                        <a:t>76800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467343">
                <a:tc rowSpan="4">
                  <a:txBody>
                    <a:bodyPr/>
                    <a:lstStyle/>
                    <a:p>
                      <a:pPr marL="71755" marR="71755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800">
                          <a:effectLst/>
                        </a:rPr>
                        <a:t>Compression ratio of 4:4:4 16-bit video at level-targeted sample rate at maximum bit rate</a:t>
                      </a:r>
                      <a:endParaRPr lang="en-GB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270" anchor="ctr"/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 dirty="0">
                          <a:effectLst/>
                        </a:rPr>
                        <a:t>Main 4:4:4 16 Intra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 dirty="0">
                          <a:effectLst/>
                        </a:rPr>
                        <a:t>Main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i="1">
                          <a:effectLst/>
                        </a:rPr>
                        <a:t>64.2</a:t>
                      </a:r>
                      <a:endParaRPr lang="en-GB" sz="1100" i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i="1">
                          <a:effectLst/>
                        </a:rPr>
                        <a:t>80.2</a:t>
                      </a:r>
                      <a:endParaRPr lang="en-GB" sz="1100" i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i="1" dirty="0">
                          <a:effectLst/>
                        </a:rPr>
                        <a:t>107.0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i="1" dirty="0">
                          <a:effectLst/>
                        </a:rPr>
                        <a:t>107.0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i="1">
                          <a:effectLst/>
                        </a:rPr>
                        <a:t>107.0</a:t>
                      </a:r>
                      <a:endParaRPr lang="en-GB" sz="1100" i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i="1">
                          <a:effectLst/>
                        </a:rPr>
                        <a:t>107.0</a:t>
                      </a:r>
                      <a:endParaRPr lang="en-GB" sz="1100" i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4681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i="1">
                          <a:effectLst/>
                        </a:rPr>
                        <a:t>High</a:t>
                      </a:r>
                      <a:endParaRPr lang="en-GB" sz="1100" i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i="1" dirty="0">
                          <a:effectLst/>
                        </a:rPr>
                        <a:t>16.0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i="1" dirty="0">
                          <a:effectLst/>
                        </a:rPr>
                        <a:t>20.1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i="1" dirty="0">
                          <a:effectLst/>
                        </a:rPr>
                        <a:t>26.7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i="1" dirty="0">
                          <a:effectLst/>
                        </a:rPr>
                        <a:t>26.7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i="1" dirty="0">
                          <a:effectLst/>
                        </a:rPr>
                        <a:t>26.7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i="1" dirty="0">
                          <a:effectLst/>
                        </a:rPr>
                        <a:t>32.1</a:t>
                      </a:r>
                      <a:endParaRPr lang="en-GB" sz="1100" i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4673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effectLst/>
                        </a:rPr>
                        <a:t>High 4:4:4 16 Intra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effectLst/>
                        </a:rPr>
                        <a:t>Main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5.3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6.7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8.9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8.9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8.9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8.9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4681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>
                          <a:effectLst/>
                        </a:rPr>
                        <a:t>High</a:t>
                      </a:r>
                      <a:endParaRPr lang="en-GB" sz="11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1.3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effectLst/>
                        </a:rPr>
                        <a:t>1.7</a:t>
                      </a:r>
                      <a:endParaRPr lang="en-GB" sz="11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effectLst/>
                        </a:rPr>
                        <a:t>2.2</a:t>
                      </a:r>
                      <a:endParaRPr lang="en-GB" sz="11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effectLst/>
                        </a:rPr>
                        <a:t>2.2</a:t>
                      </a:r>
                      <a:endParaRPr lang="en-GB" sz="11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2.2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2.7</a:t>
                      </a:r>
                      <a:endParaRPr lang="en-GB" sz="11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JCTVC-R0128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2014/6/27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27364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Bit rates and compression ratios </a:t>
            </a:r>
            <a:r>
              <a:rPr lang="en-GB" dirty="0" smtClean="0"/>
              <a:t>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800" dirty="0" smtClean="0"/>
          </a:p>
          <a:p>
            <a:r>
              <a:rPr lang="en-GB" sz="1800" dirty="0" smtClean="0"/>
              <a:t>This </a:t>
            </a:r>
            <a:r>
              <a:rPr lang="en-GB" sz="1800" dirty="0"/>
              <a:t>combination of Main and High profiles with Main and High tiers provides a wide range of bit rates and compression ratios</a:t>
            </a:r>
            <a:r>
              <a:rPr lang="en-GB" sz="1800" dirty="0" smtClean="0"/>
              <a:t>.</a:t>
            </a:r>
          </a:p>
          <a:p>
            <a:endParaRPr lang="en-GB" sz="1800" dirty="0"/>
          </a:p>
          <a:p>
            <a:r>
              <a:rPr lang="en-GB" sz="1800" dirty="0"/>
              <a:t>The factor-of-12 increase is particularly important at level 5.2 </a:t>
            </a:r>
            <a:r>
              <a:rPr lang="en-GB" sz="1800" dirty="0" smtClean="0"/>
              <a:t>(i.e. 4K </a:t>
            </a:r>
            <a:r>
              <a:rPr lang="en-GB" sz="1800" dirty="0" smtClean="0"/>
              <a:t>120P)</a:t>
            </a:r>
          </a:p>
          <a:p>
            <a:pPr lvl="1"/>
            <a:r>
              <a:rPr lang="en-GB" sz="1600" dirty="0" smtClean="0"/>
              <a:t>there </a:t>
            </a:r>
            <a:r>
              <a:rPr lang="en-GB" sz="1600" dirty="0"/>
              <a:t>is no room to create a higher bit rate level 5.3 as the bit-rate must be less than that of level </a:t>
            </a:r>
            <a:r>
              <a:rPr lang="en-GB" sz="1600" dirty="0" smtClean="0"/>
              <a:t>6.</a:t>
            </a:r>
          </a:p>
          <a:p>
            <a:endParaRPr lang="en-GB" dirty="0"/>
          </a:p>
          <a:p>
            <a:r>
              <a:rPr lang="en-GB" sz="1800" dirty="0" smtClean="0"/>
              <a:t>Of </a:t>
            </a:r>
            <a:r>
              <a:rPr lang="en-GB" sz="1800" dirty="0"/>
              <a:t>all levels, level 5.2 is </a:t>
            </a:r>
            <a:r>
              <a:rPr lang="en-GB" sz="1800" dirty="0" smtClean="0"/>
              <a:t>of </a:t>
            </a:r>
            <a:r>
              <a:rPr lang="en-GB" sz="1800" dirty="0"/>
              <a:t>greatest immediate interest to </a:t>
            </a:r>
            <a:r>
              <a:rPr lang="en-GB" sz="1800" dirty="0" smtClean="0"/>
              <a:t>the high end </a:t>
            </a:r>
            <a:r>
              <a:rPr lang="en-GB" sz="1800" dirty="0"/>
              <a:t>content creation </a:t>
            </a:r>
            <a:r>
              <a:rPr lang="en-GB" sz="1800" dirty="0" smtClean="0"/>
              <a:t>industry (i.e. 4K 120P).</a:t>
            </a:r>
            <a:endParaRPr lang="en-GB" sz="1800" dirty="0" smtClean="0"/>
          </a:p>
          <a:p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JCTVC-R0128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2014/6/27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63712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800" dirty="0" smtClean="0"/>
          </a:p>
          <a:p>
            <a:r>
              <a:rPr lang="en-GB" sz="1800" dirty="0" smtClean="0"/>
              <a:t>The </a:t>
            </a:r>
            <a:r>
              <a:rPr lang="en-GB" sz="1800" dirty="0" smtClean="0"/>
              <a:t>planned High </a:t>
            </a:r>
            <a:r>
              <a:rPr lang="en-GB" sz="1800" dirty="0" smtClean="0"/>
              <a:t>4:4:4 16 Intra </a:t>
            </a:r>
            <a:r>
              <a:rPr lang="en-GB" sz="1800" dirty="0" smtClean="0"/>
              <a:t>profile, </a:t>
            </a:r>
            <a:r>
              <a:rPr lang="en-GB" sz="1800" dirty="0"/>
              <a:t>targeted for high end </a:t>
            </a:r>
            <a:r>
              <a:rPr lang="en-GB" sz="1800" dirty="0" smtClean="0"/>
              <a:t>professional content creation, </a:t>
            </a:r>
            <a:r>
              <a:rPr lang="en-GB" sz="1800" dirty="0" smtClean="0"/>
              <a:t>has been </a:t>
            </a:r>
            <a:r>
              <a:rPr lang="en-GB" sz="1800" dirty="0" smtClean="0"/>
              <a:t>specified.</a:t>
            </a:r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/>
              <a:t>The necessary text changes relative to Version 2 are included in the accompanying document.</a:t>
            </a:r>
          </a:p>
          <a:p>
            <a:pPr lvl="1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JCTVC-R0128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2014/6/27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70464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2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518</Words>
  <Application>Microsoft Office PowerPoint</Application>
  <PresentationFormat>On-screen Show (4:3)</PresentationFormat>
  <Paragraphs>144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GBM_Master</vt:lpstr>
      <vt:lpstr>High 4:4:4 16 Intra Profile Specification</vt:lpstr>
      <vt:lpstr>Background</vt:lpstr>
      <vt:lpstr>Changes relative to Main 4:4:4 16 Intra</vt:lpstr>
      <vt:lpstr>Bit rates and compression ratios (1)</vt:lpstr>
      <vt:lpstr>Bit rates and compression ratios (2)</vt:lpstr>
      <vt:lpstr>Bit rates and compression ratios (3)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2013-10-18T14:36:38Z</dcterms:created>
  <dcterms:modified xsi:type="dcterms:W3CDTF">2014-06-27T15:29:34Z</dcterms:modified>
</cp:coreProperties>
</file>