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8" r:id="rId4"/>
    <p:sldId id="267" r:id="rId5"/>
    <p:sldId id="258" r:id="rId6"/>
    <p:sldId id="259" r:id="rId7"/>
    <p:sldId id="260" r:id="rId8"/>
    <p:sldId id="261" r:id="rId9"/>
    <p:sldId id="265" r:id="rId10"/>
    <p:sldId id="263" r:id="rId11"/>
    <p:sldId id="262" r:id="rId12"/>
    <p:sldId id="266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582" autoAdjust="0"/>
  </p:normalViewPr>
  <p:slideViewPr>
    <p:cSldViewPr>
      <p:cViewPr>
        <p:scale>
          <a:sx n="75" d="100"/>
          <a:sy n="75" d="100"/>
        </p:scale>
        <p:origin x="-2580" y="-9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C9D21B-6FFB-4BDF-BA02-6BC16E4E1975}" type="datetimeFigureOut">
              <a:rPr lang="ko-KR" altLang="en-US" smtClean="0"/>
              <a:t>2014-06-29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B69D2-7072-430E-95B8-8C3AE870E09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040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00166" y="3571876"/>
            <a:ext cx="6400800" cy="100013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2014-06-29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2014-06-29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2014-06-29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001056" cy="571504"/>
          </a:xfrm>
        </p:spPr>
        <p:txBody>
          <a:bodyPr>
            <a:noAutofit/>
          </a:bodyPr>
          <a:lstStyle>
            <a:lvl1pPr algn="l">
              <a:defRPr sz="28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5000660"/>
          </a:xfrm>
        </p:spPr>
        <p:txBody>
          <a:bodyPr/>
          <a:lstStyle>
            <a:lvl1pPr marL="265113" indent="-265113" latinLnBrk="0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274638" latinLnBrk="0"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95350" indent="-266700" latinLnBrk="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2014-06-29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072438" y="6356350"/>
            <a:ext cx="614362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5786" y="3571876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5786" y="2071678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2014-06-29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2014-06-29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2014-06-29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186766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2014-06-29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2014-06-29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2014-06-29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F9454-EA54-469D-9548-182374E438AA}" type="datetimeFigureOut">
              <a:rPr lang="ko-KR" altLang="en-US" smtClean="0"/>
              <a:pPr/>
              <a:t>2014-06-29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fld id="{73DF9454-EA54-469D-9548-182374E438AA}" type="datetimeFigureOut">
              <a:rPr lang="ko-KR" altLang="en-US" smtClean="0"/>
              <a:pPr/>
              <a:t>2014-06-29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fld id="{460DC232-7590-491D-9DE5-BE8E13FCAFF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sz="3200" dirty="0" smtClean="0"/>
              <a:t>Modified </a:t>
            </a:r>
            <a:r>
              <a:rPr lang="en-US" altLang="ko-KR" sz="3200" dirty="0" err="1" smtClean="0"/>
              <a:t>Deblocking</a:t>
            </a:r>
            <a:r>
              <a:rPr lang="en-US" altLang="ko-KR" sz="3200" dirty="0" smtClean="0"/>
              <a:t> Filtering Process for Intra Block Copy (IBC)</a:t>
            </a:r>
            <a:br>
              <a:rPr lang="en-US" altLang="ko-KR" sz="3200" dirty="0" smtClean="0"/>
            </a:br>
            <a:r>
              <a:rPr lang="en-US" altLang="ko-KR" sz="3200" dirty="0" smtClean="0"/>
              <a:t>(JCTVC-R0118)</a:t>
            </a:r>
            <a:endParaRPr lang="ko-KR" altLang="en-US" sz="32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sz="1800" dirty="0" smtClean="0"/>
              <a:t>Ismail M, </a:t>
            </a:r>
            <a:r>
              <a:rPr lang="en-US" altLang="ko-KR" sz="1800" dirty="0" err="1" smtClean="0"/>
              <a:t>Hyunho</a:t>
            </a:r>
            <a:r>
              <a:rPr lang="en-US" altLang="ko-KR" sz="1800" dirty="0" smtClean="0"/>
              <a:t> Jo, </a:t>
            </a:r>
            <a:r>
              <a:rPr lang="en-US" altLang="ko-KR" sz="1800" dirty="0" err="1" smtClean="0"/>
              <a:t>Jonghyun</a:t>
            </a:r>
            <a:r>
              <a:rPr lang="en-US" altLang="ko-KR" sz="1800" dirty="0" smtClean="0"/>
              <a:t> Ma, </a:t>
            </a:r>
            <a:r>
              <a:rPr lang="en-US" altLang="ko-KR" sz="1800" dirty="0" err="1" smtClean="0"/>
              <a:t>Woong</a:t>
            </a:r>
            <a:r>
              <a:rPr lang="en-US" altLang="ko-KR" sz="1800" dirty="0" smtClean="0"/>
              <a:t> Lim, and </a:t>
            </a:r>
            <a:r>
              <a:rPr lang="en-US" altLang="ko-KR" sz="1800" dirty="0" err="1" smtClean="0"/>
              <a:t>Donggyu</a:t>
            </a:r>
            <a:r>
              <a:rPr lang="en-US" altLang="ko-KR" sz="1800" dirty="0" smtClean="0"/>
              <a:t> </a:t>
            </a:r>
            <a:r>
              <a:rPr lang="en-US" altLang="ko-KR" sz="1800" dirty="0" err="1" smtClean="0"/>
              <a:t>Sim</a:t>
            </a:r>
            <a:endParaRPr lang="en-US" altLang="ko-KR" sz="1800" dirty="0" smtClean="0"/>
          </a:p>
          <a:p>
            <a:r>
              <a:rPr lang="en-US" altLang="ko-KR" dirty="0" err="1" smtClean="0"/>
              <a:t>Kwangwoon</a:t>
            </a:r>
            <a:r>
              <a:rPr lang="en-US" altLang="ko-KR" dirty="0" smtClean="0"/>
              <a:t> University (KWU)</a:t>
            </a:r>
          </a:p>
        </p:txBody>
      </p:sp>
    </p:spTree>
    <p:extLst>
      <p:ext uri="{BB962C8B-B14F-4D97-AF65-F5344CB8AC3E}">
        <p14:creationId xmlns:p14="http://schemas.microsoft.com/office/powerpoint/2010/main" val="269445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" y="-18466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" y="-18466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</a:t>
            </a:r>
            <a:r>
              <a:rPr lang="en-US" dirty="0"/>
              <a:t>r</a:t>
            </a:r>
            <a:r>
              <a:rPr lang="en-US" dirty="0" smtClean="0"/>
              <a:t>esults (2/3)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BD-rate results of modified DBF for IBC under </a:t>
            </a:r>
            <a:r>
              <a:rPr lang="en-US" altLang="ko-KR" dirty="0" smtClean="0"/>
              <a:t>Random Access</a:t>
            </a:r>
            <a:endParaRPr lang="ko-KR" altLang="en-US" dirty="0"/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313" y="1725513"/>
            <a:ext cx="7191375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256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" y="-18466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" y="-18466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</a:t>
            </a:r>
            <a:r>
              <a:rPr lang="en-US" dirty="0"/>
              <a:t>r</a:t>
            </a:r>
            <a:r>
              <a:rPr lang="en-US" dirty="0" smtClean="0"/>
              <a:t>esults (3/3)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BD-rate </a:t>
            </a:r>
            <a:r>
              <a:rPr lang="en-US" altLang="ko-KR" dirty="0"/>
              <a:t>results </a:t>
            </a:r>
            <a:r>
              <a:rPr lang="en-US" altLang="ko-KR" dirty="0" smtClean="0"/>
              <a:t>of modified DBF for IBC under </a:t>
            </a:r>
            <a:r>
              <a:rPr lang="en-US" altLang="ko-KR" dirty="0"/>
              <a:t>All Intra</a:t>
            </a:r>
            <a:endParaRPr lang="ko-KR" altLang="en-US" dirty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6"/>
          <a:stretch/>
        </p:blipFill>
        <p:spPr bwMode="auto">
          <a:xfrm>
            <a:off x="985837" y="1727200"/>
            <a:ext cx="7172325" cy="42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02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modified </a:t>
            </a:r>
            <a:r>
              <a:rPr lang="en-US" dirty="0" err="1" smtClean="0"/>
              <a:t>deblocking</a:t>
            </a:r>
            <a:r>
              <a:rPr lang="en-US" dirty="0" smtClean="0"/>
              <a:t> filter for intra block copy (IBC) is proposed with consideration of coded modes of two neighboring blocks</a:t>
            </a:r>
          </a:p>
          <a:p>
            <a:pPr lvl="1"/>
            <a:endParaRPr lang="en-US" dirty="0"/>
          </a:p>
          <a:p>
            <a:r>
              <a:rPr lang="en-US" dirty="0" smtClean="0"/>
              <a:t>The proposed method achieves:</a:t>
            </a:r>
          </a:p>
          <a:p>
            <a:pPr lvl="1"/>
            <a:r>
              <a:rPr lang="en-US" altLang="ko-KR" dirty="0" smtClean="0"/>
              <a:t>0.17</a:t>
            </a:r>
            <a:r>
              <a:rPr lang="en-US" altLang="ko-KR" dirty="0" smtClean="0"/>
              <a:t>% </a:t>
            </a:r>
            <a:r>
              <a:rPr lang="en-US" altLang="ko-KR" dirty="0"/>
              <a:t>BD-rate </a:t>
            </a:r>
            <a:r>
              <a:rPr lang="en-US" altLang="ko-KR" dirty="0" smtClean="0"/>
              <a:t>gain for </a:t>
            </a:r>
            <a:r>
              <a:rPr lang="en-US" altLang="ko-KR" dirty="0"/>
              <a:t>Low </a:t>
            </a:r>
            <a:r>
              <a:rPr lang="en-US" altLang="ko-KR" dirty="0" smtClean="0"/>
              <a:t>Delay </a:t>
            </a:r>
            <a:endParaRPr lang="en-US" altLang="ko-KR" dirty="0"/>
          </a:p>
          <a:p>
            <a:pPr lvl="1"/>
            <a:r>
              <a:rPr lang="en-US" altLang="ko-KR" dirty="0" smtClean="0"/>
              <a:t>0.09</a:t>
            </a:r>
            <a:r>
              <a:rPr lang="en-US" altLang="ko-KR" dirty="0"/>
              <a:t>% BD-rate </a:t>
            </a:r>
            <a:r>
              <a:rPr lang="en-US" altLang="ko-KR" dirty="0" smtClean="0"/>
              <a:t>gain for </a:t>
            </a:r>
            <a:r>
              <a:rPr lang="en-US" altLang="ko-KR" dirty="0"/>
              <a:t>Random </a:t>
            </a:r>
            <a:r>
              <a:rPr lang="en-US" altLang="ko-KR" dirty="0" smtClean="0"/>
              <a:t>Access</a:t>
            </a:r>
            <a:endParaRPr lang="en-US" altLang="ko-KR" dirty="0"/>
          </a:p>
          <a:p>
            <a:pPr lvl="1"/>
            <a:r>
              <a:rPr lang="en-US" altLang="ko-KR" dirty="0" smtClean="0"/>
              <a:t>0.14% </a:t>
            </a:r>
            <a:r>
              <a:rPr lang="en-US" altLang="ko-KR" dirty="0"/>
              <a:t>BD-rate </a:t>
            </a:r>
            <a:r>
              <a:rPr lang="en-US" altLang="ko-KR" dirty="0" smtClean="0"/>
              <a:t>lost for </a:t>
            </a:r>
            <a:r>
              <a:rPr lang="en-US" altLang="ko-KR" dirty="0"/>
              <a:t>All Intra</a:t>
            </a:r>
          </a:p>
          <a:p>
            <a:pPr lvl="1"/>
            <a:r>
              <a:rPr lang="en-US" altLang="ko-KR" dirty="0" smtClean="0"/>
              <a:t>Under the common test condition of SCC</a:t>
            </a:r>
            <a:endParaRPr lang="en-US" altLang="ko-KR" dirty="0"/>
          </a:p>
          <a:p>
            <a:pPr lvl="1"/>
            <a:endParaRPr lang="en-US" dirty="0" smtClean="0"/>
          </a:p>
          <a:p>
            <a:r>
              <a:rPr lang="en-US" dirty="0" smtClean="0"/>
              <a:t>It is recommended to adopt the proposed method into SCC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001056" cy="571504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09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/>
              <a:t>Motivation</a:t>
            </a:r>
          </a:p>
          <a:p>
            <a:pPr lvl="1"/>
            <a:r>
              <a:rPr lang="en-US" altLang="ko-KR" sz="1600" dirty="0" smtClean="0"/>
              <a:t>The current </a:t>
            </a:r>
            <a:r>
              <a:rPr lang="en-US" altLang="ko-KR" sz="1600" dirty="0" err="1" smtClean="0"/>
              <a:t>deblocking</a:t>
            </a:r>
            <a:r>
              <a:rPr lang="en-US" altLang="ko-KR" sz="1600" dirty="0" smtClean="0"/>
              <a:t> filter is designed inappropriately for IBC-coded block</a:t>
            </a:r>
          </a:p>
          <a:p>
            <a:pPr lvl="2"/>
            <a:r>
              <a:rPr lang="en-US" altLang="ko-KR" sz="1400" dirty="0" smtClean="0"/>
              <a:t>The </a:t>
            </a:r>
            <a:r>
              <a:rPr lang="en-US" altLang="ko-KR" sz="1400" dirty="0" err="1" smtClean="0"/>
              <a:t>deblocking</a:t>
            </a:r>
            <a:r>
              <a:rPr lang="en-US" altLang="ko-KR" sz="1400" dirty="0" smtClean="0"/>
              <a:t> filter of SCM-1.0 is conducted with strong filtering for IBC-coded blocks without consideration of the block vector. </a:t>
            </a:r>
          </a:p>
          <a:p>
            <a:pPr lvl="2"/>
            <a:r>
              <a:rPr lang="en-US" altLang="ko-KR" sz="1400" dirty="0" smtClean="0"/>
              <a:t>When two adjacent blocks are coded with IBC mode having same block vector without residual coefficient (means no discontinuity), no blocking artifact exist at the boundary. </a:t>
            </a:r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The proposed method</a:t>
            </a:r>
          </a:p>
          <a:p>
            <a:pPr lvl="1"/>
            <a:r>
              <a:rPr lang="en-US" altLang="ko-KR" sz="1600" dirty="0" smtClean="0"/>
              <a:t>Modified </a:t>
            </a:r>
            <a:r>
              <a:rPr lang="en-US" altLang="ko-KR" sz="1600" dirty="0" err="1" smtClean="0"/>
              <a:t>deblocking</a:t>
            </a:r>
            <a:r>
              <a:rPr lang="en-US" altLang="ko-KR" sz="1600" dirty="0" smtClean="0"/>
              <a:t> filter for IBC as similar to</a:t>
            </a:r>
            <a:r>
              <a:rPr lang="en-US" altLang="ko-KR" sz="1600" dirty="0" smtClean="0">
                <a:solidFill>
                  <a:srgbClr val="FF0000"/>
                </a:solidFill>
              </a:rPr>
              <a:t> </a:t>
            </a:r>
            <a:r>
              <a:rPr lang="en-US" altLang="ko-KR" sz="1600" dirty="0" smtClean="0"/>
              <a:t>inter-coded blocks</a:t>
            </a:r>
            <a:endParaRPr lang="en-US" altLang="ko-KR" sz="1400" dirty="0" smtClean="0"/>
          </a:p>
          <a:p>
            <a:pPr lvl="2"/>
            <a:r>
              <a:rPr lang="en-US" altLang="ko-KR" sz="1400" dirty="0" smtClean="0"/>
              <a:t>When two adjacent blocks are coded with IBC, boundary strength (</a:t>
            </a:r>
            <a:r>
              <a:rPr lang="en-US" altLang="ko-KR" sz="1400" dirty="0" err="1" smtClean="0"/>
              <a:t>Bs</a:t>
            </a:r>
            <a:r>
              <a:rPr lang="en-US" altLang="ko-KR" sz="1400" dirty="0" smtClean="0"/>
              <a:t>) for </a:t>
            </a:r>
            <a:r>
              <a:rPr lang="en-US" altLang="ko-KR" sz="1400" dirty="0" err="1" smtClean="0"/>
              <a:t>deblocking</a:t>
            </a:r>
            <a:r>
              <a:rPr lang="en-US" altLang="ko-KR" sz="1400" dirty="0" smtClean="0"/>
              <a:t> filtering is modified to be set to 0 or 1 rather than 2</a:t>
            </a:r>
          </a:p>
          <a:p>
            <a:endParaRPr lang="en-US" altLang="ko-KR" sz="1800" dirty="0" smtClean="0"/>
          </a:p>
          <a:p>
            <a:r>
              <a:rPr lang="en-US" altLang="ko-KR" sz="1800" dirty="0" smtClean="0"/>
              <a:t>Experimental results</a:t>
            </a:r>
          </a:p>
          <a:p>
            <a:pPr lvl="1"/>
            <a:r>
              <a:rPr lang="en-US" altLang="ko-KR" sz="1400" dirty="0" smtClean="0"/>
              <a:t>0.17% </a:t>
            </a:r>
            <a:r>
              <a:rPr lang="en-US" altLang="ko-KR" sz="1400" dirty="0"/>
              <a:t>BD-rate gain for Low Delay</a:t>
            </a:r>
          </a:p>
          <a:p>
            <a:pPr lvl="1"/>
            <a:r>
              <a:rPr lang="en-US" altLang="ko-KR" sz="1400" dirty="0"/>
              <a:t>0.09% BD-rate gain for Random Access</a:t>
            </a:r>
          </a:p>
          <a:p>
            <a:pPr lvl="1"/>
            <a:r>
              <a:rPr lang="en-US" altLang="ko-KR" sz="1400" dirty="0" smtClean="0"/>
              <a:t>0.14% </a:t>
            </a:r>
            <a:r>
              <a:rPr lang="en-US" altLang="ko-KR" sz="1400" dirty="0" smtClean="0"/>
              <a:t>BD-rate loss for All Intra</a:t>
            </a:r>
          </a:p>
        </p:txBody>
      </p:sp>
    </p:spTree>
    <p:extLst>
      <p:ext uri="{BB962C8B-B14F-4D97-AF65-F5344CB8AC3E}">
        <p14:creationId xmlns:p14="http://schemas.microsoft.com/office/powerpoint/2010/main" val="326846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smtClean="0"/>
              <a:t>current </a:t>
            </a:r>
            <a:r>
              <a:rPr lang="en-US" dirty="0"/>
              <a:t>DBF </a:t>
            </a:r>
            <a:r>
              <a:rPr lang="en-US" dirty="0" smtClean="0"/>
              <a:t>process </a:t>
            </a:r>
            <a:r>
              <a:rPr lang="en-US" dirty="0"/>
              <a:t>for </a:t>
            </a:r>
            <a:r>
              <a:rPr lang="en-US" dirty="0" smtClean="0"/>
              <a:t>IBC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Deblocking</a:t>
            </a:r>
            <a:r>
              <a:rPr lang="en-US" dirty="0" smtClean="0"/>
              <a:t> filter is a tool that is introduced in the previous video standards such as H.264/AVC and HEVC</a:t>
            </a:r>
          </a:p>
          <a:p>
            <a:pPr lvl="1"/>
            <a:r>
              <a:rPr lang="en-US" dirty="0" smtClean="0"/>
              <a:t>It’s designed to reduce blocking artifacts caused by:</a:t>
            </a:r>
          </a:p>
          <a:p>
            <a:pPr lvl="2"/>
            <a:r>
              <a:rPr lang="en-US" dirty="0"/>
              <a:t>b</a:t>
            </a:r>
            <a:r>
              <a:rPr lang="en-US" dirty="0" smtClean="0"/>
              <a:t>lock-based prediction (intra and inter blocks), and </a:t>
            </a:r>
          </a:p>
          <a:p>
            <a:pPr lvl="2"/>
            <a:r>
              <a:rPr lang="en-US" dirty="0"/>
              <a:t>q</a:t>
            </a:r>
            <a:r>
              <a:rPr lang="en-US" dirty="0" smtClean="0"/>
              <a:t>uantization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the Screen Content Coding (SCC), intra block copying (IBC) is introduced  as a new tool of a prediction mode</a:t>
            </a:r>
          </a:p>
          <a:p>
            <a:pPr lvl="1"/>
            <a:r>
              <a:rPr lang="en-US" dirty="0" smtClean="0"/>
              <a:t>It provides a significant bitrate savings for SCC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b="1" dirty="0" smtClean="0"/>
              <a:t>Current status</a:t>
            </a:r>
            <a:r>
              <a:rPr lang="en-US" dirty="0" smtClean="0"/>
              <a:t>: no body touches the </a:t>
            </a:r>
            <a:r>
              <a:rPr lang="en-US" dirty="0" err="1" smtClean="0"/>
              <a:t>deblocking</a:t>
            </a:r>
            <a:r>
              <a:rPr lang="en-US" dirty="0" smtClean="0"/>
              <a:t> filter with special attention to the IBC cases for SCC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36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0138847"/>
              </p:ext>
            </p:extLst>
          </p:nvPr>
        </p:nvGraphicFramePr>
        <p:xfrm>
          <a:off x="323528" y="980728"/>
          <a:ext cx="3744416" cy="535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" name="Visio" r:id="rId3" imgW="5006644" imgH="7149870" progId="Visio.Drawing.11">
                  <p:embed/>
                </p:oleObj>
              </mc:Choice>
              <mc:Fallback>
                <p:oleObj name="Visio" r:id="rId3" imgW="5006644" imgH="7149870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980728"/>
                        <a:ext cx="3744416" cy="5350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" y="-18466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" y="-18466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42847" y="357167"/>
            <a:ext cx="8543957" cy="571504"/>
          </a:xfrm>
        </p:spPr>
        <p:txBody>
          <a:bodyPr/>
          <a:lstStyle/>
          <a:p>
            <a:r>
              <a:rPr lang="en-US" dirty="0" smtClean="0"/>
              <a:t>The current DBF process for IBC (2/2)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" y="-18466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147838" y="6294670"/>
            <a:ext cx="413613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200" b="1" dirty="0" smtClean="0"/>
              <a:t>Fig.1: Current DBF Process Flowchart</a:t>
            </a:r>
            <a:endParaRPr lang="en-US" sz="1200" b="1" dirty="0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3563889" y="1908503"/>
            <a:ext cx="3456383" cy="4280963"/>
            <a:chOff x="2771801" y="1053531"/>
            <a:chExt cx="3456383" cy="4280963"/>
          </a:xfrm>
        </p:grpSpPr>
        <p:grpSp>
          <p:nvGrpSpPr>
            <p:cNvPr id="15" name="Group 14"/>
            <p:cNvGrpSpPr/>
            <p:nvPr/>
          </p:nvGrpSpPr>
          <p:grpSpPr>
            <a:xfrm>
              <a:off x="2771801" y="1327261"/>
              <a:ext cx="3252430" cy="4007233"/>
              <a:chOff x="2442093" y="983981"/>
              <a:chExt cx="3670117" cy="4521854"/>
            </a:xfrm>
          </p:grpSpPr>
          <p:pic>
            <p:nvPicPr>
              <p:cNvPr id="3086" name="Picture 1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27983" y="983981"/>
                <a:ext cx="1684227" cy="45218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2442093" y="1895778"/>
                <a:ext cx="2813983" cy="471108"/>
                <a:chOff x="2442093" y="1895778"/>
                <a:chExt cx="2813983" cy="471108"/>
              </a:xfrm>
            </p:grpSpPr>
            <p:cxnSp>
              <p:nvCxnSpPr>
                <p:cNvPr id="9" name="Curved Connector 8"/>
                <p:cNvCxnSpPr/>
                <p:nvPr/>
              </p:nvCxnSpPr>
              <p:spPr>
                <a:xfrm rot="10800000" flipV="1">
                  <a:off x="3904691" y="1895778"/>
                  <a:ext cx="1351385" cy="437148"/>
                </a:xfrm>
                <a:prstGeom prst="curvedConnector3">
                  <a:avLst/>
                </a:prstGeom>
                <a:ln>
                  <a:solidFill>
                    <a:schemeClr val="tx2"/>
                  </a:solidFill>
                  <a:prstDash val="sys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Rectangle 23"/>
                <p:cNvSpPr/>
                <p:nvPr/>
              </p:nvSpPr>
              <p:spPr>
                <a:xfrm>
                  <a:off x="2442093" y="1958514"/>
                  <a:ext cx="2547891" cy="408372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i="1" dirty="0" smtClean="0">
                      <a:solidFill>
                        <a:schemeClr val="tx1"/>
                      </a:solidFill>
                    </a:rPr>
                    <a:t>boundary</a:t>
                  </a:r>
                  <a:endParaRPr lang="en-US" sz="1100" i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2" name="Rectangle 31"/>
            <p:cNvSpPr/>
            <p:nvPr/>
          </p:nvSpPr>
          <p:spPr>
            <a:xfrm>
              <a:off x="4328364" y="1053531"/>
              <a:ext cx="1899820" cy="296361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chemeClr val="tx1"/>
                  </a:solidFill>
                </a:rPr>
                <a:t>HEVC Version1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048445" y="908720"/>
            <a:ext cx="3628011" cy="5385950"/>
            <a:chOff x="4932040" y="884627"/>
            <a:chExt cx="3628011" cy="5385950"/>
          </a:xfrm>
        </p:grpSpPr>
        <p:grpSp>
          <p:nvGrpSpPr>
            <p:cNvPr id="18" name="Group 17"/>
            <p:cNvGrpSpPr/>
            <p:nvPr/>
          </p:nvGrpSpPr>
          <p:grpSpPr>
            <a:xfrm>
              <a:off x="4932040" y="1156749"/>
              <a:ext cx="3628011" cy="5113828"/>
              <a:chOff x="5112405" y="1340768"/>
              <a:chExt cx="3836651" cy="5407914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5112405" y="1340768"/>
                <a:ext cx="3836651" cy="5407914"/>
              </a:xfrm>
              <a:prstGeom prst="round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 smtClean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3088" name="Picture 16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168429" y="1513958"/>
                <a:ext cx="1504986" cy="5097918"/>
              </a:xfrm>
              <a:prstGeom prst="rect">
                <a:avLst/>
              </a:prstGeom>
              <a:noFill/>
              <a:ln w="19050">
                <a:noFill/>
                <a:prstDash val="sys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33" name="Rectangle 32"/>
            <p:cNvSpPr/>
            <p:nvPr/>
          </p:nvSpPr>
          <p:spPr>
            <a:xfrm>
              <a:off x="5782330" y="884627"/>
              <a:ext cx="1899820" cy="296361"/>
            </a:xfrm>
            <a:prstGeom prst="rect">
              <a:avLst/>
            </a:prstGeom>
            <a:noFill/>
            <a:ln>
              <a:noFill/>
            </a:ln>
            <a:effectLst>
              <a:outerShdw blurRad="57785" dist="33020" dir="318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  <a:sp3d prstMaterial="metal">
              <a:bevelT w="38100" h="57150" prst="angle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FF0000"/>
                  </a:solidFill>
                </a:rPr>
                <a:t>SCC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588224" y="1955158"/>
            <a:ext cx="2547891" cy="4354162"/>
            <a:chOff x="6516216" y="1940508"/>
            <a:chExt cx="2547891" cy="4354162"/>
          </a:xfrm>
        </p:grpSpPr>
        <p:sp>
          <p:nvSpPr>
            <p:cNvPr id="37" name="Rectangle 36"/>
            <p:cNvSpPr/>
            <p:nvPr/>
          </p:nvSpPr>
          <p:spPr>
            <a:xfrm>
              <a:off x="6516216" y="1940508"/>
              <a:ext cx="2547891" cy="408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i="1" dirty="0" err="1" smtClean="0">
                  <a:solidFill>
                    <a:srgbClr val="0000FF"/>
                  </a:solidFill>
                </a:rPr>
                <a:t>Bs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=2</a:t>
              </a:r>
              <a:endParaRPr lang="en-US" sz="8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516216" y="2924944"/>
              <a:ext cx="2547891" cy="408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i="1" dirty="0" err="1" smtClean="0">
                  <a:solidFill>
                    <a:srgbClr val="0000FF"/>
                  </a:solidFill>
                </a:rPr>
                <a:t>Bs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=2</a:t>
              </a:r>
              <a:endParaRPr lang="en-US" sz="8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516216" y="3913452"/>
              <a:ext cx="2547891" cy="408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i="1" dirty="0" err="1" smtClean="0">
                  <a:solidFill>
                    <a:srgbClr val="0000FF"/>
                  </a:solidFill>
                </a:rPr>
                <a:t>Bs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=2</a:t>
              </a:r>
              <a:endParaRPr lang="en-US" sz="8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516216" y="4869160"/>
              <a:ext cx="2547891" cy="408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i="1" dirty="0" err="1" smtClean="0">
                  <a:solidFill>
                    <a:srgbClr val="0000FF"/>
                  </a:solidFill>
                </a:rPr>
                <a:t>Bs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=2</a:t>
              </a:r>
              <a:endParaRPr lang="en-US" sz="8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516216" y="5886298"/>
              <a:ext cx="2547891" cy="408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i="1" dirty="0" err="1" smtClean="0">
                  <a:solidFill>
                    <a:srgbClr val="0000FF"/>
                  </a:solidFill>
                </a:rPr>
                <a:t>Bs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=2</a:t>
              </a:r>
              <a:endParaRPr lang="en-US" sz="800" b="1" i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932040" y="2786075"/>
            <a:ext cx="2664296" cy="3499569"/>
            <a:chOff x="4644008" y="2786075"/>
            <a:chExt cx="2664296" cy="3499569"/>
          </a:xfrm>
        </p:grpSpPr>
        <p:sp>
          <p:nvSpPr>
            <p:cNvPr id="43" name="Rectangle 42"/>
            <p:cNvSpPr/>
            <p:nvPr/>
          </p:nvSpPr>
          <p:spPr>
            <a:xfrm>
              <a:off x="4644008" y="2786075"/>
              <a:ext cx="2547891" cy="408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i="1" dirty="0" err="1" smtClean="0">
                  <a:solidFill>
                    <a:srgbClr val="0000FF"/>
                  </a:solidFill>
                </a:rPr>
                <a:t>Bs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=2</a:t>
              </a:r>
              <a:endParaRPr lang="en-US" sz="8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644008" y="3812716"/>
              <a:ext cx="2547891" cy="408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i="1" dirty="0" err="1" smtClean="0">
                  <a:solidFill>
                    <a:srgbClr val="0000FF"/>
                  </a:solidFill>
                </a:rPr>
                <a:t>Bs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=2</a:t>
              </a:r>
              <a:endParaRPr lang="en-US" sz="8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644008" y="4851623"/>
              <a:ext cx="2547891" cy="408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i="1" dirty="0" err="1" smtClean="0">
                  <a:solidFill>
                    <a:srgbClr val="0000FF"/>
                  </a:solidFill>
                </a:rPr>
                <a:t>Bs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=2</a:t>
              </a:r>
              <a:endParaRPr lang="en-US" sz="8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760413" y="5877272"/>
              <a:ext cx="2547891" cy="408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i="1" dirty="0" err="1" smtClean="0">
                  <a:solidFill>
                    <a:srgbClr val="0000FF"/>
                  </a:solidFill>
                </a:rPr>
                <a:t>Bs</a:t>
              </a:r>
              <a:r>
                <a:rPr lang="en-US" sz="800" b="1" i="1" dirty="0" smtClean="0">
                  <a:solidFill>
                    <a:srgbClr val="0000FF"/>
                  </a:solidFill>
                </a:rPr>
                <a:t>=0 or 1</a:t>
              </a:r>
              <a:endParaRPr lang="en-US" sz="800" b="1" i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6992661" y="1340768"/>
            <a:ext cx="1395763" cy="4820759"/>
          </a:xfrm>
          <a:prstGeom prst="rect">
            <a:avLst/>
          </a:prstGeom>
          <a:noFill/>
          <a:ln w="31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99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SCM-1.0, </a:t>
            </a:r>
            <a:r>
              <a:rPr lang="en-US" dirty="0" err="1" smtClean="0"/>
              <a:t>deblocking</a:t>
            </a:r>
            <a:r>
              <a:rPr lang="en-US" dirty="0" smtClean="0"/>
              <a:t> </a:t>
            </a:r>
            <a:r>
              <a:rPr lang="en-US" dirty="0"/>
              <a:t>filter for IBC</a:t>
            </a:r>
            <a:r>
              <a:rPr lang="en-US" dirty="0" smtClean="0"/>
              <a:t> is regarded as intra-coded block:</a:t>
            </a:r>
          </a:p>
          <a:p>
            <a:pPr lvl="1"/>
            <a:r>
              <a:rPr lang="en-US" dirty="0" smtClean="0"/>
              <a:t>It means that boundary strength (</a:t>
            </a:r>
            <a:r>
              <a:rPr lang="en-US" dirty="0" err="1" smtClean="0"/>
              <a:t>Bs</a:t>
            </a:r>
            <a:r>
              <a:rPr lang="en-US" dirty="0" smtClean="0"/>
              <a:t>) of IBC-coded block is set  to 2 </a:t>
            </a:r>
            <a:r>
              <a:rPr lang="en-US" i="1" dirty="0" smtClean="0"/>
              <a:t>(strong filtering) </a:t>
            </a:r>
            <a:r>
              <a:rPr lang="en-US" dirty="0" smtClean="0"/>
              <a:t>regardless of the block vectors of IBC-coded blocks</a:t>
            </a:r>
          </a:p>
          <a:p>
            <a:pPr lvl="1"/>
            <a:r>
              <a:rPr lang="en-US" dirty="0" smtClean="0"/>
              <a:t>However, when two blocks are encoded with IBC and they have same block vector and no residual coefficients:</a:t>
            </a:r>
          </a:p>
          <a:p>
            <a:pPr lvl="2"/>
            <a:r>
              <a:rPr lang="en-US" dirty="0" smtClean="0"/>
              <a:t>There is no discontinuity between two blocks</a:t>
            </a:r>
          </a:p>
          <a:p>
            <a:pPr lvl="2"/>
            <a:r>
              <a:rPr lang="en-US" dirty="0" smtClean="0"/>
              <a:t>Strong filtering is not required to be applied for this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63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</a:p>
          <a:p>
            <a:pPr lvl="1"/>
            <a:r>
              <a:rPr lang="en-US" dirty="0" err="1" smtClean="0"/>
              <a:t>Deblocking</a:t>
            </a:r>
            <a:r>
              <a:rPr lang="en-US" dirty="0" smtClean="0"/>
              <a:t> filter is modified with paying attention to IBC-coded blocks as similar to inter-coded blocks</a:t>
            </a:r>
          </a:p>
          <a:p>
            <a:pPr lvl="1"/>
            <a:r>
              <a:rPr lang="en-US" dirty="0" smtClean="0"/>
              <a:t>Considering the block vectors of two blocks coded with IBC:</a:t>
            </a:r>
          </a:p>
          <a:p>
            <a:pPr lvl="2"/>
            <a:r>
              <a:rPr lang="en-US" b="1" dirty="0" err="1" smtClean="0"/>
              <a:t>Bs</a:t>
            </a:r>
            <a:r>
              <a:rPr lang="en-US" b="1" dirty="0" smtClean="0"/>
              <a:t>=0 </a:t>
            </a:r>
            <a:r>
              <a:rPr lang="en-US" b="1" i="1" dirty="0" smtClean="0"/>
              <a:t>(no filtering) </a:t>
            </a:r>
            <a:r>
              <a:rPr lang="en-US" dirty="0" smtClean="0"/>
              <a:t>for two IBC-coded blocks having same block vector without residual coefficient</a:t>
            </a:r>
          </a:p>
          <a:p>
            <a:pPr lvl="2"/>
            <a:r>
              <a:rPr lang="en-US" b="1" dirty="0" err="1" smtClean="0"/>
              <a:t>Bs</a:t>
            </a:r>
            <a:r>
              <a:rPr lang="en-US" b="1" dirty="0" smtClean="0"/>
              <a:t>=1 </a:t>
            </a:r>
            <a:r>
              <a:rPr lang="en-US" b="1" i="1" dirty="0" smtClean="0"/>
              <a:t>(weak filtering)</a:t>
            </a:r>
            <a:r>
              <a:rPr lang="en-US" i="1" dirty="0" smtClean="0"/>
              <a:t> </a:t>
            </a:r>
            <a:r>
              <a:rPr lang="en-US" dirty="0" smtClean="0"/>
              <a:t>when two IBC-coded blocks have different block vector or residual coefficient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When (P</a:t>
            </a:r>
            <a:r>
              <a:rPr lang="en-US" baseline="-25000" dirty="0" smtClean="0"/>
              <a:t>IBC</a:t>
            </a:r>
            <a:r>
              <a:rPr lang="en-US" dirty="0" smtClean="0"/>
              <a:t> and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Inter</a:t>
            </a:r>
            <a:r>
              <a:rPr lang="en-US" dirty="0" smtClean="0"/>
              <a:t>) or (</a:t>
            </a:r>
            <a:r>
              <a:rPr lang="en-US" dirty="0" err="1" smtClean="0"/>
              <a:t>P</a:t>
            </a:r>
            <a:r>
              <a:rPr lang="en-US" baseline="-25000" dirty="0" err="1"/>
              <a:t>I</a:t>
            </a:r>
            <a:r>
              <a:rPr lang="en-US" baseline="-25000" dirty="0" err="1" smtClean="0"/>
              <a:t>nter</a:t>
            </a:r>
            <a:r>
              <a:rPr lang="en-US" dirty="0" smtClean="0"/>
              <a:t> and Q</a:t>
            </a:r>
            <a:r>
              <a:rPr lang="en-US" baseline="-25000" dirty="0" smtClean="0"/>
              <a:t>IBC</a:t>
            </a:r>
            <a:r>
              <a:rPr lang="en-US" dirty="0" smtClean="0"/>
              <a:t>) </a:t>
            </a:r>
            <a:r>
              <a:rPr lang="en-US" dirty="0"/>
              <a:t>:</a:t>
            </a:r>
            <a:endParaRPr lang="en-US" dirty="0" smtClean="0"/>
          </a:p>
          <a:p>
            <a:pPr lvl="2"/>
            <a:r>
              <a:rPr lang="en-US" b="1" dirty="0" err="1" smtClean="0"/>
              <a:t>Bs</a:t>
            </a:r>
            <a:r>
              <a:rPr lang="en-US" b="1" dirty="0" smtClean="0"/>
              <a:t>=1 </a:t>
            </a:r>
            <a:r>
              <a:rPr lang="en-US" b="1" i="1" dirty="0" smtClean="0"/>
              <a:t>(weak filtering) </a:t>
            </a:r>
            <a:r>
              <a:rPr lang="en-US" dirty="0" smtClean="0"/>
              <a:t>since reference indices </a:t>
            </a:r>
            <a:r>
              <a:rPr lang="en-US" dirty="0"/>
              <a:t>are always </a:t>
            </a:r>
            <a:r>
              <a:rPr lang="en-US" dirty="0" smtClean="0"/>
              <a:t>different regardless of residual coefficient</a:t>
            </a:r>
          </a:p>
          <a:p>
            <a:pPr marL="628650" lvl="2" indent="0">
              <a:buNone/>
            </a:pPr>
            <a:endParaRPr lang="en-US" b="1" dirty="0" smtClean="0"/>
          </a:p>
          <a:p>
            <a:pPr lvl="1"/>
            <a:r>
              <a:rPr lang="en-US" dirty="0" smtClean="0"/>
              <a:t>When </a:t>
            </a:r>
            <a:r>
              <a:rPr lang="en-US" dirty="0"/>
              <a:t>(P</a:t>
            </a:r>
            <a:r>
              <a:rPr lang="en-US" baseline="-25000" dirty="0"/>
              <a:t>IBC</a:t>
            </a:r>
            <a:r>
              <a:rPr lang="en-US" dirty="0"/>
              <a:t> and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Intra</a:t>
            </a:r>
            <a:r>
              <a:rPr lang="en-US" dirty="0" smtClean="0"/>
              <a:t>) </a:t>
            </a:r>
            <a:r>
              <a:rPr lang="en-US" dirty="0"/>
              <a:t>or (</a:t>
            </a:r>
            <a:r>
              <a:rPr lang="en-US" dirty="0" err="1" smtClean="0"/>
              <a:t>P</a:t>
            </a:r>
            <a:r>
              <a:rPr lang="en-US" baseline="-25000" dirty="0" err="1" smtClean="0"/>
              <a:t>Intra</a:t>
            </a:r>
            <a:r>
              <a:rPr lang="en-US" dirty="0" smtClean="0"/>
              <a:t> </a:t>
            </a:r>
            <a:r>
              <a:rPr lang="en-US" dirty="0"/>
              <a:t>and Q</a:t>
            </a:r>
            <a:r>
              <a:rPr lang="en-US" baseline="-25000" dirty="0"/>
              <a:t>IBC</a:t>
            </a:r>
            <a:r>
              <a:rPr lang="en-US" dirty="0"/>
              <a:t>) :</a:t>
            </a:r>
            <a:endParaRPr lang="en-US" dirty="0" smtClean="0"/>
          </a:p>
          <a:p>
            <a:pPr lvl="2"/>
            <a:r>
              <a:rPr lang="en-US" b="1" dirty="0" err="1" smtClean="0"/>
              <a:t>Bs</a:t>
            </a:r>
            <a:r>
              <a:rPr lang="en-US" b="1" dirty="0" smtClean="0"/>
              <a:t>=2 </a:t>
            </a:r>
            <a:r>
              <a:rPr lang="en-US" b="1" i="1" dirty="0" smtClean="0"/>
              <a:t>(strong filtering) </a:t>
            </a:r>
            <a:r>
              <a:rPr lang="en-US" dirty="0" smtClean="0"/>
              <a:t>as similar with the current </a:t>
            </a:r>
            <a:r>
              <a:rPr lang="en-US" dirty="0" err="1" smtClean="0"/>
              <a:t>deblocking</a:t>
            </a:r>
            <a:r>
              <a:rPr lang="en-US" dirty="0" smtClean="0"/>
              <a:t> filtering process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9001156" cy="571504"/>
          </a:xfrm>
        </p:spPr>
        <p:txBody>
          <a:bodyPr/>
          <a:lstStyle/>
          <a:p>
            <a:r>
              <a:rPr lang="en-US" dirty="0" smtClean="0"/>
              <a:t>The proposed </a:t>
            </a:r>
            <a:r>
              <a:rPr lang="en-US" dirty="0"/>
              <a:t>m</a:t>
            </a:r>
            <a:r>
              <a:rPr lang="en-US" dirty="0" smtClean="0"/>
              <a:t>odified DBF process for IBC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39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" y="-18466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" y="-18466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9001156" cy="571504"/>
          </a:xfrm>
        </p:spPr>
        <p:txBody>
          <a:bodyPr/>
          <a:lstStyle/>
          <a:p>
            <a:r>
              <a:rPr lang="en-US" dirty="0" smtClean="0"/>
              <a:t>Decision of the modified DBF boundary strength</a:t>
            </a:r>
            <a:endParaRPr lang="en-US" dirty="0"/>
          </a:p>
        </p:txBody>
      </p:sp>
      <p:graphicFrame>
        <p:nvGraphicFramePr>
          <p:cNvPr id="6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4707450"/>
              </p:ext>
            </p:extLst>
          </p:nvPr>
        </p:nvGraphicFramePr>
        <p:xfrm>
          <a:off x="433472" y="2564904"/>
          <a:ext cx="8242984" cy="30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3083">
                  <a:extLst>
                    <a:ext uri="{9D8B030D-6E8A-4147-A177-3AD203B41FA5}">
                      <a16:colId xmlns:a16="http://schemas.microsoft.com/office/drawing/2014/main" xmlns="" val="1931611638"/>
                    </a:ext>
                  </a:extLst>
                </a:gridCol>
                <a:gridCol w="1413083">
                  <a:extLst>
                    <a:ext uri="{9D8B030D-6E8A-4147-A177-3AD203B41FA5}">
                      <a16:colId xmlns:a16="http://schemas.microsoft.com/office/drawing/2014/main" xmlns="" val="3980087452"/>
                    </a:ext>
                  </a:extLst>
                </a:gridCol>
                <a:gridCol w="1295326">
                  <a:extLst>
                    <a:ext uri="{9D8B030D-6E8A-4147-A177-3AD203B41FA5}">
                      <a16:colId xmlns:a16="http://schemas.microsoft.com/office/drawing/2014/main" xmlns="" val="2739720910"/>
                    </a:ext>
                  </a:extLst>
                </a:gridCol>
                <a:gridCol w="1295326"/>
                <a:gridCol w="1413083">
                  <a:extLst>
                    <a:ext uri="{9D8B030D-6E8A-4147-A177-3AD203B41FA5}">
                      <a16:colId xmlns:a16="http://schemas.microsoft.com/office/drawing/2014/main" xmlns="" val="3535644042"/>
                    </a:ext>
                  </a:extLst>
                </a:gridCol>
                <a:gridCol w="1413083"/>
              </a:tblGrid>
              <a:tr h="283071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endParaRPr lang="ko-KR" alt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Arial" pitchFamily="34" charset="0"/>
                          <a:cs typeface="Arial" pitchFamily="34" charset="0"/>
                        </a:rPr>
                        <a:t>Q</a:t>
                      </a:r>
                      <a:endParaRPr lang="ko-KR" alt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Arial" pitchFamily="34" charset="0"/>
                          <a:cs typeface="Arial" pitchFamily="34" charset="0"/>
                        </a:rPr>
                        <a:t>Motion</a:t>
                      </a:r>
                      <a:endParaRPr lang="ko-KR" alt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Arial" pitchFamily="34" charset="0"/>
                          <a:cs typeface="Arial" pitchFamily="34" charset="0"/>
                        </a:rPr>
                        <a:t>Residual</a:t>
                      </a:r>
                      <a:endParaRPr lang="ko-KR" alt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Arial" pitchFamily="34" charset="0"/>
                          <a:cs typeface="Arial" pitchFamily="34" charset="0"/>
                        </a:rPr>
                        <a:t>Boundary</a:t>
                      </a:r>
                      <a:r>
                        <a:rPr lang="en-US" altLang="ko-KR" sz="1400" b="1" baseline="0" dirty="0" smtClean="0">
                          <a:latin typeface="Arial" pitchFamily="34" charset="0"/>
                          <a:cs typeface="Arial" pitchFamily="34" charset="0"/>
                        </a:rPr>
                        <a:t> strength</a:t>
                      </a:r>
                      <a:endParaRPr lang="ko-KR" alt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68138829"/>
                  </a:ext>
                </a:extLst>
              </a:tr>
              <a:tr h="14364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Arial" pitchFamily="34" charset="0"/>
                          <a:cs typeface="Arial" pitchFamily="34" charset="0"/>
                        </a:rPr>
                        <a:t>SCM</a:t>
                      </a:r>
                      <a:r>
                        <a:rPr lang="en-US" altLang="ko-KR" sz="1400" b="1" baseline="0" dirty="0" smtClean="0">
                          <a:latin typeface="Arial" pitchFamily="34" charset="0"/>
                          <a:cs typeface="Arial" pitchFamily="34" charset="0"/>
                        </a:rPr>
                        <a:t>-1.0</a:t>
                      </a:r>
                      <a:endParaRPr lang="ko-KR" alt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Arial" pitchFamily="34" charset="0"/>
                          <a:cs typeface="Arial" pitchFamily="34" charset="0"/>
                        </a:rPr>
                        <a:t>Proposed</a:t>
                      </a:r>
                      <a:endParaRPr lang="ko-KR" altLang="en-US" sz="14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149344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Intra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Intra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41497882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Intra (Inter)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Inter (Intra)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40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2971671534"/>
                  </a:ext>
                </a:extLst>
              </a:tr>
              <a:tr h="1352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Inter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Inter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Equal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None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7854814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Inter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Inter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Not equal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3630332025"/>
                  </a:ext>
                </a:extLst>
              </a:tr>
              <a:tr h="1211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Intra (IBC)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IBC (Intra)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196597904"/>
                  </a:ext>
                </a:extLst>
              </a:tr>
              <a:tr h="15008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Inter (IBC)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IBC (Inter)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8804311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IBC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IBC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Equal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None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ko-KR" altLang="en-US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xmlns="" val="29948051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IBC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IBC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Not</a:t>
                      </a:r>
                      <a:r>
                        <a:rPr lang="en-US" altLang="ko-KR" sz="1400" baseline="0" dirty="0" smtClean="0">
                          <a:latin typeface="Arial" pitchFamily="34" charset="0"/>
                          <a:cs typeface="Arial" pitchFamily="34" charset="0"/>
                        </a:rPr>
                        <a:t> equal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mpd="sng">
                      <a:noFill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1979712" y="2204864"/>
            <a:ext cx="50405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b="1" dirty="0" smtClean="0"/>
              <a:t>Table 1. The comparisons of the BS decision</a:t>
            </a:r>
            <a:endParaRPr lang="en-US" sz="1600" b="1" dirty="0"/>
          </a:p>
        </p:txBody>
      </p:sp>
      <p:sp>
        <p:nvSpPr>
          <p:cNvPr id="15" name="Rectangle 14"/>
          <p:cNvSpPr/>
          <p:nvPr/>
        </p:nvSpPr>
        <p:spPr>
          <a:xfrm>
            <a:off x="-6499" y="1124744"/>
            <a:ext cx="72427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8650" lvl="1" indent="-171450">
              <a:buFont typeface="Arial" pitchFamily="34" charset="0"/>
              <a:buChar char="•"/>
            </a:pPr>
            <a:r>
              <a:rPr lang="en-US" sz="1600" b="1" dirty="0" smtClean="0"/>
              <a:t>The comparisons of the boundary strength (BS) decision between the conventional DBF and the proposed modified DBF for IBC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46259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" y="-18466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" y="-18466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9001156" cy="571504"/>
          </a:xfrm>
        </p:spPr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lowchart of the proposed modified DBF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691680" y="6246438"/>
            <a:ext cx="50405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200" b="1" dirty="0" smtClean="0"/>
              <a:t>Fig.2: The proposed </a:t>
            </a:r>
            <a:r>
              <a:rPr lang="en-US" sz="1200" b="1" dirty="0"/>
              <a:t>m</a:t>
            </a:r>
            <a:r>
              <a:rPr lang="en-US" sz="1200" b="1" dirty="0" smtClean="0"/>
              <a:t>odified DBF for IBC process </a:t>
            </a:r>
            <a:r>
              <a:rPr lang="en-US" sz="1200" b="1" dirty="0"/>
              <a:t>f</a:t>
            </a:r>
            <a:r>
              <a:rPr lang="en-US" sz="1200" b="1" dirty="0" smtClean="0"/>
              <a:t>lowchart</a:t>
            </a:r>
            <a:endParaRPr lang="en-US" sz="1200" b="1" dirty="0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7231094"/>
              </p:ext>
            </p:extLst>
          </p:nvPr>
        </p:nvGraphicFramePr>
        <p:xfrm>
          <a:off x="1403648" y="1052735"/>
          <a:ext cx="6264696" cy="5160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Visio" r:id="rId3" imgW="9342007" imgH="7698780" progId="Visio.Drawing.11">
                  <p:embed/>
                </p:oleObj>
              </mc:Choice>
              <mc:Fallback>
                <p:oleObj name="Visio" r:id="rId3" imgW="9342007" imgH="7698780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052735"/>
                        <a:ext cx="6264696" cy="51603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2256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BD-rate results of modified DBF for IBC under </a:t>
            </a:r>
            <a:r>
              <a:rPr lang="en-US" altLang="ko-KR" dirty="0" smtClean="0"/>
              <a:t>Low Delay</a:t>
            </a:r>
            <a:endParaRPr lang="ko-KR" alt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001056" cy="571504"/>
          </a:xfrm>
        </p:spPr>
        <p:txBody>
          <a:bodyPr/>
          <a:lstStyle/>
          <a:p>
            <a:r>
              <a:rPr lang="en-US" dirty="0" smtClean="0"/>
              <a:t>Experimental </a:t>
            </a:r>
            <a:r>
              <a:rPr lang="en-US" dirty="0"/>
              <a:t>r</a:t>
            </a:r>
            <a:r>
              <a:rPr lang="en-US" dirty="0" smtClean="0"/>
              <a:t>esults (1/3)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653505"/>
            <a:ext cx="7143750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28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PS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tx1"/>
          </a:solidFill>
        </a:ln>
      </a:spPr>
      <a:bodyPr rtlCol="0" anchor="ctr"/>
      <a:lstStyle>
        <a:defPPr algn="ctr">
          <a:defRPr sz="14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IPSL</Template>
  <TotalTime>4354</TotalTime>
  <Words>724</Words>
  <Application>Microsoft Office PowerPoint</Application>
  <PresentationFormat>On-screen Show (4:3)</PresentationFormat>
  <Paragraphs>135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IPSL</vt:lpstr>
      <vt:lpstr>Visio</vt:lpstr>
      <vt:lpstr>Modified Deblocking Filtering Process for Intra Block Copy (IBC) (JCTVC-R0118)</vt:lpstr>
      <vt:lpstr>Summary</vt:lpstr>
      <vt:lpstr>The current DBF process for IBC (1/2)</vt:lpstr>
      <vt:lpstr>The current DBF process for IBC (2/2)</vt:lpstr>
      <vt:lpstr>Problem statements</vt:lpstr>
      <vt:lpstr>The proposed modified DBF process for IBC</vt:lpstr>
      <vt:lpstr>Decision of the modified DBF boundary strength</vt:lpstr>
      <vt:lpstr>Flowchart of the proposed modified DBF</vt:lpstr>
      <vt:lpstr>Experimental results (1/3)</vt:lpstr>
      <vt:lpstr>Experimental results (2/3)</vt:lpstr>
      <vt:lpstr>Experimental results (3/3)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HyunhoJo</dc:creator>
  <cp:lastModifiedBy>ISMAIL</cp:lastModifiedBy>
  <cp:revision>474</cp:revision>
  <dcterms:created xsi:type="dcterms:W3CDTF">2012-03-26T23:43:53Z</dcterms:created>
  <dcterms:modified xsi:type="dcterms:W3CDTF">2014-06-29T17:43:15Z</dcterms:modified>
</cp:coreProperties>
</file>