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23"/>
  </p:notesMasterIdLst>
  <p:handoutMasterIdLst>
    <p:handoutMasterId r:id="rId24"/>
  </p:handoutMasterIdLst>
  <p:sldIdLst>
    <p:sldId id="272" r:id="rId9"/>
    <p:sldId id="283" r:id="rId10"/>
    <p:sldId id="271" r:id="rId11"/>
    <p:sldId id="273" r:id="rId12"/>
    <p:sldId id="274" r:id="rId13"/>
    <p:sldId id="275" r:id="rId14"/>
    <p:sldId id="293" r:id="rId15"/>
    <p:sldId id="294" r:id="rId16"/>
    <p:sldId id="285" r:id="rId17"/>
    <p:sldId id="279" r:id="rId18"/>
    <p:sldId id="286" r:id="rId19"/>
    <p:sldId id="287" r:id="rId20"/>
    <p:sldId id="292" r:id="rId21"/>
    <p:sldId id="284" r:id="rId2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687" autoAdjust="0"/>
  </p:normalViewPr>
  <p:slideViewPr>
    <p:cSldViewPr>
      <p:cViewPr varScale="1">
        <p:scale>
          <a:sx n="104" d="100"/>
          <a:sy n="104" d="100"/>
        </p:scale>
        <p:origin x="-11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TextBox 5"/>
          <p:cNvSpPr txBox="1"/>
          <p:nvPr userDrawn="1"/>
        </p:nvSpPr>
        <p:spPr>
          <a:xfrm>
            <a:off x="7596336" y="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-15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JCTVC-R0117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596336" y="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-15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JCTVC-R0117</a:t>
            </a: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2014/6/25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2014/6/25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3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>
          <a:xfrm>
            <a:off x="1763688" y="4233563"/>
            <a:ext cx="6923112" cy="2329101"/>
          </a:xfrm>
        </p:spPr>
        <p:txBody>
          <a:bodyPr/>
          <a:lstStyle/>
          <a:p>
            <a:r>
              <a:rPr lang="en-US" dirty="0" smtClean="0"/>
              <a:t>Kai Zhang, Jicheng An, Xianguo Zhang, </a:t>
            </a:r>
          </a:p>
          <a:p>
            <a:r>
              <a:rPr lang="en-US" dirty="0" smtClean="0"/>
              <a:t>Han Huang, Shawmin Lei</a:t>
            </a:r>
            <a:endParaRPr lang="zh-TW" altLang="en-US" dirty="0"/>
          </a:p>
        </p:txBody>
      </p:sp>
      <p:sp>
        <p:nvSpPr>
          <p:cNvPr id="5" name="標題 2"/>
          <p:cNvSpPr txBox="1">
            <a:spLocks/>
          </p:cNvSpPr>
          <p:nvPr/>
        </p:nvSpPr>
        <p:spPr>
          <a:xfrm>
            <a:off x="899592" y="2348880"/>
            <a:ext cx="7056784" cy="194421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/>
          <a:p>
            <a:pPr marL="0" marR="0" lvl="0" indent="0" algn="ctr" defTabSz="4572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44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JCTVC-R0117</a:t>
            </a:r>
          </a:p>
          <a:p>
            <a:pPr marL="0" marR="0" lvl="0" indent="0" algn="ctr" defTabSz="4572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sz="2000" b="1" spc="-150" dirty="0" smtClean="0">
              <a:latin typeface="+mj-lt"/>
              <a:ea typeface="+mj-ea"/>
              <a:cs typeface="+mj-cs"/>
            </a:endParaRPr>
          </a:p>
          <a:p>
            <a:pPr lvl="0" algn="ctr" defTabSz="457200">
              <a:lnSpc>
                <a:spcPct val="80000"/>
              </a:lnSpc>
              <a:spcBef>
                <a:spcPct val="0"/>
              </a:spcBef>
              <a:defRPr/>
            </a:pPr>
            <a:r>
              <a:rPr lang="en-CA" sz="4400" b="1" dirty="0" smtClean="0"/>
              <a:t>Non-SCCE1: Segmental prediction for intra block copy</a:t>
            </a:r>
            <a:endParaRPr kumimoji="0" lang="zh-TW" altLang="en-US" sz="4400" b="1" i="0" u="none" strike="noStrike" kern="1200" cap="none" spc="-15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422257"/>
            <a:ext cx="8229600" cy="1134535"/>
          </a:xfrm>
        </p:spPr>
        <p:txBody>
          <a:bodyPr/>
          <a:lstStyle/>
          <a:p>
            <a:r>
              <a:rPr lang="en-US" dirty="0" smtClean="0"/>
              <a:t>Quick Summary of BD-rate Savings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24745"/>
            <a:ext cx="8229600" cy="4908870"/>
          </a:xfrm>
        </p:spPr>
        <p:txBody>
          <a:bodyPr>
            <a:normAutofit/>
          </a:bodyPr>
          <a:lstStyle/>
          <a:p>
            <a:r>
              <a:rPr lang="en-US" dirty="0" smtClean="0"/>
              <a:t>All intra,</a:t>
            </a:r>
            <a:r>
              <a:rPr lang="en-US" dirty="0" smtClean="0"/>
              <a:t> </a:t>
            </a:r>
            <a:r>
              <a:rPr lang="en-US" dirty="0" err="1" smtClean="0"/>
              <a:t>lossy</a:t>
            </a:r>
            <a:endParaRPr lang="en-US" dirty="0" smtClean="0"/>
          </a:p>
          <a:p>
            <a:pPr lvl="1"/>
            <a:r>
              <a:rPr lang="en-CA" dirty="0" smtClean="0"/>
              <a:t>1.6% for RGB, text &amp; graphics with motion, 1080p</a:t>
            </a:r>
          </a:p>
          <a:p>
            <a:pPr lvl="1"/>
            <a:r>
              <a:rPr lang="en-CA" dirty="0" smtClean="0"/>
              <a:t>0.4% for RGB, text &amp; graphics with motion,720p </a:t>
            </a:r>
          </a:p>
          <a:p>
            <a:pPr lvl="1"/>
            <a:r>
              <a:rPr lang="en-CA" dirty="0" smtClean="0"/>
              <a:t>0.6% for RGB, mixed content, 1440p</a:t>
            </a:r>
          </a:p>
          <a:p>
            <a:pPr lvl="1"/>
            <a:r>
              <a:rPr lang="en-CA" dirty="0" smtClean="0"/>
              <a:t>0.4% for RGB, mixed content, 1080p</a:t>
            </a:r>
          </a:p>
          <a:p>
            <a:pPr lvl="1"/>
            <a:r>
              <a:rPr lang="en-CA" dirty="0" smtClean="0"/>
              <a:t>2.2% for YUV, text &amp; graphics with motion, 1080p</a:t>
            </a:r>
          </a:p>
          <a:p>
            <a:pPr lvl="1"/>
            <a:r>
              <a:rPr lang="en-CA" dirty="0" smtClean="0"/>
              <a:t>0.5% for YUV, text &amp; graphics with motion,720p</a:t>
            </a:r>
          </a:p>
          <a:p>
            <a:pPr lvl="1"/>
            <a:r>
              <a:rPr lang="en-CA" dirty="0" smtClean="0"/>
              <a:t>0.3% for YUV, mixed content, 1440p</a:t>
            </a:r>
          </a:p>
          <a:p>
            <a:pPr lvl="1"/>
            <a:r>
              <a:rPr lang="en-CA" dirty="0" smtClean="0"/>
              <a:t>0.2% for YUV, mixed content, 1080p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611560" y="1844826"/>
          <a:ext cx="8208908" cy="3672406"/>
        </p:xfrm>
        <a:graphic>
          <a:graphicData uri="http://schemas.openxmlformats.org/drawingml/2006/table">
            <a:tbl>
              <a:tblPr/>
              <a:tblGrid>
                <a:gridCol w="2667896"/>
                <a:gridCol w="615668"/>
                <a:gridCol w="615668"/>
                <a:gridCol w="615668"/>
                <a:gridCol w="615668"/>
                <a:gridCol w="615668"/>
                <a:gridCol w="615668"/>
                <a:gridCol w="615668"/>
                <a:gridCol w="615668"/>
                <a:gridCol w="615668"/>
              </a:tblGrid>
              <a:tr h="23729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8593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7144" marR="7144" marT="71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29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7295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7144" marR="7144" marT="71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467544" y="422257"/>
            <a:ext cx="8229600" cy="630479"/>
          </a:xfrm>
        </p:spPr>
        <p:txBody>
          <a:bodyPr/>
          <a:lstStyle/>
          <a:p>
            <a:r>
              <a:rPr lang="en-US" dirty="0" smtClean="0"/>
              <a:t>Experimental </a:t>
            </a:r>
            <a:r>
              <a:rPr lang="en-US" dirty="0" smtClean="0"/>
              <a:t>Results, </a:t>
            </a:r>
            <a:r>
              <a:rPr lang="en-US" dirty="0" err="1" smtClean="0"/>
              <a:t>Lossy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467544" y="422257"/>
            <a:ext cx="8229600" cy="630479"/>
          </a:xfrm>
        </p:spPr>
        <p:txBody>
          <a:bodyPr>
            <a:normAutofit/>
          </a:bodyPr>
          <a:lstStyle/>
          <a:p>
            <a:r>
              <a:rPr lang="en-US" dirty="0" smtClean="0"/>
              <a:t>Experimental </a:t>
            </a:r>
            <a:r>
              <a:rPr lang="en-US" dirty="0" smtClean="0"/>
              <a:t>Results, Lossless</a:t>
            </a:r>
            <a:endParaRPr 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79510" y="2060843"/>
          <a:ext cx="8784981" cy="3960446"/>
        </p:xfrm>
        <a:graphic>
          <a:graphicData uri="http://schemas.openxmlformats.org/drawingml/2006/table">
            <a:tbl>
              <a:tblPr/>
              <a:tblGrid>
                <a:gridCol w="2330709"/>
                <a:gridCol w="537856"/>
                <a:gridCol w="537856"/>
                <a:gridCol w="537856"/>
                <a:gridCol w="537856"/>
                <a:gridCol w="537856"/>
                <a:gridCol w="537856"/>
                <a:gridCol w="537856"/>
                <a:gridCol w="537856"/>
                <a:gridCol w="537856"/>
                <a:gridCol w="537856"/>
                <a:gridCol w="537856"/>
                <a:gridCol w="537856"/>
              </a:tblGrid>
              <a:tr h="24004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32" marR="5832" marT="58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C0C0C0"/>
                          </a:solidFill>
                          <a:latin typeface="Calibri"/>
                        </a:rPr>
                        <a:t>All Intra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C0C0C0"/>
                          </a:solidFill>
                          <a:latin typeface="Calibri"/>
                        </a:rPr>
                        <a:t>Random Access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C0C0C0"/>
                          </a:solidFill>
                          <a:latin typeface="Calibri"/>
                        </a:rPr>
                        <a:t>Low Delay B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733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32" marR="5832" marT="58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5832" marR="5832" marT="58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093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32" marR="5832" marT="583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 1080p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motion,720p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1440p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1080p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Animation, 720p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camera captured, 1080p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 1080p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motion,720p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1440p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1080p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Animation, 720p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13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camera captured, 1080p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2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913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5832" marR="5832" marT="583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744133"/>
            <a:ext cx="8640960" cy="4289481"/>
          </a:xfrm>
        </p:spPr>
        <p:txBody>
          <a:bodyPr>
            <a:normAutofit/>
          </a:bodyPr>
          <a:lstStyle/>
          <a:p>
            <a:r>
              <a:rPr lang="en-US" dirty="0" smtClean="0"/>
              <a:t>Segmental prediction for IBC is </a:t>
            </a:r>
            <a:r>
              <a:rPr lang="en-US" dirty="0" smtClean="0"/>
              <a:t>proposed.</a:t>
            </a:r>
            <a:endParaRPr lang="en-US" dirty="0" smtClean="0"/>
          </a:p>
          <a:p>
            <a:r>
              <a:rPr lang="en-US" dirty="0" smtClean="0"/>
              <a:t>An </a:t>
            </a:r>
            <a:r>
              <a:rPr lang="en-US" dirty="0" smtClean="0"/>
              <a:t>IBC prediction block is modified segment-wise before it is used to predict the current </a:t>
            </a:r>
            <a:r>
              <a:rPr lang="en-US" dirty="0" smtClean="0"/>
              <a:t>block.</a:t>
            </a:r>
            <a:endParaRPr lang="en-US" dirty="0" smtClean="0"/>
          </a:p>
          <a:p>
            <a:r>
              <a:rPr lang="en-US" dirty="0" smtClean="0"/>
              <a:t>Experimental results:</a:t>
            </a:r>
          </a:p>
          <a:p>
            <a:pPr lvl="1"/>
            <a:r>
              <a:rPr lang="en-CA" dirty="0" smtClean="0"/>
              <a:t>2.2% BD-rate saving for YUV, text &amp; graphics with motion 1080p with lossy coding </a:t>
            </a:r>
            <a:r>
              <a:rPr lang="en-CA" dirty="0" smtClean="0"/>
              <a:t>(</a:t>
            </a:r>
            <a:r>
              <a:rPr lang="en-CA" dirty="0" smtClean="0"/>
              <a:t>AI</a:t>
            </a:r>
            <a:r>
              <a:rPr lang="en-CA" dirty="0" smtClean="0"/>
              <a:t>)</a:t>
            </a:r>
            <a:endParaRPr lang="en-CA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矩形 4"/>
          <p:cNvSpPr/>
          <p:nvPr/>
        </p:nvSpPr>
        <p:spPr>
          <a:xfrm>
            <a:off x="272077" y="2967335"/>
            <a:ext cx="859985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Thank you for your attention</a:t>
            </a:r>
            <a:endParaRPr lang="zh-CN" altLang="en-US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</a:t>
            </a:r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744133"/>
            <a:ext cx="8640960" cy="428948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Problem</a:t>
            </a:r>
          </a:p>
          <a:p>
            <a:pPr lvl="1"/>
            <a:r>
              <a:rPr lang="en-US" dirty="0" smtClean="0"/>
              <a:t>The quality of </a:t>
            </a:r>
            <a:r>
              <a:rPr lang="en-US" dirty="0" smtClean="0"/>
              <a:t>decoded sa</a:t>
            </a:r>
            <a:r>
              <a:rPr lang="en-US" dirty="0" smtClean="0"/>
              <a:t>mples</a:t>
            </a:r>
            <a:r>
              <a:rPr lang="en-US" dirty="0" smtClean="0"/>
              <a:t> </a:t>
            </a:r>
            <a:r>
              <a:rPr lang="en-US" dirty="0" smtClean="0"/>
              <a:t>is deteriorated when there are acute </a:t>
            </a:r>
            <a:r>
              <a:rPr lang="en-US" dirty="0" smtClean="0"/>
              <a:t>sample</a:t>
            </a:r>
            <a:r>
              <a:rPr lang="en-CA" dirty="0" smtClean="0"/>
              <a:t> </a:t>
            </a:r>
            <a:r>
              <a:rPr lang="en-CA" dirty="0" smtClean="0"/>
              <a:t>value changes in character-rich contents</a:t>
            </a:r>
          </a:p>
          <a:p>
            <a:r>
              <a:rPr lang="en-CA" dirty="0" smtClean="0"/>
              <a:t>Proposed</a:t>
            </a:r>
          </a:p>
          <a:p>
            <a:pPr lvl="1"/>
            <a:r>
              <a:rPr lang="en-US" dirty="0" smtClean="0"/>
              <a:t>Segmental prediction for intra block copy (</a:t>
            </a:r>
            <a:r>
              <a:rPr lang="en-US" dirty="0" err="1" smtClean="0"/>
              <a:t>segIBC</a:t>
            </a:r>
            <a:r>
              <a:rPr lang="en-US" dirty="0" smtClean="0"/>
              <a:t>)</a:t>
            </a:r>
            <a:endParaRPr lang="en-CA" dirty="0" smtClean="0"/>
          </a:p>
          <a:p>
            <a:r>
              <a:rPr lang="en-CA" dirty="0" smtClean="0"/>
              <a:t>Results, Lossy (AI):</a:t>
            </a:r>
          </a:p>
          <a:p>
            <a:pPr lvl="2"/>
            <a:r>
              <a:rPr lang="en-CA" dirty="0" smtClean="0"/>
              <a:t>1.6% for RGB, text &amp; graphics with motion, 1080p</a:t>
            </a:r>
          </a:p>
          <a:p>
            <a:pPr lvl="2"/>
            <a:r>
              <a:rPr lang="en-CA" dirty="0" smtClean="0"/>
              <a:t>2.2% for YUV, text &amp; graphics with motion, </a:t>
            </a:r>
            <a:r>
              <a:rPr lang="en-CA" dirty="0" smtClean="0"/>
              <a:t>1080p</a:t>
            </a:r>
            <a:endParaRPr lang="en-CA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Intra Block Copy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51520" y="1268761"/>
            <a:ext cx="8435280" cy="4764854"/>
          </a:xfrm>
        </p:spPr>
        <p:txBody>
          <a:bodyPr/>
          <a:lstStyle/>
          <a:p>
            <a:r>
              <a:rPr lang="en-CA" dirty="0" smtClean="0"/>
              <a:t>Intra block copy (IBC) </a:t>
            </a:r>
            <a:r>
              <a:rPr lang="en-CA" dirty="0" smtClean="0"/>
              <a:t>is applied to represent reduplicated </a:t>
            </a:r>
            <a:r>
              <a:rPr lang="en-CA" dirty="0" smtClean="0"/>
              <a:t>patterns in a picture in SCC.</a:t>
            </a:r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692275" y="2389188"/>
          <a:ext cx="5111750" cy="3848100"/>
        </p:xfrm>
        <a:graphic>
          <a:graphicData uri="http://schemas.openxmlformats.org/presentationml/2006/ole">
            <p:oleObj spid="_x0000_s1026" name="Visio" r:id="rId3" imgW="4714494" imgH="354457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34535"/>
          </a:xfrm>
        </p:spPr>
        <p:txBody>
          <a:bodyPr/>
          <a:lstStyle/>
          <a:p>
            <a:r>
              <a:rPr lang="en-US" dirty="0" smtClean="0"/>
              <a:t>Problem of Intra Block Copy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196753"/>
            <a:ext cx="8568952" cy="3672407"/>
          </a:xfrm>
        </p:spPr>
        <p:txBody>
          <a:bodyPr>
            <a:noAutofit/>
          </a:bodyPr>
          <a:lstStyle/>
          <a:p>
            <a:r>
              <a:rPr lang="en-US" sz="2400" dirty="0" smtClean="0"/>
              <a:t>IBC shows </a:t>
            </a:r>
            <a:r>
              <a:rPr lang="en-US" sz="2400" dirty="0" smtClean="0"/>
              <a:t>prominent </a:t>
            </a:r>
            <a:r>
              <a:rPr lang="en-US" sz="2400" dirty="0" smtClean="0"/>
              <a:t>performance</a:t>
            </a:r>
            <a:r>
              <a:rPr lang="en-CA" sz="2400" dirty="0" smtClean="0"/>
              <a:t>, especially for the character-rich contents</a:t>
            </a:r>
          </a:p>
          <a:p>
            <a:pPr lvl="1"/>
            <a:r>
              <a:rPr lang="en-CA" sz="2000" dirty="0" smtClean="0"/>
              <a:t>It is much more efficient to just copy a character than to code it with a normal intra prediction mode.</a:t>
            </a:r>
          </a:p>
          <a:p>
            <a:r>
              <a:rPr lang="en-CA" sz="2400" dirty="0" smtClean="0"/>
              <a:t>However, character-rich </a:t>
            </a:r>
            <a:r>
              <a:rPr lang="en-CA" sz="2400" dirty="0" smtClean="0"/>
              <a:t>content introduces a problem</a:t>
            </a:r>
          </a:p>
          <a:p>
            <a:pPr lvl="1"/>
            <a:r>
              <a:rPr lang="en-CA" sz="2000" dirty="0" smtClean="0"/>
              <a:t>The foreground and background usually </a:t>
            </a:r>
            <a:r>
              <a:rPr lang="en-CA" sz="2000" dirty="0" smtClean="0"/>
              <a:t>show very </a:t>
            </a:r>
            <a:r>
              <a:rPr lang="en-CA" sz="2000" dirty="0" smtClean="0"/>
              <a:t>different </a:t>
            </a:r>
            <a:r>
              <a:rPr lang="en-CA" sz="2000" dirty="0" smtClean="0"/>
              <a:t>colors </a:t>
            </a:r>
            <a:r>
              <a:rPr lang="en-CA" sz="2000" dirty="0" smtClean="0"/>
              <a:t>with sharp edges between </a:t>
            </a:r>
            <a:r>
              <a:rPr lang="en-CA" sz="2000" dirty="0" smtClean="0"/>
              <a:t>them.</a:t>
            </a:r>
            <a:endParaRPr lang="en-CA" sz="2000" dirty="0" smtClean="0"/>
          </a:p>
          <a:p>
            <a:pPr lvl="1"/>
            <a:r>
              <a:rPr lang="en-US" sz="2000" dirty="0" smtClean="0"/>
              <a:t>The coding process loses high-frequency </a:t>
            </a:r>
            <a:r>
              <a:rPr lang="en-US" sz="2000" dirty="0" smtClean="0"/>
              <a:t>information and leads to unsatisfactory quality of decoded samples.</a:t>
            </a:r>
            <a:endParaRPr lang="en-US" sz="200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10" name="群組 9"/>
          <p:cNvGrpSpPr/>
          <p:nvPr/>
        </p:nvGrpSpPr>
        <p:grpSpPr>
          <a:xfrm>
            <a:off x="2339752" y="4725144"/>
            <a:ext cx="4068452" cy="1332148"/>
            <a:chOff x="539552" y="3429000"/>
            <a:chExt cx="8136904" cy="2664296"/>
          </a:xfrm>
        </p:grpSpPr>
        <p:sp>
          <p:nvSpPr>
            <p:cNvPr id="14" name="圆角矩形 13"/>
            <p:cNvSpPr/>
            <p:nvPr/>
          </p:nvSpPr>
          <p:spPr>
            <a:xfrm>
              <a:off x="539552" y="3429000"/>
              <a:ext cx="8136904" cy="2664296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2054" name="Object 6"/>
            <p:cNvGraphicFramePr>
              <a:graphicFrameLocks noChangeAspect="1"/>
            </p:cNvGraphicFramePr>
            <p:nvPr/>
          </p:nvGraphicFramePr>
          <p:xfrm>
            <a:off x="1331640" y="3501008"/>
            <a:ext cx="2304256" cy="2304256"/>
          </p:xfrm>
          <a:graphic>
            <a:graphicData uri="http://schemas.openxmlformats.org/presentationml/2006/ole">
              <p:oleObj spid="_x0000_s2054" name="Visio" r:id="rId3" imgW="1474470" imgH="1474470" progId="">
                <p:embed/>
              </p:oleObj>
            </a:graphicData>
          </a:graphic>
        </p:graphicFrame>
        <p:graphicFrame>
          <p:nvGraphicFramePr>
            <p:cNvPr id="2056" name="Object 8"/>
            <p:cNvGraphicFramePr>
              <a:graphicFrameLocks noChangeAspect="1"/>
            </p:cNvGraphicFramePr>
            <p:nvPr/>
          </p:nvGraphicFramePr>
          <p:xfrm>
            <a:off x="5292080" y="3501008"/>
            <a:ext cx="2304256" cy="2304256"/>
          </p:xfrm>
          <a:graphic>
            <a:graphicData uri="http://schemas.openxmlformats.org/presentationml/2006/ole">
              <p:oleObj spid="_x0000_s2056" name="Visio" r:id="rId4" imgW="1474470" imgH="1474470" progId="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Proposed Method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764854"/>
          </a:xfrm>
        </p:spPr>
        <p:txBody>
          <a:bodyPr>
            <a:normAutofit/>
          </a:bodyPr>
          <a:lstStyle/>
          <a:p>
            <a:r>
              <a:rPr lang="en-US" dirty="0" smtClean="0"/>
              <a:t>A segmental prediction method for intra block copy (</a:t>
            </a:r>
            <a:r>
              <a:rPr lang="en-US" dirty="0" err="1" smtClean="0"/>
              <a:t>segIBC</a:t>
            </a:r>
            <a:r>
              <a:rPr lang="en-US" dirty="0" smtClean="0"/>
              <a:t>) is proposed.</a:t>
            </a:r>
          </a:p>
          <a:p>
            <a:pPr lvl="1"/>
            <a:r>
              <a:rPr lang="en-US" dirty="0" err="1" smtClean="0"/>
              <a:t>segIBC</a:t>
            </a:r>
            <a:r>
              <a:rPr lang="en-US" dirty="0" smtClean="0"/>
              <a:t> can only be applied to a CU coded with 2Nx2N IBC. </a:t>
            </a:r>
          </a:p>
          <a:p>
            <a:pPr lvl="1"/>
            <a:r>
              <a:rPr lang="en-US" dirty="0" smtClean="0"/>
              <a:t>For such a CU, a flag is signaled to indicate whether </a:t>
            </a:r>
            <a:r>
              <a:rPr lang="en-US" dirty="0" err="1" smtClean="0"/>
              <a:t>segIBC</a:t>
            </a:r>
            <a:r>
              <a:rPr lang="en-US" dirty="0" smtClean="0"/>
              <a:t> is applied. </a:t>
            </a:r>
          </a:p>
          <a:p>
            <a:pPr lvl="1"/>
            <a:r>
              <a:rPr lang="en-US" dirty="0" smtClean="0"/>
              <a:t>If </a:t>
            </a:r>
            <a:r>
              <a:rPr lang="en-US" dirty="0" err="1" smtClean="0"/>
              <a:t>segIBC</a:t>
            </a:r>
            <a:r>
              <a:rPr lang="en-US" dirty="0" smtClean="0"/>
              <a:t> is on, another flag is signaled to indicate the number of </a:t>
            </a:r>
            <a:r>
              <a:rPr lang="en-US" dirty="0" smtClean="0"/>
              <a:t>segments (2 </a:t>
            </a:r>
            <a:r>
              <a:rPr lang="en-US" dirty="0" smtClean="0"/>
              <a:t>or </a:t>
            </a:r>
            <a:r>
              <a:rPr lang="en-US" dirty="0" smtClean="0"/>
              <a:t>3) </a:t>
            </a:r>
            <a:r>
              <a:rPr lang="en-US" dirty="0" smtClean="0"/>
              <a:t>and then followed by </a:t>
            </a:r>
            <a:r>
              <a:rPr lang="en-US" dirty="0" smtClean="0"/>
              <a:t>one coded sample </a:t>
            </a:r>
            <a:r>
              <a:rPr lang="en-US" altLang="zh-TW" dirty="0" smtClean="0"/>
              <a:t>prediction</a:t>
            </a:r>
            <a:r>
              <a:rPr lang="en-US" dirty="0" smtClean="0"/>
              <a:t> value (offset) per segment.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Step of </a:t>
            </a:r>
            <a:r>
              <a:rPr lang="en-US" dirty="0" err="1" smtClean="0"/>
              <a:t>segIBC</a:t>
            </a:r>
            <a:r>
              <a:rPr lang="en-US" dirty="0" smtClean="0"/>
              <a:t>: Sample Classification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268761"/>
            <a:ext cx="8363272" cy="4764854"/>
          </a:xfrm>
        </p:spPr>
        <p:txBody>
          <a:bodyPr>
            <a:normAutofit fontScale="92500" lnSpcReduction="20000"/>
          </a:bodyPr>
          <a:lstStyle/>
          <a:p>
            <a:r>
              <a:rPr lang="en-CA" dirty="0" smtClean="0"/>
              <a:t>Samples </a:t>
            </a:r>
            <a:r>
              <a:rPr lang="en-CA" dirty="0" smtClean="0"/>
              <a:t>in an IBC prediction block are classified</a:t>
            </a:r>
          </a:p>
          <a:p>
            <a:pPr lvl="1"/>
            <a:r>
              <a:rPr lang="en-CA" dirty="0" smtClean="0"/>
              <a:t>When the prediction block is divided into </a:t>
            </a:r>
            <a:r>
              <a:rPr lang="en-CA" dirty="0" smtClean="0"/>
              <a:t>2 segments:</a:t>
            </a:r>
            <a:endParaRPr lang="en-CA" dirty="0" smtClean="0"/>
          </a:p>
          <a:p>
            <a:pPr lvl="2"/>
            <a:r>
              <a:rPr lang="en-CA" dirty="0" smtClean="0"/>
              <a:t>The </a:t>
            </a:r>
            <a:r>
              <a:rPr lang="en-CA" dirty="0" smtClean="0"/>
              <a:t>average value of all the samples in the IBC prediction block serves as a threshold </a:t>
            </a:r>
            <a:r>
              <a:rPr lang="en-CA" i="1" dirty="0" smtClean="0"/>
              <a:t>T</a:t>
            </a:r>
            <a:r>
              <a:rPr lang="en-CA" dirty="0" smtClean="0"/>
              <a:t>.</a:t>
            </a:r>
          </a:p>
          <a:p>
            <a:pPr lvl="2"/>
            <a:r>
              <a:rPr lang="en-CA" dirty="0" smtClean="0"/>
              <a:t>A sample is classified to segment 0 or 1 depending on whether its value is smaller than </a:t>
            </a:r>
            <a:r>
              <a:rPr lang="en-CA" i="1" dirty="0" smtClean="0"/>
              <a:t>T </a:t>
            </a:r>
            <a:r>
              <a:rPr lang="en-CA" dirty="0" smtClean="0"/>
              <a:t>or not</a:t>
            </a:r>
            <a:r>
              <a:rPr lang="en-CA" dirty="0" smtClean="0"/>
              <a:t>.</a:t>
            </a:r>
            <a:endParaRPr lang="en-CA" dirty="0" smtClean="0"/>
          </a:p>
          <a:p>
            <a:pPr lvl="1"/>
            <a:r>
              <a:rPr lang="en-CA" dirty="0" smtClean="0"/>
              <a:t>When the prediction block is divided into </a:t>
            </a:r>
            <a:r>
              <a:rPr lang="en-CA" dirty="0" smtClean="0"/>
              <a:t>3 segments:</a:t>
            </a:r>
            <a:endParaRPr lang="en-CA" dirty="0" smtClean="0"/>
          </a:p>
          <a:p>
            <a:pPr lvl="2"/>
            <a:r>
              <a:rPr lang="en-US" i="1" dirty="0" err="1" smtClean="0"/>
              <a:t>Vmax</a:t>
            </a:r>
            <a:r>
              <a:rPr lang="en-US" i="1" dirty="0" smtClean="0"/>
              <a:t> </a:t>
            </a:r>
            <a:r>
              <a:rPr lang="en-US" dirty="0" smtClean="0"/>
              <a:t>and</a:t>
            </a:r>
            <a:r>
              <a:rPr lang="en-US" i="1" dirty="0" smtClean="0"/>
              <a:t> </a:t>
            </a:r>
            <a:r>
              <a:rPr lang="en-US" i="1" dirty="0" err="1" smtClean="0"/>
              <a:t>Vmin</a:t>
            </a:r>
            <a:r>
              <a:rPr lang="en-US" dirty="0" smtClean="0"/>
              <a:t> are the minimum sample value and the maximum sample value in the IBC prediction block respectively</a:t>
            </a:r>
            <a:r>
              <a:rPr lang="en-CA" dirty="0" smtClean="0"/>
              <a:t> </a:t>
            </a:r>
          </a:p>
          <a:p>
            <a:pPr lvl="2"/>
            <a:r>
              <a:rPr lang="en-CA" dirty="0" smtClean="0"/>
              <a:t>Two thresholds </a:t>
            </a:r>
            <a:r>
              <a:rPr lang="en-US" i="1" dirty="0" smtClean="0"/>
              <a:t>T</a:t>
            </a:r>
            <a:r>
              <a:rPr lang="en-US" baseline="-25000" dirty="0" smtClean="0"/>
              <a:t>1</a:t>
            </a:r>
            <a:r>
              <a:rPr lang="en-US" dirty="0" smtClean="0"/>
              <a:t>= (</a:t>
            </a:r>
            <a:r>
              <a:rPr lang="en-US" i="1" dirty="0" err="1" smtClean="0"/>
              <a:t>T+Vmin</a:t>
            </a:r>
            <a:r>
              <a:rPr lang="en-US" dirty="0" smtClean="0"/>
              <a:t>)/2 and </a:t>
            </a:r>
            <a:r>
              <a:rPr lang="en-US" i="1" dirty="0" smtClean="0"/>
              <a:t>T</a:t>
            </a:r>
            <a:r>
              <a:rPr lang="en-US" baseline="-25000" dirty="0" smtClean="0"/>
              <a:t>2</a:t>
            </a:r>
            <a:r>
              <a:rPr lang="en-US" dirty="0" smtClean="0"/>
              <a:t>= (</a:t>
            </a:r>
            <a:r>
              <a:rPr lang="en-US" i="1" dirty="0" err="1" smtClean="0"/>
              <a:t>Vmax+T</a:t>
            </a:r>
            <a:r>
              <a:rPr lang="en-US" dirty="0" smtClean="0"/>
              <a:t>)/2</a:t>
            </a:r>
          </a:p>
          <a:p>
            <a:pPr lvl="2"/>
            <a:r>
              <a:rPr lang="en-CA" dirty="0" smtClean="0"/>
              <a:t>A sample is classified to segment 0, </a:t>
            </a:r>
            <a:r>
              <a:rPr lang="en-CA" dirty="0" smtClean="0"/>
              <a:t>1, </a:t>
            </a:r>
            <a:r>
              <a:rPr lang="en-CA" dirty="0" smtClean="0"/>
              <a:t>or 2 depending on which of the ranges [0, </a:t>
            </a:r>
            <a:r>
              <a:rPr lang="en-US" i="1" dirty="0" smtClean="0"/>
              <a:t>T</a:t>
            </a:r>
            <a:r>
              <a:rPr lang="en-US" baseline="-25000" dirty="0" smtClean="0"/>
              <a:t>1</a:t>
            </a:r>
            <a:r>
              <a:rPr lang="en-CA" dirty="0" smtClean="0"/>
              <a:t>), [</a:t>
            </a:r>
            <a:r>
              <a:rPr lang="en-US" i="1" dirty="0" smtClean="0"/>
              <a:t>T</a:t>
            </a:r>
            <a:r>
              <a:rPr lang="en-US" baseline="-25000" dirty="0" smtClean="0"/>
              <a:t>1</a:t>
            </a:r>
            <a:r>
              <a:rPr lang="en-CA" dirty="0" smtClean="0"/>
              <a:t>,</a:t>
            </a:r>
            <a:r>
              <a:rPr lang="en-US" i="1" dirty="0" smtClean="0"/>
              <a:t> T</a:t>
            </a:r>
            <a:r>
              <a:rPr lang="en-US" baseline="-25000" dirty="0" smtClean="0"/>
              <a:t>2</a:t>
            </a:r>
            <a:r>
              <a:rPr lang="en-CA" dirty="0" smtClean="0"/>
              <a:t>], or (</a:t>
            </a:r>
            <a:r>
              <a:rPr lang="en-US" i="1" dirty="0" smtClean="0"/>
              <a:t>T</a:t>
            </a:r>
            <a:r>
              <a:rPr lang="en-US" baseline="-25000" dirty="0" smtClean="0"/>
              <a:t>2</a:t>
            </a:r>
            <a:r>
              <a:rPr lang="en-US" dirty="0" smtClean="0"/>
              <a:t>,255</a:t>
            </a:r>
            <a:r>
              <a:rPr lang="en-CA" dirty="0" smtClean="0"/>
              <a:t>] its value belongs </a:t>
            </a:r>
            <a:r>
              <a:rPr lang="en-CA" dirty="0" smtClean="0"/>
              <a:t>to.</a:t>
            </a:r>
            <a:endParaRPr lang="en-CA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Step of </a:t>
            </a:r>
            <a:r>
              <a:rPr lang="en-US" dirty="0" err="1" smtClean="0"/>
              <a:t>segIBC</a:t>
            </a:r>
            <a:r>
              <a:rPr lang="en-US" dirty="0" smtClean="0"/>
              <a:t>: Sample Prediction Value Derivation 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744133"/>
            <a:ext cx="8640960" cy="4289481"/>
          </a:xfrm>
        </p:spPr>
        <p:txBody>
          <a:bodyPr>
            <a:normAutofit/>
          </a:bodyPr>
          <a:lstStyle/>
          <a:p>
            <a:r>
              <a:rPr lang="en-US" dirty="0" smtClean="0"/>
              <a:t>A</a:t>
            </a:r>
            <a:r>
              <a:rPr lang="en-CA" dirty="0" smtClean="0"/>
              <a:t> </a:t>
            </a:r>
            <a:r>
              <a:rPr lang="en-CA" dirty="0" smtClean="0"/>
              <a:t>single value is assigned to all samples in each segment of the IBC prediction block</a:t>
            </a:r>
          </a:p>
          <a:p>
            <a:pPr lvl="1"/>
            <a:r>
              <a:rPr lang="en-CA" dirty="0" smtClean="0"/>
              <a:t>The single value </a:t>
            </a:r>
            <a:r>
              <a:rPr lang="en-US" i="1" dirty="0" smtClean="0"/>
              <a:t>V</a:t>
            </a:r>
            <a:r>
              <a:rPr lang="en-US" i="1" baseline="-25000" dirty="0" smtClean="0"/>
              <a:t> </a:t>
            </a:r>
            <a:r>
              <a:rPr lang="en-US" dirty="0" smtClean="0"/>
              <a:t>is calculated as </a:t>
            </a:r>
            <a:r>
              <a:rPr lang="en-US" i="1" dirty="0" smtClean="0"/>
              <a:t>V</a:t>
            </a:r>
            <a:r>
              <a:rPr lang="en-US" dirty="0" smtClean="0"/>
              <a:t> =</a:t>
            </a:r>
            <a:r>
              <a:rPr lang="en-US" i="1" dirty="0" smtClean="0"/>
              <a:t> E</a:t>
            </a:r>
            <a:r>
              <a:rPr lang="en-US" dirty="0" smtClean="0"/>
              <a:t> + </a:t>
            </a:r>
            <a:r>
              <a:rPr lang="en-US" i="1" dirty="0" smtClean="0"/>
              <a:t>O</a:t>
            </a:r>
            <a:endParaRPr lang="en-CA" dirty="0" smtClean="0"/>
          </a:p>
          <a:p>
            <a:pPr lvl="1"/>
            <a:r>
              <a:rPr lang="en-US" i="1" dirty="0" smtClean="0"/>
              <a:t>E</a:t>
            </a:r>
            <a:r>
              <a:rPr lang="en-US" dirty="0" smtClean="0"/>
              <a:t> is an estimated value for the segment of the IBC prediction block. </a:t>
            </a:r>
          </a:p>
          <a:p>
            <a:pPr lvl="2"/>
            <a:r>
              <a:rPr lang="en-US" i="1" dirty="0" smtClean="0"/>
              <a:t>E</a:t>
            </a:r>
            <a:r>
              <a:rPr lang="en-US" dirty="0" smtClean="0"/>
              <a:t> = (</a:t>
            </a:r>
            <a:r>
              <a:rPr lang="en-US" i="1" dirty="0" err="1" smtClean="0"/>
              <a:t>V</a:t>
            </a:r>
            <a:r>
              <a:rPr lang="en-US" i="1" baseline="30000" dirty="0" err="1" smtClean="0"/>
              <a:t>seg</a:t>
            </a:r>
            <a:r>
              <a:rPr lang="en-US" i="1" dirty="0" err="1" smtClean="0"/>
              <a:t>max+V</a:t>
            </a:r>
            <a:r>
              <a:rPr lang="en-US" i="1" baseline="30000" dirty="0" err="1" smtClean="0"/>
              <a:t>seg</a:t>
            </a:r>
            <a:r>
              <a:rPr lang="en-US" i="1" dirty="0" err="1" smtClean="0"/>
              <a:t>min</a:t>
            </a:r>
            <a:r>
              <a:rPr lang="en-US" dirty="0" smtClean="0"/>
              <a:t>)/2</a:t>
            </a:r>
            <a:r>
              <a:rPr lang="en-US" dirty="0" smtClean="0"/>
              <a:t>.</a:t>
            </a:r>
          </a:p>
          <a:p>
            <a:pPr lvl="3"/>
            <a:r>
              <a:rPr lang="en-US" i="1" dirty="0" err="1" smtClean="0"/>
              <a:t>V</a:t>
            </a:r>
            <a:r>
              <a:rPr lang="en-US" i="1" baseline="30000" dirty="0" err="1" smtClean="0"/>
              <a:t>seg</a:t>
            </a:r>
            <a:r>
              <a:rPr lang="en-US" i="1" dirty="0" err="1" smtClean="0"/>
              <a:t>max</a:t>
            </a:r>
            <a:r>
              <a:rPr lang="en-US" i="1" dirty="0" smtClean="0"/>
              <a:t> </a:t>
            </a:r>
            <a:r>
              <a:rPr lang="en-US" dirty="0" smtClean="0"/>
              <a:t>and </a:t>
            </a:r>
            <a:r>
              <a:rPr lang="en-US" i="1" dirty="0" err="1" smtClean="0"/>
              <a:t>V</a:t>
            </a:r>
            <a:r>
              <a:rPr lang="en-US" i="1" baseline="30000" dirty="0" err="1" smtClean="0"/>
              <a:t>seg</a:t>
            </a:r>
            <a:r>
              <a:rPr lang="en-US" i="1" dirty="0" err="1" smtClean="0"/>
              <a:t>min</a:t>
            </a:r>
            <a:r>
              <a:rPr lang="en-US" dirty="0" smtClean="0"/>
              <a:t> </a:t>
            </a:r>
            <a:r>
              <a:rPr lang="en-US" dirty="0" smtClean="0"/>
              <a:t>are the minimum </a:t>
            </a:r>
            <a:r>
              <a:rPr lang="en-US" dirty="0" smtClean="0"/>
              <a:t>sample value and maximum </a:t>
            </a:r>
            <a:r>
              <a:rPr lang="en-US" dirty="0" smtClean="0"/>
              <a:t>sample value in the </a:t>
            </a:r>
            <a:r>
              <a:rPr lang="en-US" dirty="0" smtClean="0"/>
              <a:t>segment, respectively.</a:t>
            </a:r>
            <a:endParaRPr lang="en-US" dirty="0" smtClean="0"/>
          </a:p>
          <a:p>
            <a:pPr lvl="1"/>
            <a:r>
              <a:rPr lang="en-US" i="1" dirty="0" smtClean="0"/>
              <a:t>O</a:t>
            </a:r>
            <a:r>
              <a:rPr lang="en-US" dirty="0" smtClean="0"/>
              <a:t> is an offset signaled by the </a:t>
            </a:r>
            <a:r>
              <a:rPr lang="en-US" dirty="0" smtClean="0"/>
              <a:t>encoder.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segIBC</a:t>
            </a:r>
            <a:r>
              <a:rPr lang="en-US" dirty="0" smtClean="0"/>
              <a:t> (Cont)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example of </a:t>
            </a:r>
            <a:r>
              <a:rPr lang="en-US" dirty="0" err="1" smtClean="0"/>
              <a:t>segIBC</a:t>
            </a:r>
            <a:r>
              <a:rPr lang="en-US" dirty="0" smtClean="0"/>
              <a:t> for an 8x8 block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239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564904"/>
            <a:ext cx="2448272" cy="2799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9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0918" y="2909875"/>
            <a:ext cx="3115265" cy="2463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90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2564904"/>
            <a:ext cx="315524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3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3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744133"/>
            <a:ext cx="8496944" cy="4289481"/>
          </a:xfrm>
        </p:spPr>
        <p:txBody>
          <a:bodyPr>
            <a:normAutofit/>
          </a:bodyPr>
          <a:lstStyle/>
          <a:p>
            <a:pPr hangingPunct="0"/>
            <a:r>
              <a:rPr lang="en-US" dirty="0" smtClean="0"/>
              <a:t>The proposed method is integrated on </a:t>
            </a:r>
            <a:r>
              <a:rPr lang="en-US" dirty="0" smtClean="0"/>
              <a:t>SCM-1.0.</a:t>
            </a:r>
            <a:endParaRPr lang="en-US" dirty="0" smtClean="0"/>
          </a:p>
          <a:p>
            <a:pPr hangingPunct="0"/>
            <a:r>
              <a:rPr lang="en-US" dirty="0" smtClean="0"/>
              <a:t>Tests are conducted under </a:t>
            </a:r>
            <a:r>
              <a:rPr lang="en-US" dirty="0" smtClean="0"/>
              <a:t>common test condition (CTC) for </a:t>
            </a:r>
            <a:r>
              <a:rPr lang="en-US" dirty="0" smtClean="0"/>
              <a:t>SCC with the full </a:t>
            </a:r>
            <a:r>
              <a:rPr lang="en-US" dirty="0" smtClean="0"/>
              <a:t>frame IBC </a:t>
            </a:r>
            <a:r>
              <a:rPr lang="en-US" dirty="0" smtClean="0"/>
              <a:t>search </a:t>
            </a:r>
            <a:r>
              <a:rPr lang="en-US" dirty="0" smtClean="0"/>
              <a:t>range.</a:t>
            </a:r>
            <a:endParaRPr 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196</TotalTime>
  <Words>1532</Words>
  <Application>Microsoft Office PowerPoint</Application>
  <PresentationFormat>如螢幕大小 (4:3)</PresentationFormat>
  <Paragraphs>400</Paragraphs>
  <Slides>14</Slides>
  <Notes>0</Notes>
  <HiddenSlides>0</HiddenSlides>
  <MMClips>0</MMClips>
  <ScaleCrop>false</ScaleCrop>
  <HeadingPairs>
    <vt:vector size="6" baseType="variant">
      <vt:variant>
        <vt:lpstr>佈景主題</vt:lpstr>
      </vt:variant>
      <vt:variant>
        <vt:i4>8</vt:i4>
      </vt:variant>
      <vt:variant>
        <vt:lpstr>內嵌 OLE 伺服程式</vt:lpstr>
      </vt:variant>
      <vt:variant>
        <vt:i4>1</vt:i4>
      </vt:variant>
      <vt:variant>
        <vt:lpstr>投影片標題</vt:lpstr>
      </vt:variant>
      <vt:variant>
        <vt:i4>14</vt:i4>
      </vt:variant>
    </vt:vector>
  </HeadingPairs>
  <TitlesOfParts>
    <vt:vector size="23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Visio</vt:lpstr>
      <vt:lpstr>投影片 1</vt:lpstr>
      <vt:lpstr>Overall Summary</vt:lpstr>
      <vt:lpstr>Intra Block Copy</vt:lpstr>
      <vt:lpstr>Problem of Intra Block Copy</vt:lpstr>
      <vt:lpstr>Proposed Method</vt:lpstr>
      <vt:lpstr>1st Step of segIBC: Sample Classification</vt:lpstr>
      <vt:lpstr>2nd Step of segIBC: Sample Prediction Value Derivation </vt:lpstr>
      <vt:lpstr>segIBC (Cont)</vt:lpstr>
      <vt:lpstr>Experiments</vt:lpstr>
      <vt:lpstr>Quick Summary of BD-rate Savings</vt:lpstr>
      <vt:lpstr>Experimental Results, Lossy</vt:lpstr>
      <vt:lpstr>Experimental Results, Lossless</vt:lpstr>
      <vt:lpstr>Conclusion</vt:lpstr>
      <vt:lpstr>投影片 14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yuwen</cp:lastModifiedBy>
  <cp:revision>110</cp:revision>
  <dcterms:created xsi:type="dcterms:W3CDTF">2014-03-11T04:25:26Z</dcterms:created>
  <dcterms:modified xsi:type="dcterms:W3CDTF">2014-06-25T00:54:05Z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