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3"/>
  </p:notesMasterIdLst>
  <p:handoutMasterIdLst>
    <p:handoutMasterId r:id="rId24"/>
  </p:handoutMasterIdLst>
  <p:sldIdLst>
    <p:sldId id="272" r:id="rId9"/>
    <p:sldId id="283" r:id="rId10"/>
    <p:sldId id="271" r:id="rId11"/>
    <p:sldId id="273" r:id="rId12"/>
    <p:sldId id="274" r:id="rId13"/>
    <p:sldId id="275" r:id="rId14"/>
    <p:sldId id="293" r:id="rId15"/>
    <p:sldId id="294" r:id="rId16"/>
    <p:sldId id="285" r:id="rId17"/>
    <p:sldId id="279" r:id="rId18"/>
    <p:sldId id="286" r:id="rId19"/>
    <p:sldId id="287" r:id="rId20"/>
    <p:sldId id="292" r:id="rId21"/>
    <p:sldId id="284" r:id="rId2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87" autoAdjust="0"/>
  </p:normalViewPr>
  <p:slideViewPr>
    <p:cSldViewPr>
      <p:cViewPr varScale="1">
        <p:scale>
          <a:sx n="79" d="100"/>
          <a:sy n="7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JCTVC-R0117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JCTVC-R0117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2014/6/26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63688" y="4233563"/>
            <a:ext cx="6923112" cy="2329101"/>
          </a:xfrm>
        </p:spPr>
        <p:txBody>
          <a:bodyPr/>
          <a:lstStyle/>
          <a:p>
            <a:r>
              <a:rPr lang="en-US" dirty="0" smtClean="0"/>
              <a:t>Kai Zhang, Jicheng An, Xianguo Zhang, </a:t>
            </a:r>
          </a:p>
          <a:p>
            <a:r>
              <a:rPr lang="en-US" dirty="0" smtClean="0"/>
              <a:t>Han Huang,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JCTVC-R0117</a:t>
            </a:r>
          </a:p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b="1" spc="-150" dirty="0" smtClean="0">
              <a:latin typeface="+mj-lt"/>
              <a:ea typeface="+mj-ea"/>
              <a:cs typeface="+mj-cs"/>
            </a:endParaRPr>
          </a:p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lang="en-CA" sz="4400" b="1" dirty="0" smtClean="0"/>
              <a:t>Non-SCCE1: Segmental prediction for intra block copy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1134535"/>
          </a:xfrm>
        </p:spPr>
        <p:txBody>
          <a:bodyPr/>
          <a:lstStyle/>
          <a:p>
            <a:r>
              <a:rPr lang="en-US" dirty="0" smtClean="0"/>
              <a:t>Quick Summary of BD-rate Savings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908870"/>
          </a:xfrm>
        </p:spPr>
        <p:txBody>
          <a:bodyPr>
            <a:normAutofit/>
          </a:bodyPr>
          <a:lstStyle/>
          <a:p>
            <a:r>
              <a:rPr lang="en-US" dirty="0" smtClean="0"/>
              <a:t>All intra, </a:t>
            </a:r>
            <a:r>
              <a:rPr lang="en-US" dirty="0" err="1" smtClean="0"/>
              <a:t>lossy</a:t>
            </a:r>
            <a:endParaRPr lang="en-US" dirty="0" smtClean="0"/>
          </a:p>
          <a:p>
            <a:pPr lvl="1"/>
            <a:r>
              <a:rPr lang="en-CA" dirty="0" smtClean="0"/>
              <a:t>1.6% for RGB, text &amp; graphics with motion, 1080p</a:t>
            </a:r>
          </a:p>
          <a:p>
            <a:pPr lvl="1"/>
            <a:r>
              <a:rPr lang="en-CA" dirty="0" smtClean="0"/>
              <a:t>0.4% for RGB, text &amp; graphics with motion,720p </a:t>
            </a:r>
          </a:p>
          <a:p>
            <a:pPr lvl="1"/>
            <a:r>
              <a:rPr lang="en-CA" dirty="0" smtClean="0"/>
              <a:t>0.6% for RGB, mixed content, 1440p</a:t>
            </a:r>
          </a:p>
          <a:p>
            <a:pPr lvl="1"/>
            <a:r>
              <a:rPr lang="en-CA" dirty="0" smtClean="0"/>
              <a:t>0.4% for RGB, mixed content, 1080p</a:t>
            </a:r>
          </a:p>
          <a:p>
            <a:pPr lvl="1"/>
            <a:r>
              <a:rPr lang="en-CA" dirty="0" smtClean="0"/>
              <a:t>2.2% for YUV, text &amp; graphics with motion, 1080p</a:t>
            </a:r>
          </a:p>
          <a:p>
            <a:pPr lvl="1"/>
            <a:r>
              <a:rPr lang="en-CA" dirty="0" smtClean="0"/>
              <a:t>0.5% for YUV, text &amp; graphics with motion,720p</a:t>
            </a:r>
          </a:p>
          <a:p>
            <a:pPr lvl="1"/>
            <a:r>
              <a:rPr lang="en-CA" dirty="0" smtClean="0"/>
              <a:t>0.3% for YUV, mixed content, 1440p</a:t>
            </a:r>
          </a:p>
          <a:p>
            <a:pPr lvl="1"/>
            <a:r>
              <a:rPr lang="en-CA" dirty="0" smtClean="0"/>
              <a:t>0.2% for YUV, mixed content, 1080p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11560" y="1844826"/>
          <a:ext cx="8208908" cy="3672406"/>
        </p:xfrm>
        <a:graphic>
          <a:graphicData uri="http://schemas.openxmlformats.org/drawingml/2006/table">
            <a:tbl>
              <a:tblPr/>
              <a:tblGrid>
                <a:gridCol w="2667896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</a:tblGrid>
              <a:tr h="23729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5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/>
          <a:lstStyle/>
          <a:p>
            <a:r>
              <a:rPr lang="en-US" dirty="0" smtClean="0"/>
              <a:t>Experimental Results, </a:t>
            </a:r>
            <a:r>
              <a:rPr lang="en-US" dirty="0" err="1" smtClean="0"/>
              <a:t>Lossy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Results, Lossless</a:t>
            </a:r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0" y="2060843"/>
          <a:ext cx="8784981" cy="3960446"/>
        </p:xfrm>
        <a:graphic>
          <a:graphicData uri="http://schemas.openxmlformats.org/drawingml/2006/table">
            <a:tbl>
              <a:tblPr/>
              <a:tblGrid>
                <a:gridCol w="2330709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240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Segmental prediction for IBC is proposed.</a:t>
            </a:r>
          </a:p>
          <a:p>
            <a:r>
              <a:rPr lang="en-US" dirty="0" smtClean="0"/>
              <a:t>An IBC prediction block is modified segment-wise before it is used to predict the current block.</a:t>
            </a:r>
          </a:p>
          <a:p>
            <a:r>
              <a:rPr lang="en-US" dirty="0" smtClean="0"/>
              <a:t>Experimental results:</a:t>
            </a:r>
          </a:p>
          <a:p>
            <a:pPr lvl="1"/>
            <a:r>
              <a:rPr lang="en-CA" dirty="0" smtClean="0"/>
              <a:t>2.2% BD-rate saving for YUV, text &amp; graphics with motion 1080p with lossy coding (AI)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272077" y="2967335"/>
            <a:ext cx="8599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for your attention</a:t>
            </a:r>
            <a:endParaRPr lang="zh-CN" alt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The quality of decoded samples is deteriorated when there are acute sample</a:t>
            </a:r>
            <a:r>
              <a:rPr lang="en-CA" dirty="0" smtClean="0"/>
              <a:t> value changes in character-rich contents</a:t>
            </a:r>
          </a:p>
          <a:p>
            <a:r>
              <a:rPr lang="en-CA" dirty="0" smtClean="0"/>
              <a:t>Proposed</a:t>
            </a:r>
          </a:p>
          <a:p>
            <a:pPr lvl="1"/>
            <a:r>
              <a:rPr lang="en-US" dirty="0" smtClean="0"/>
              <a:t>Segmental prediction for intra block copy (</a:t>
            </a:r>
            <a:r>
              <a:rPr lang="en-US" dirty="0" err="1" smtClean="0"/>
              <a:t>segIBC</a:t>
            </a:r>
            <a:r>
              <a:rPr lang="en-US" dirty="0" smtClean="0"/>
              <a:t>)</a:t>
            </a:r>
            <a:endParaRPr lang="en-CA" dirty="0" smtClean="0"/>
          </a:p>
          <a:p>
            <a:r>
              <a:rPr lang="en-CA" dirty="0" smtClean="0"/>
              <a:t>Results, Lossy (AI):</a:t>
            </a:r>
          </a:p>
          <a:p>
            <a:pPr lvl="2"/>
            <a:r>
              <a:rPr lang="en-CA" dirty="0" smtClean="0"/>
              <a:t>1.6% for RGB, text &amp; graphics with motion, 1080p</a:t>
            </a:r>
          </a:p>
          <a:p>
            <a:pPr lvl="2"/>
            <a:r>
              <a:rPr lang="en-CA" dirty="0" smtClean="0"/>
              <a:t>2.2% for YUV, text &amp; graphics with motion, 1080p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Intra Block Copy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268761"/>
            <a:ext cx="8435280" cy="4764854"/>
          </a:xfrm>
        </p:spPr>
        <p:txBody>
          <a:bodyPr/>
          <a:lstStyle/>
          <a:p>
            <a:r>
              <a:rPr lang="en-CA" dirty="0" smtClean="0"/>
              <a:t>Intra block copy (IBC) is applied to represent reduplicated patterns in a picture in SCC.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92275" y="2389188"/>
          <a:ext cx="5111750" cy="3848100"/>
        </p:xfrm>
        <a:graphic>
          <a:graphicData uri="http://schemas.openxmlformats.org/presentationml/2006/ole">
            <p:oleObj spid="_x0000_s1026" name="Visio" r:id="rId3" imgW="4714494" imgH="354457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34535"/>
          </a:xfrm>
        </p:spPr>
        <p:txBody>
          <a:bodyPr/>
          <a:lstStyle/>
          <a:p>
            <a:r>
              <a:rPr lang="en-US" dirty="0" smtClean="0"/>
              <a:t>Problem of Intra Block Copy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3"/>
            <a:ext cx="8568952" cy="3672407"/>
          </a:xfrm>
        </p:spPr>
        <p:txBody>
          <a:bodyPr>
            <a:noAutofit/>
          </a:bodyPr>
          <a:lstStyle/>
          <a:p>
            <a:r>
              <a:rPr lang="en-US" sz="2400" dirty="0" smtClean="0"/>
              <a:t>IBC shows prominent performance</a:t>
            </a:r>
            <a:r>
              <a:rPr lang="en-CA" sz="2400" dirty="0" smtClean="0"/>
              <a:t>, especially for the character-rich contents</a:t>
            </a:r>
          </a:p>
          <a:p>
            <a:pPr lvl="1"/>
            <a:r>
              <a:rPr lang="en-CA" sz="2000" dirty="0" smtClean="0"/>
              <a:t>It is much more efficient to just copy a character than to code it with a normal intra prediction mode.</a:t>
            </a:r>
          </a:p>
          <a:p>
            <a:r>
              <a:rPr lang="en-CA" sz="2400" dirty="0" smtClean="0"/>
              <a:t>However, character-rich content introduces a problem</a:t>
            </a:r>
          </a:p>
          <a:p>
            <a:pPr lvl="1"/>
            <a:r>
              <a:rPr lang="en-CA" sz="2000" dirty="0" smtClean="0"/>
              <a:t>The foreground and background usually show very different colors with sharp edges between them.</a:t>
            </a:r>
          </a:p>
          <a:p>
            <a:pPr lvl="1"/>
            <a:r>
              <a:rPr lang="en-US" sz="2000" dirty="0" smtClean="0"/>
              <a:t>The coding process loses high-frequency information and leads to unsatisfactory quality of decoded samples.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" name="群組 9"/>
          <p:cNvGrpSpPr/>
          <p:nvPr/>
        </p:nvGrpSpPr>
        <p:grpSpPr>
          <a:xfrm>
            <a:off x="2339752" y="4725144"/>
            <a:ext cx="4068452" cy="1332148"/>
            <a:chOff x="539552" y="3429000"/>
            <a:chExt cx="8136904" cy="2664296"/>
          </a:xfrm>
        </p:grpSpPr>
        <p:sp>
          <p:nvSpPr>
            <p:cNvPr id="14" name="圆角矩形 13"/>
            <p:cNvSpPr/>
            <p:nvPr/>
          </p:nvSpPr>
          <p:spPr>
            <a:xfrm>
              <a:off x="539552" y="3429000"/>
              <a:ext cx="8136904" cy="266429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054" name="Object 6"/>
            <p:cNvGraphicFramePr>
              <a:graphicFrameLocks noChangeAspect="1"/>
            </p:cNvGraphicFramePr>
            <p:nvPr/>
          </p:nvGraphicFramePr>
          <p:xfrm>
            <a:off x="1331640" y="3501008"/>
            <a:ext cx="2304256" cy="2304256"/>
          </p:xfrm>
          <a:graphic>
            <a:graphicData uri="http://schemas.openxmlformats.org/presentationml/2006/ole">
              <p:oleObj spid="_x0000_s2054" name="Visio" r:id="rId3" imgW="1474470" imgH="1474470" progId="Visio.Drawing.11">
                <p:embed/>
              </p:oleObj>
            </a:graphicData>
          </a:graphic>
        </p:graphicFrame>
        <p:graphicFrame>
          <p:nvGraphicFramePr>
            <p:cNvPr id="2056" name="Object 8"/>
            <p:cNvGraphicFramePr>
              <a:graphicFrameLocks noChangeAspect="1"/>
            </p:cNvGraphicFramePr>
            <p:nvPr/>
          </p:nvGraphicFramePr>
          <p:xfrm>
            <a:off x="5292080" y="3501008"/>
            <a:ext cx="2304256" cy="2304256"/>
          </p:xfrm>
          <a:graphic>
            <a:graphicData uri="http://schemas.openxmlformats.org/presentationml/2006/ole">
              <p:oleObj spid="_x0000_s2056" name="Visio" r:id="rId4" imgW="1474470" imgH="1474470" progId="Visio.Drawing.11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intra block copy (</a:t>
            </a:r>
            <a:r>
              <a:rPr lang="en-US" dirty="0" err="1" smtClean="0"/>
              <a:t>segIBC</a:t>
            </a:r>
            <a:r>
              <a:rPr lang="en-US" dirty="0" smtClean="0"/>
              <a:t>) is proposed.</a:t>
            </a:r>
          </a:p>
          <a:p>
            <a:pPr lvl="1"/>
            <a:r>
              <a:rPr lang="en-US" dirty="0" err="1" smtClean="0"/>
              <a:t>segIBC</a:t>
            </a:r>
            <a:r>
              <a:rPr lang="en-US" dirty="0" smtClean="0"/>
              <a:t> can only be applied to a CU coded with 2Nx2N IBC. </a:t>
            </a:r>
          </a:p>
          <a:p>
            <a:pPr lvl="1"/>
            <a:r>
              <a:rPr lang="en-US" dirty="0" smtClean="0"/>
              <a:t>For such a CU, a flag is signaled to indicate whether </a:t>
            </a:r>
            <a:r>
              <a:rPr lang="en-US" dirty="0" err="1" smtClean="0"/>
              <a:t>segIBC</a:t>
            </a:r>
            <a:r>
              <a:rPr lang="en-US" dirty="0" smtClean="0"/>
              <a:t> is applied. 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segIBC</a:t>
            </a:r>
            <a:r>
              <a:rPr lang="en-US" dirty="0" smtClean="0"/>
              <a:t> is on, another flag is signaled to indicate the number of segments (2 or 3) and then followed by one coded sample </a:t>
            </a:r>
            <a:r>
              <a:rPr lang="en-US" altLang="zh-TW" dirty="0" smtClean="0"/>
              <a:t>prediction</a:t>
            </a:r>
            <a:r>
              <a:rPr lang="en-US" dirty="0" smtClean="0"/>
              <a:t> value (offset) per segment.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of </a:t>
            </a:r>
            <a:r>
              <a:rPr lang="en-US" dirty="0" err="1" smtClean="0"/>
              <a:t>segIBC</a:t>
            </a:r>
            <a:r>
              <a:rPr lang="en-US" dirty="0" smtClean="0"/>
              <a:t>: Sample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1"/>
            <a:ext cx="8363272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in an IBC prediction block are classified</a:t>
            </a:r>
          </a:p>
          <a:p>
            <a:pPr lvl="1"/>
            <a:r>
              <a:rPr lang="en-CA" dirty="0" smtClean="0"/>
              <a:t>When the prediction block is divided into 2 segments:</a:t>
            </a:r>
          </a:p>
          <a:p>
            <a:pPr lvl="2"/>
            <a:r>
              <a:rPr lang="en-CA" dirty="0" smtClean="0"/>
              <a:t>The average value of all the samples in the IBC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pPr lvl="1"/>
            <a:r>
              <a:rPr lang="en-CA" dirty="0" smtClean="0"/>
              <a:t>When the prediction block is divided into 3 segments:</a:t>
            </a:r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IBC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1, 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to.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of </a:t>
            </a:r>
            <a:r>
              <a:rPr lang="en-US" dirty="0" err="1" smtClean="0"/>
              <a:t>segIBC</a:t>
            </a:r>
            <a:r>
              <a:rPr lang="en-US" dirty="0" smtClean="0"/>
              <a:t>: Sample Prediction Value Derivation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IBC prediction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IBC prediction block. </a:t>
            </a:r>
          </a:p>
          <a:p>
            <a:pPr lvl="2"/>
            <a:r>
              <a:rPr lang="en-US" i="1" dirty="0" smtClean="0"/>
              <a:t>E</a:t>
            </a:r>
            <a:r>
              <a:rPr lang="en-US" dirty="0" smtClean="0"/>
              <a:t> = (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max+V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)/2.</a:t>
            </a:r>
          </a:p>
          <a:p>
            <a:pPr lvl="3"/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 are the minimum sample value and maximum sample value in the segment, respectively.</a:t>
            </a:r>
          </a:p>
          <a:p>
            <a:pPr lvl="1"/>
            <a:r>
              <a:rPr lang="en-US" i="1" dirty="0" smtClean="0"/>
              <a:t>O</a:t>
            </a:r>
            <a:r>
              <a:rPr lang="en-US" dirty="0" smtClean="0"/>
              <a:t> is an offset signaled by the encoder.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segIBC</a:t>
            </a:r>
            <a:r>
              <a:rPr lang="en-US" dirty="0" smtClean="0"/>
              <a:t> (Cont)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example of </a:t>
            </a:r>
            <a:r>
              <a:rPr lang="en-US" dirty="0" err="1" smtClean="0"/>
              <a:t>segIBC</a:t>
            </a:r>
            <a:r>
              <a:rPr lang="en-US" dirty="0" smtClean="0"/>
              <a:t> for an 8x8 block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448272" cy="279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0918" y="2909875"/>
            <a:ext cx="3115265" cy="246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1132" y="2636912"/>
            <a:ext cx="3043356" cy="2708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744133"/>
            <a:ext cx="8496944" cy="4289481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The proposed method is integrated on SCM-1.0.</a:t>
            </a:r>
          </a:p>
          <a:p>
            <a:pPr hangingPunct="0"/>
            <a:r>
              <a:rPr lang="en-US" dirty="0" smtClean="0"/>
              <a:t>Tests are conducted under common test condition (CTC) for SCC with the full frame IBC search range.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197</TotalTime>
  <Words>1532</Words>
  <Application>Microsoft Office PowerPoint</Application>
  <PresentationFormat>全屏显示(4:3)</PresentationFormat>
  <Paragraphs>400</Paragraphs>
  <Slides>14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Intra Block Copy</vt:lpstr>
      <vt:lpstr>Problem of Intra Block Copy</vt:lpstr>
      <vt:lpstr>Proposed Method</vt:lpstr>
      <vt:lpstr>1st Step of segIBC: Sample Classification</vt:lpstr>
      <vt:lpstr>2nd Step of segIBC: Sample Prediction Value Derivation </vt:lpstr>
      <vt:lpstr>segIBC (Cont)</vt:lpstr>
      <vt:lpstr>Experiments</vt:lpstr>
      <vt:lpstr>Quick Summary of BD-rate Savings</vt:lpstr>
      <vt:lpstr>Experimental Results, Lossy</vt:lpstr>
      <vt:lpstr>Experimental Results, Lossless</vt:lpstr>
      <vt:lpstr>Conclusion</vt:lpstr>
      <vt:lpstr>幻灯片 14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111</cp:revision>
  <dcterms:created xsi:type="dcterms:W3CDTF">2014-03-11T04:25:26Z</dcterms:created>
  <dcterms:modified xsi:type="dcterms:W3CDTF">2014-06-26T09:47:00Z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