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5"/>
  </p:notesMasterIdLst>
  <p:handoutMasterIdLst>
    <p:handoutMasterId r:id="rId26"/>
  </p:handoutMasterIdLst>
  <p:sldIdLst>
    <p:sldId id="272" r:id="rId9"/>
    <p:sldId id="283" r:id="rId10"/>
    <p:sldId id="271" r:id="rId11"/>
    <p:sldId id="273" r:id="rId12"/>
    <p:sldId id="274" r:id="rId13"/>
    <p:sldId id="275" r:id="rId14"/>
    <p:sldId id="285" r:id="rId15"/>
    <p:sldId id="279" r:id="rId16"/>
    <p:sldId id="286" r:id="rId17"/>
    <p:sldId id="287" r:id="rId18"/>
    <p:sldId id="288" r:id="rId19"/>
    <p:sldId id="291" r:id="rId20"/>
    <p:sldId id="290" r:id="rId21"/>
    <p:sldId id="289" r:id="rId22"/>
    <p:sldId id="292" r:id="rId23"/>
    <p:sldId id="284" r:id="rId2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87" autoAdjust="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4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596336" y="1166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JCTVC-R0116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96336" y="1166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JCTVC-R0116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1763688" y="4233563"/>
            <a:ext cx="6923112" cy="2329101"/>
          </a:xfrm>
        </p:spPr>
        <p:txBody>
          <a:bodyPr/>
          <a:lstStyle/>
          <a:p>
            <a:r>
              <a:rPr lang="en-US" dirty="0" smtClean="0"/>
              <a:t>Kai Zhang, Jicheng An, Xianguo Zhang, </a:t>
            </a:r>
          </a:p>
          <a:p>
            <a:r>
              <a:rPr lang="en-US" dirty="0" smtClean="0"/>
              <a:t>Han Huang,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899592" y="2348880"/>
            <a:ext cx="7056784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JCTVC-R0116</a:t>
            </a:r>
          </a:p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2000" b="1" spc="-150" dirty="0" smtClean="0">
              <a:latin typeface="+mj-lt"/>
              <a:ea typeface="+mj-ea"/>
              <a:cs typeface="+mj-cs"/>
            </a:endParaRPr>
          </a:p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lang="en-CA" sz="4400" b="1" dirty="0" smtClean="0"/>
              <a:t>SCCE1 Test 4.1: Symmetric intra block copy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Test 1, Horizontal </a:t>
            </a:r>
            <a:r>
              <a:rPr lang="en-US" altLang="zh-TW" dirty="0" smtClean="0"/>
              <a:t>Flip, Lossless</a:t>
            </a:r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10" y="2060843"/>
          <a:ext cx="8784981" cy="3960446"/>
        </p:xfrm>
        <a:graphic>
          <a:graphicData uri="http://schemas.openxmlformats.org/drawingml/2006/table">
            <a:tbl>
              <a:tblPr/>
              <a:tblGrid>
                <a:gridCol w="2330709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</a:tblGrid>
              <a:tr h="240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11560" y="1844826"/>
          <a:ext cx="8208908" cy="3672406"/>
        </p:xfrm>
        <a:graphic>
          <a:graphicData uri="http://schemas.openxmlformats.org/drawingml/2006/table">
            <a:tbl>
              <a:tblPr/>
              <a:tblGrid>
                <a:gridCol w="2667896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</a:tblGrid>
              <a:tr h="23729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5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Test </a:t>
            </a:r>
            <a:r>
              <a:rPr lang="en-US" altLang="zh-TW" dirty="0" smtClean="0"/>
              <a:t>2, Vertical Flip, </a:t>
            </a:r>
            <a:r>
              <a:rPr lang="en-US" altLang="zh-TW" dirty="0" err="1" smtClean="0"/>
              <a:t>Lossy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Test </a:t>
            </a:r>
            <a:r>
              <a:rPr lang="en-US" altLang="zh-TW" dirty="0" smtClean="0"/>
              <a:t>2, Vertical Flip, </a:t>
            </a:r>
            <a:r>
              <a:rPr lang="en-US" altLang="zh-TW" dirty="0" smtClean="0"/>
              <a:t>Lossless</a:t>
            </a:r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10" y="2060843"/>
          <a:ext cx="8784981" cy="3960446"/>
        </p:xfrm>
        <a:graphic>
          <a:graphicData uri="http://schemas.openxmlformats.org/drawingml/2006/table">
            <a:tbl>
              <a:tblPr/>
              <a:tblGrid>
                <a:gridCol w="2330709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</a:tblGrid>
              <a:tr h="240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11560" y="1844826"/>
          <a:ext cx="8208908" cy="3672406"/>
        </p:xfrm>
        <a:graphic>
          <a:graphicData uri="http://schemas.openxmlformats.org/drawingml/2006/table">
            <a:tbl>
              <a:tblPr/>
              <a:tblGrid>
                <a:gridCol w="2667896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</a:tblGrid>
              <a:tr h="23729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5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Test </a:t>
            </a:r>
            <a:r>
              <a:rPr lang="en-US" altLang="zh-TW" dirty="0" smtClean="0"/>
              <a:t>3, Horizontal &amp; Vertical Flips, </a:t>
            </a:r>
            <a:r>
              <a:rPr lang="en-US" altLang="zh-TW" dirty="0" err="1" smtClean="0"/>
              <a:t>Lossy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Test 3, Horizontal &amp; Vertical </a:t>
            </a:r>
            <a:r>
              <a:rPr lang="en-US" altLang="zh-TW" dirty="0" smtClean="0"/>
              <a:t>Flips, Lossless</a:t>
            </a:r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10" y="2060843"/>
          <a:ext cx="8784981" cy="3960446"/>
        </p:xfrm>
        <a:graphic>
          <a:graphicData uri="http://schemas.openxmlformats.org/drawingml/2006/table">
            <a:tbl>
              <a:tblPr/>
              <a:tblGrid>
                <a:gridCol w="2330709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</a:tblGrid>
              <a:tr h="240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435280" cy="4289481"/>
          </a:xfrm>
        </p:spPr>
        <p:txBody>
          <a:bodyPr>
            <a:normAutofit/>
          </a:bodyPr>
          <a:lstStyle/>
          <a:p>
            <a:r>
              <a:rPr lang="en-US" dirty="0" smtClean="0"/>
              <a:t>Symmetric IBC is proposed</a:t>
            </a:r>
          </a:p>
          <a:p>
            <a:r>
              <a:rPr lang="en-US" dirty="0" smtClean="0"/>
              <a:t>An </a:t>
            </a:r>
            <a:r>
              <a:rPr lang="en-US" dirty="0" smtClean="0"/>
              <a:t>IBC prediction block is flipped horizontally or </a:t>
            </a:r>
            <a:r>
              <a:rPr lang="en-US" dirty="0" smtClean="0"/>
              <a:t>vertically.</a:t>
            </a:r>
            <a:endParaRPr lang="en-US" dirty="0" smtClean="0"/>
          </a:p>
          <a:p>
            <a:r>
              <a:rPr lang="en-US" dirty="0" smtClean="0"/>
              <a:t>Experimental results:</a:t>
            </a:r>
          </a:p>
          <a:p>
            <a:pPr lvl="1"/>
            <a:r>
              <a:rPr lang="en-CA" dirty="0" smtClean="0"/>
              <a:t>1.2% and 1.9% BD-rate saving for YUV, text &amp; graphics with motion 1080p with lossy and lossless coding respectively (AI</a:t>
            </a:r>
            <a:r>
              <a:rPr lang="en-CA" dirty="0" smtClean="0"/>
              <a:t>)</a:t>
            </a:r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272077" y="2967335"/>
            <a:ext cx="8599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for your attention</a:t>
            </a:r>
            <a:endParaRPr lang="zh-CN" altLang="en-US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</a:t>
            </a: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CA" dirty="0" smtClean="0"/>
              <a:t>Intra-block </a:t>
            </a:r>
            <a:r>
              <a:rPr lang="en-CA" dirty="0" smtClean="0"/>
              <a:t>copy (IBC) </a:t>
            </a:r>
            <a:r>
              <a:rPr lang="en-CA" dirty="0" smtClean="0"/>
              <a:t>can deal with reduplicated patterns in a </a:t>
            </a:r>
            <a:r>
              <a:rPr lang="en-CA" dirty="0" smtClean="0"/>
              <a:t>picture </a:t>
            </a:r>
            <a:r>
              <a:rPr lang="en-CA" dirty="0" smtClean="0"/>
              <a:t>but </a:t>
            </a:r>
            <a:r>
              <a:rPr lang="en-CA" dirty="0" smtClean="0"/>
              <a:t>cannot represent </a:t>
            </a:r>
            <a:r>
              <a:rPr lang="en-CA" dirty="0" smtClean="0"/>
              <a:t>symmetric </a:t>
            </a:r>
            <a:r>
              <a:rPr lang="en-CA" dirty="0" smtClean="0"/>
              <a:t>patterns efficiently.</a:t>
            </a:r>
            <a:endParaRPr lang="en-CA" dirty="0" smtClean="0"/>
          </a:p>
          <a:p>
            <a:r>
              <a:rPr lang="en-CA" dirty="0" smtClean="0"/>
              <a:t>Proposed</a:t>
            </a:r>
          </a:p>
          <a:p>
            <a:pPr lvl="1"/>
            <a:r>
              <a:rPr lang="en-CA" dirty="0" smtClean="0"/>
              <a:t>Symmetric </a:t>
            </a:r>
            <a:r>
              <a:rPr lang="en-CA" dirty="0" smtClean="0"/>
              <a:t>IBC (i.e., flipping the IBC prediction block horizontally or vertically) </a:t>
            </a:r>
            <a:r>
              <a:rPr lang="en-CA" dirty="0" smtClean="0"/>
              <a:t>to deal with symmetric patterns in a picture</a:t>
            </a:r>
          </a:p>
          <a:p>
            <a:r>
              <a:rPr lang="en-CA" dirty="0" smtClean="0"/>
              <a:t>Results</a:t>
            </a:r>
          </a:p>
          <a:p>
            <a:pPr lvl="1"/>
            <a:r>
              <a:rPr lang="en-CA" dirty="0" smtClean="0"/>
              <a:t>Lossy (AI):</a:t>
            </a:r>
          </a:p>
          <a:p>
            <a:pPr lvl="2"/>
            <a:r>
              <a:rPr lang="en-CA" dirty="0" smtClean="0"/>
              <a:t>1.3% for RGB, text &amp; graphics with motion, 1080p</a:t>
            </a:r>
          </a:p>
          <a:p>
            <a:pPr lvl="2"/>
            <a:r>
              <a:rPr lang="en-CA" dirty="0" smtClean="0"/>
              <a:t>1.2% for YUV, text &amp; graphics with motion, 1080p</a:t>
            </a:r>
          </a:p>
          <a:p>
            <a:pPr lvl="1"/>
            <a:r>
              <a:rPr lang="en-CA" dirty="0" smtClean="0"/>
              <a:t>Lossless (AI):</a:t>
            </a:r>
          </a:p>
          <a:p>
            <a:pPr lvl="2"/>
            <a:r>
              <a:rPr lang="en-CA" dirty="0" smtClean="0"/>
              <a:t>1.8% for RGB, text &amp; graphics with motion, 1080p</a:t>
            </a:r>
          </a:p>
          <a:p>
            <a:pPr lvl="2"/>
            <a:r>
              <a:rPr lang="en-CA" dirty="0" smtClean="0"/>
              <a:t>1.9% for YUV, text &amp; graphics with motion, </a:t>
            </a:r>
            <a:r>
              <a:rPr lang="en-CA" dirty="0" smtClean="0"/>
              <a:t>1080p</a:t>
            </a:r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Intra Block Copy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268761"/>
            <a:ext cx="8435280" cy="4764854"/>
          </a:xfrm>
        </p:spPr>
        <p:txBody>
          <a:bodyPr/>
          <a:lstStyle/>
          <a:p>
            <a:r>
              <a:rPr lang="en-CA" dirty="0" smtClean="0"/>
              <a:t>Intra block copy (IBC) </a:t>
            </a:r>
            <a:r>
              <a:rPr lang="en-CA" dirty="0" smtClean="0"/>
              <a:t>is applied to represent </a:t>
            </a:r>
            <a:r>
              <a:rPr lang="en-CA" dirty="0" smtClean="0"/>
              <a:t>reduplicated patterns in a picture in SCC.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92275" y="2389188"/>
          <a:ext cx="5111750" cy="3848100"/>
        </p:xfrm>
        <a:graphic>
          <a:graphicData uri="http://schemas.openxmlformats.org/presentationml/2006/ole">
            <p:oleObj spid="_x0000_s1026" name="Visio" r:id="rId3" imgW="4714494" imgH="354457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of Intra Block Copy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363272" cy="4836862"/>
          </a:xfrm>
        </p:spPr>
        <p:txBody>
          <a:bodyPr/>
          <a:lstStyle/>
          <a:p>
            <a:r>
              <a:rPr lang="en-CA" dirty="0" smtClean="0"/>
              <a:t>Besides reduplication, symmetry is often observed in natural or screen-content pictures.</a:t>
            </a:r>
          </a:p>
          <a:p>
            <a:pPr lvl="1"/>
            <a:r>
              <a:rPr lang="en-CA" dirty="0" smtClean="0"/>
              <a:t>IBC cannot deal with these cases efficiently.</a:t>
            </a:r>
          </a:p>
          <a:p>
            <a:pPr lvl="1"/>
            <a:r>
              <a:rPr lang="en-CA" dirty="0" smtClean="0"/>
              <a:t>Examples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395536" y="3718545"/>
          <a:ext cx="1476375" cy="790575"/>
        </p:xfrm>
        <a:graphic>
          <a:graphicData uri="http://schemas.openxmlformats.org/presentationml/2006/ole">
            <p:oleObj spid="_x0000_s2050" name="Visio" r:id="rId3" imgW="1474470" imgH="793385" progId="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267744" y="3680445"/>
          <a:ext cx="1476375" cy="828675"/>
        </p:xfrm>
        <a:graphic>
          <a:graphicData uri="http://schemas.openxmlformats.org/presentationml/2006/ole">
            <p:oleObj spid="_x0000_s2051" name="Visio" r:id="rId4" imgW="1474470" imgH="823817" progId="">
              <p:embed/>
            </p:oleObj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755576" y="4688929"/>
          <a:ext cx="752475" cy="1476375"/>
        </p:xfrm>
        <a:graphic>
          <a:graphicData uri="http://schemas.openxmlformats.org/presentationml/2006/ole">
            <p:oleObj spid="_x0000_s2052" name="Visio" r:id="rId5" imgW="754809" imgH="1474470" progId="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699792" y="4653136"/>
          <a:ext cx="752475" cy="1476375"/>
        </p:xfrm>
        <a:graphic>
          <a:graphicData uri="http://schemas.openxmlformats.org/presentationml/2006/ole">
            <p:oleObj spid="_x0000_s2053" name="Visio" r:id="rId6" imgW="754809" imgH="1474470" progId="">
              <p:embed/>
            </p:oleObj>
          </a:graphicData>
        </a:graphic>
      </p:graphicFrame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3789040"/>
            <a:ext cx="47608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/>
          <a:lstStyle/>
          <a:p>
            <a:r>
              <a:rPr lang="en-US" dirty="0" smtClean="0"/>
              <a:t>Symmetric intra block copy (</a:t>
            </a:r>
            <a:r>
              <a:rPr lang="en-US" b="1" dirty="0" smtClean="0"/>
              <a:t>SIBC</a:t>
            </a:r>
            <a:r>
              <a:rPr lang="en-US" dirty="0" smtClean="0"/>
              <a:t>) is proposed.</a:t>
            </a:r>
          </a:p>
          <a:p>
            <a:pPr lvl="1"/>
            <a:r>
              <a:rPr lang="en-US" dirty="0" smtClean="0"/>
              <a:t>When SIBC is applied, the reference block is flipped horizontally or vertically.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547813" y="2708275"/>
          <a:ext cx="6411912" cy="1944688"/>
        </p:xfrm>
        <a:graphic>
          <a:graphicData uri="http://schemas.openxmlformats.org/presentationml/2006/ole">
            <p:oleObj spid="_x0000_s3074" name="Visio" r:id="rId3" imgW="13030629" imgH="3946779" progId="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547813" y="4743450"/>
          <a:ext cx="6435725" cy="1998663"/>
        </p:xfrm>
        <a:graphic>
          <a:graphicData uri="http://schemas.openxmlformats.org/presentationml/2006/ole">
            <p:oleObj spid="_x0000_s3075" name="Visio" r:id="rId4" imgW="13030629" imgH="403679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Details of the 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proposed design</a:t>
            </a:r>
          </a:p>
          <a:p>
            <a:pPr lvl="1"/>
            <a:r>
              <a:rPr lang="en-US" dirty="0" smtClean="0"/>
              <a:t>SIBC is only allowed for CUs with 2Nx2N </a:t>
            </a:r>
            <a:r>
              <a:rPr lang="en-US" dirty="0" smtClean="0"/>
              <a:t>partition.</a:t>
            </a:r>
            <a:endParaRPr lang="en-US" dirty="0" smtClean="0"/>
          </a:p>
          <a:p>
            <a:pPr lvl="1"/>
            <a:r>
              <a:rPr lang="en-US" dirty="0" smtClean="0"/>
              <a:t>A flag is signaled to indicate whether the current CU chooses SIBC or normal </a:t>
            </a:r>
            <a:r>
              <a:rPr lang="en-US" dirty="0" smtClean="0"/>
              <a:t>IBC.</a:t>
            </a:r>
            <a:endParaRPr lang="en-US" dirty="0" smtClean="0"/>
          </a:p>
          <a:p>
            <a:pPr lvl="1"/>
            <a:r>
              <a:rPr lang="en-US" dirty="0" smtClean="0"/>
              <a:t>If horizontal SIBC and vertical SIBC are both </a:t>
            </a:r>
            <a:r>
              <a:rPr lang="en-US" dirty="0" smtClean="0"/>
              <a:t>utilized, </a:t>
            </a:r>
            <a:r>
              <a:rPr lang="en-US" dirty="0" smtClean="0"/>
              <a:t>one more flag is signaled to indicate which one is </a:t>
            </a:r>
            <a:r>
              <a:rPr lang="en-US" dirty="0" smtClean="0"/>
              <a:t>selected.</a:t>
            </a:r>
            <a:endParaRPr lang="en-US" dirty="0" smtClean="0"/>
          </a:p>
          <a:p>
            <a:pPr lvl="1"/>
            <a:r>
              <a:rPr lang="en-US" dirty="0" smtClean="0"/>
              <a:t>The encoder can make the decision during the BV searching process based on the SAD </a:t>
            </a:r>
            <a:r>
              <a:rPr lang="en-US" dirty="0" smtClean="0"/>
              <a:t>criterion.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Conducted Tests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744133"/>
            <a:ext cx="8496944" cy="4289481"/>
          </a:xfrm>
        </p:spPr>
        <p:txBody>
          <a:bodyPr>
            <a:normAutofit/>
          </a:bodyPr>
          <a:lstStyle/>
          <a:p>
            <a:pPr hangingPunct="0"/>
            <a:r>
              <a:rPr lang="en-US" dirty="0" smtClean="0"/>
              <a:t>The proposed method is integrated on SCM-1.0</a:t>
            </a:r>
          </a:p>
          <a:p>
            <a:pPr hangingPunct="0"/>
            <a:r>
              <a:rPr lang="en-US" dirty="0" smtClean="0"/>
              <a:t>Three tests are conducted under </a:t>
            </a:r>
            <a:r>
              <a:rPr lang="en-US" dirty="0" smtClean="0"/>
              <a:t>common test condition (CTC) </a:t>
            </a:r>
            <a:r>
              <a:rPr lang="en-US" dirty="0" smtClean="0"/>
              <a:t>for SCC with the full picture IBC search range</a:t>
            </a:r>
          </a:p>
          <a:p>
            <a:pPr lvl="1" hangingPunct="0"/>
            <a:r>
              <a:rPr lang="en-US" dirty="0" smtClean="0"/>
              <a:t>Test 1</a:t>
            </a:r>
            <a:r>
              <a:rPr lang="en-US" dirty="0" smtClean="0"/>
              <a:t>: only horizontal SIBC is </a:t>
            </a:r>
            <a:r>
              <a:rPr lang="en-US" dirty="0" smtClean="0"/>
              <a:t>applied.</a:t>
            </a:r>
            <a:endParaRPr lang="en-US" dirty="0" smtClean="0"/>
          </a:p>
          <a:p>
            <a:pPr lvl="1" hangingPunct="0"/>
            <a:r>
              <a:rPr lang="en-US" dirty="0" smtClean="0"/>
              <a:t>Test 2</a:t>
            </a:r>
            <a:r>
              <a:rPr lang="en-US" dirty="0" smtClean="0"/>
              <a:t>: only vertical SIBC is </a:t>
            </a:r>
            <a:r>
              <a:rPr lang="en-US" dirty="0" smtClean="0"/>
              <a:t>applied.</a:t>
            </a:r>
            <a:endParaRPr lang="en-US" dirty="0" smtClean="0"/>
          </a:p>
          <a:p>
            <a:pPr lvl="1"/>
            <a:r>
              <a:rPr lang="en-US" dirty="0" smtClean="0"/>
              <a:t>Test 3: both horizontal and vertical SIBC are applied.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11345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Quick Summary of Test 3 BD-rate Savings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4908870"/>
          </a:xfrm>
        </p:spPr>
        <p:txBody>
          <a:bodyPr>
            <a:normAutofit/>
          </a:bodyPr>
          <a:lstStyle/>
          <a:p>
            <a:r>
              <a:rPr lang="en-US" dirty="0" smtClean="0"/>
              <a:t>Horizontal &amp; vertical flips, </a:t>
            </a:r>
            <a:r>
              <a:rPr lang="en-US" dirty="0" err="1" smtClean="0"/>
              <a:t>lossy</a:t>
            </a:r>
            <a:r>
              <a:rPr lang="en-US" dirty="0" smtClean="0"/>
              <a:t>, all intra</a:t>
            </a:r>
            <a:endParaRPr lang="en-US" dirty="0" smtClean="0"/>
          </a:p>
          <a:p>
            <a:pPr lvl="1"/>
            <a:r>
              <a:rPr lang="en-CA" dirty="0" smtClean="0"/>
              <a:t>1.3% for RGB, text &amp; graphics with motion, 1080p</a:t>
            </a:r>
          </a:p>
          <a:p>
            <a:pPr lvl="1"/>
            <a:r>
              <a:rPr lang="en-CA" dirty="0" smtClean="0"/>
              <a:t>0.8% for RGB, text &amp; graphics with motion,720p </a:t>
            </a:r>
          </a:p>
          <a:p>
            <a:pPr lvl="1"/>
            <a:r>
              <a:rPr lang="en-CA" dirty="0" smtClean="0"/>
              <a:t>1.0% for RGB, mixed content, 1440p</a:t>
            </a:r>
          </a:p>
          <a:p>
            <a:pPr lvl="1"/>
            <a:r>
              <a:rPr lang="en-CA" dirty="0" smtClean="0"/>
              <a:t>0.8% for RGB, mixed content, 1080p</a:t>
            </a:r>
          </a:p>
          <a:p>
            <a:pPr lvl="1"/>
            <a:r>
              <a:rPr lang="en-CA" dirty="0" smtClean="0"/>
              <a:t>1.2% for YUV, text &amp; graphics with motion, 1080p</a:t>
            </a:r>
          </a:p>
          <a:p>
            <a:pPr lvl="1"/>
            <a:r>
              <a:rPr lang="en-CA" dirty="0" smtClean="0"/>
              <a:t>0.9% for YUV, text &amp; graphics with motion,720p</a:t>
            </a:r>
          </a:p>
          <a:p>
            <a:pPr lvl="1"/>
            <a:r>
              <a:rPr lang="en-CA" dirty="0" smtClean="0"/>
              <a:t>1.0% for YUV, mixed content, 1440p</a:t>
            </a:r>
          </a:p>
          <a:p>
            <a:pPr lvl="1"/>
            <a:r>
              <a:rPr lang="en-CA" dirty="0" smtClean="0"/>
              <a:t>0.8% for YUV, mixed content, 1080p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11560" y="1844826"/>
          <a:ext cx="8208908" cy="3672406"/>
        </p:xfrm>
        <a:graphic>
          <a:graphicData uri="http://schemas.openxmlformats.org/drawingml/2006/table">
            <a:tbl>
              <a:tblPr/>
              <a:tblGrid>
                <a:gridCol w="2667896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</a:tblGrid>
              <a:tr h="23729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5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/>
          </a:bodyPr>
          <a:lstStyle/>
          <a:p>
            <a:r>
              <a:rPr lang="en-US" dirty="0" smtClean="0"/>
              <a:t>Test 1, Horizontal Flip, </a:t>
            </a:r>
            <a:r>
              <a:rPr lang="en-US" dirty="0" err="1" smtClean="0"/>
              <a:t>Lossy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143</TotalTime>
  <Words>3073</Words>
  <Application>Microsoft Office PowerPoint</Application>
  <PresentationFormat>如螢幕大小 (4:3)</PresentationFormat>
  <Paragraphs>1041</Paragraphs>
  <Slides>16</Slides>
  <Notes>0</Notes>
  <HiddenSlides>0</HiddenSlides>
  <MMClips>0</MMClips>
  <ScaleCrop>false</ScaleCrop>
  <HeadingPairs>
    <vt:vector size="6" baseType="variant">
      <vt:variant>
        <vt:lpstr>佈景主題</vt:lpstr>
      </vt:variant>
      <vt:variant>
        <vt:i4>8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投影片 1</vt:lpstr>
      <vt:lpstr>Overall Summary</vt:lpstr>
      <vt:lpstr>Intra Block Copy</vt:lpstr>
      <vt:lpstr>Problem of Intra Block Copy</vt:lpstr>
      <vt:lpstr>Proposed Method</vt:lpstr>
      <vt:lpstr>Details of the Proposed Method</vt:lpstr>
      <vt:lpstr>Conducted Tests</vt:lpstr>
      <vt:lpstr>Quick Summary of Test 3 BD-rate Savings</vt:lpstr>
      <vt:lpstr>Test 1, Horizontal Flip, Lossy</vt:lpstr>
      <vt:lpstr>Test 1, Horizontal Flip, Lossless</vt:lpstr>
      <vt:lpstr>Test 2, Vertical Flip, Lossy</vt:lpstr>
      <vt:lpstr>Test 2, Vertical Flip, Lossless</vt:lpstr>
      <vt:lpstr>Test 3, Horizontal &amp; Vertical Flips, Lossy</vt:lpstr>
      <vt:lpstr>Test 3, Horizontal &amp; Vertical Flips, Lossless</vt:lpstr>
      <vt:lpstr>Conclusion</vt:lpstr>
      <vt:lpstr>投影片 16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yuwen</cp:lastModifiedBy>
  <cp:revision>90</cp:revision>
  <dcterms:created xsi:type="dcterms:W3CDTF">2014-03-11T04:25:26Z</dcterms:created>
  <dcterms:modified xsi:type="dcterms:W3CDTF">2014-06-25T00:26:39Z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