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6"/>
  </p:notesMasterIdLst>
  <p:handoutMasterIdLst>
    <p:handoutMasterId r:id="rId17"/>
  </p:handoutMasterIdLst>
  <p:sldIdLst>
    <p:sldId id="272" r:id="rId9"/>
    <p:sldId id="278" r:id="rId10"/>
    <p:sldId id="273" r:id="rId11"/>
    <p:sldId id="277" r:id="rId12"/>
    <p:sldId id="283" r:id="rId13"/>
    <p:sldId id="284" r:id="rId14"/>
    <p:sldId id="280" r:id="rId1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TextBox 5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JCTVC-R0115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JCTVC-R0115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JCTVC-R0115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JCTVC-R0115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JCTVC-R0115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5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1571604" y="4500570"/>
            <a:ext cx="6203032" cy="1715717"/>
          </a:xfrm>
        </p:spPr>
        <p:txBody>
          <a:bodyPr/>
          <a:lstStyle/>
          <a:p>
            <a:pPr algn="ctr" fontAlgn="ctr">
              <a:spcBef>
                <a:spcPts val="600"/>
              </a:spcBef>
            </a:pPr>
            <a:r>
              <a:rPr lang="en-US" altLang="zh-TW" dirty="0" smtClean="0"/>
              <a:t>X. Zhang, K. Zhang, J. An, H. Huang, S. Lei</a:t>
            </a:r>
          </a:p>
          <a:p>
            <a:pPr algn="ctr" fontAlgn="ctr">
              <a:spcBef>
                <a:spcPts val="600"/>
              </a:spcBef>
            </a:pPr>
            <a:r>
              <a:rPr lang="en-US" altLang="zh-TW" dirty="0" smtClean="0">
                <a:ea typeface="SimHei" pitchFamily="2" charset="-122"/>
              </a:rPr>
              <a:t>18</a:t>
            </a:r>
            <a:r>
              <a:rPr lang="en-US" altLang="zh-TW" baseline="30000" dirty="0" smtClean="0">
                <a:ea typeface="SimHei" pitchFamily="2" charset="-122"/>
              </a:rPr>
              <a:t>th</a:t>
            </a:r>
            <a:r>
              <a:rPr lang="en-US" altLang="zh-TW" dirty="0" smtClean="0">
                <a:ea typeface="SimHei" pitchFamily="2" charset="-122"/>
              </a:rPr>
              <a:t> JCT Meeting in </a:t>
            </a:r>
            <a:r>
              <a:rPr lang="en-US" dirty="0" smtClean="0"/>
              <a:t>Sapporo</a:t>
            </a:r>
            <a:endParaRPr lang="en-US" altLang="zh-TW" dirty="0" smtClean="0">
              <a:ea typeface="SimHei" pitchFamily="2" charset="-122"/>
            </a:endParaRPr>
          </a:p>
          <a:p>
            <a:pPr algn="ctr" fontAlgn="ctr">
              <a:spcBef>
                <a:spcPts val="600"/>
              </a:spcBef>
            </a:pPr>
            <a:r>
              <a:rPr lang="en-US" altLang="zh-TW" dirty="0" smtClean="0">
                <a:ea typeface="SimHei" pitchFamily="2" charset="-122"/>
              </a:rPr>
              <a:t>30 June – 9 July, 2014</a:t>
            </a:r>
            <a:endParaRPr lang="en-US" dirty="0" smtClean="0">
              <a:ea typeface="SimHei" pitchFamily="2" charset="-122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1214414" y="2285992"/>
            <a:ext cx="6858048" cy="2770497"/>
          </a:xfrm>
        </p:spPr>
        <p:txBody>
          <a:bodyPr>
            <a:normAutofit/>
          </a:bodyPr>
          <a:lstStyle/>
          <a:p>
            <a:pPr algn="ctr"/>
            <a:r>
              <a:rPr lang="en-CA" dirty="0" smtClean="0"/>
              <a:t/>
            </a:r>
            <a:br>
              <a:rPr lang="en-CA" dirty="0" smtClean="0"/>
            </a:br>
            <a:r>
              <a:rPr lang="en-CA" sz="4000" dirty="0" smtClean="0"/>
              <a:t>SCCE5 Test 3.1.3: Adaptive alpha-parameter coding in cross-component prediction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1357290" y="2143116"/>
            <a:ext cx="6858048" cy="27704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JCTVC-R0115</a:t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744133"/>
            <a:ext cx="8712968" cy="454238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US" dirty="0" smtClean="0"/>
              <a:t>RGB videos are typically different from YUV videos in alpha parameter distribution, but SCM1.0 </a:t>
            </a:r>
            <a:r>
              <a:rPr lang="en-US" dirty="0" smtClean="0"/>
              <a:t>always follows the distribution of YUV </a:t>
            </a:r>
            <a:r>
              <a:rPr lang="en-US" dirty="0" smtClean="0"/>
              <a:t>videos</a:t>
            </a:r>
            <a:endParaRPr lang="en-CA" dirty="0" smtClean="0"/>
          </a:p>
          <a:p>
            <a:r>
              <a:rPr lang="en-CA" dirty="0" smtClean="0"/>
              <a:t>Proposed</a:t>
            </a:r>
          </a:p>
          <a:p>
            <a:pPr lvl="1"/>
            <a:r>
              <a:rPr lang="en-US" dirty="0" smtClean="0"/>
              <a:t>Explicitly </a:t>
            </a:r>
            <a:r>
              <a:rPr lang="en-US" dirty="0" smtClean="0"/>
              <a:t>select </a:t>
            </a:r>
            <a:r>
              <a:rPr lang="en-US" dirty="0" smtClean="0"/>
              <a:t>one of the two </a:t>
            </a:r>
            <a:r>
              <a:rPr lang="en-US" dirty="0" smtClean="0"/>
              <a:t>alpha parameter coding </a:t>
            </a:r>
            <a:r>
              <a:rPr lang="en-US" dirty="0" smtClean="0"/>
              <a:t>methods </a:t>
            </a:r>
            <a:r>
              <a:rPr lang="en-US" dirty="0" smtClean="0"/>
              <a:t>in </a:t>
            </a:r>
            <a:r>
              <a:rPr lang="en-US" dirty="0" smtClean="0"/>
              <a:t>PPS</a:t>
            </a:r>
            <a:endParaRPr lang="en-CA" dirty="0" smtClean="0"/>
          </a:p>
          <a:p>
            <a:r>
              <a:rPr lang="en-CA" dirty="0" smtClean="0"/>
              <a:t>Results, </a:t>
            </a:r>
            <a:r>
              <a:rPr lang="en-CA" dirty="0" err="1" smtClean="0"/>
              <a:t>Lossy</a:t>
            </a:r>
            <a:r>
              <a:rPr lang="en-CA" dirty="0" smtClean="0"/>
              <a:t> (AI</a:t>
            </a:r>
            <a:r>
              <a:rPr lang="en-US" dirty="0" smtClean="0"/>
              <a:t>, RA and LD</a:t>
            </a:r>
            <a:r>
              <a:rPr lang="en-CA" dirty="0" smtClean="0"/>
              <a:t>):</a:t>
            </a:r>
          </a:p>
          <a:p>
            <a:pPr lvl="1"/>
            <a:r>
              <a:rPr lang="en-CA" dirty="0" smtClean="0"/>
              <a:t>-0.2%,-0.1%, and -0.7% for RGB, mixed content, 1080p</a:t>
            </a:r>
          </a:p>
          <a:p>
            <a:pPr lvl="1"/>
            <a:r>
              <a:rPr lang="en-CA" dirty="0" smtClean="0"/>
              <a:t>-0.2%,-0.3%, and -0.3% for RGB, Animation, </a:t>
            </a:r>
            <a:r>
              <a:rPr lang="en-CA" dirty="0" smtClean="0"/>
              <a:t>720p</a:t>
            </a:r>
            <a:endParaRPr lang="en-CA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857364"/>
            <a:ext cx="8075240" cy="4523964"/>
          </a:xfrm>
        </p:spPr>
        <p:txBody>
          <a:bodyPr>
            <a:normAutofit/>
          </a:bodyPr>
          <a:lstStyle/>
          <a:p>
            <a:r>
              <a:rPr lang="en-US" dirty="0" smtClean="0"/>
              <a:t>Current </a:t>
            </a:r>
            <a:r>
              <a:rPr lang="en-US" dirty="0" smtClean="0"/>
              <a:t>design</a:t>
            </a:r>
            <a:endParaRPr lang="en-US" dirty="0" smtClean="0"/>
          </a:p>
          <a:p>
            <a:pPr lvl="1"/>
            <a:r>
              <a:rPr lang="en-US" dirty="0" smtClean="0"/>
              <a:t>P(abs(alpha</a:t>
            </a:r>
            <a:r>
              <a:rPr lang="en-US" dirty="0" smtClean="0"/>
              <a:t>)=1</a:t>
            </a:r>
            <a:r>
              <a:rPr lang="en-US" dirty="0" smtClean="0"/>
              <a:t>) &gt; P(abs(alpha</a:t>
            </a:r>
            <a:r>
              <a:rPr lang="en-US" dirty="0" smtClean="0"/>
              <a:t>)=2</a:t>
            </a:r>
            <a:r>
              <a:rPr lang="en-US" dirty="0" smtClean="0"/>
              <a:t>) &gt; P(abs(alpha</a:t>
            </a:r>
            <a:r>
              <a:rPr lang="en-US" dirty="0" smtClean="0"/>
              <a:t>)=4</a:t>
            </a:r>
            <a:r>
              <a:rPr lang="en-US" dirty="0" smtClean="0"/>
              <a:t>) &gt; P(abs(alpha</a:t>
            </a:r>
            <a:r>
              <a:rPr lang="en-US" dirty="0" smtClean="0"/>
              <a:t>)=8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714480" y="4000504"/>
          <a:ext cx="6072230" cy="1645920"/>
        </p:xfrm>
        <a:graphic>
          <a:graphicData uri="http://schemas.openxmlformats.org/drawingml/2006/table">
            <a:tbl>
              <a:tblPr/>
              <a:tblGrid>
                <a:gridCol w="2998147"/>
                <a:gridCol w="3074083"/>
              </a:tblGrid>
              <a:tr h="100964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>
                          <a:latin typeface="Times New Roman"/>
                          <a:ea typeface="PMingLiU"/>
                          <a:cs typeface="Times New Roman"/>
                        </a:rPr>
                        <a:t>Abosulte</a:t>
                      </a:r>
                      <a:r>
                        <a:rPr lang="en-US" sz="1800" dirty="0">
                          <a:latin typeface="Times New Roman"/>
                          <a:ea typeface="PMingLiU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PMingLiU"/>
                          <a:cs typeface="Times New Roman"/>
                        </a:rPr>
                        <a:t>ResScaleVal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PMingLiU"/>
                          <a:cs typeface="Times New Roman"/>
                        </a:rPr>
                        <a:t>log2_res_scale_abs_plus1</a:t>
                      </a:r>
                      <a:r>
                        <a:rPr lang="en-US" sz="1400" dirty="0">
                          <a:latin typeface="Times New Roman"/>
                          <a:ea typeface="PMingLiU"/>
                          <a:cs typeface="Times New Roman"/>
                        </a:rPr>
                        <a:t> [ c ]</a:t>
                      </a:r>
                      <a:endParaRPr lang="en-US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PMingLiU"/>
                          <a:cs typeface="Times New Roman"/>
                        </a:rPr>
                        <a:t>0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PMingLiU"/>
                          <a:cs typeface="Times New Roman"/>
                        </a:rPr>
                        <a:t>      0(0)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PMingLiU"/>
                          <a:cs typeface="Times New Roman"/>
                        </a:rPr>
                        <a:t>1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PMingLiU"/>
                          <a:cs typeface="Times New Roman"/>
                        </a:rPr>
                        <a:t>      1(10)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PMingLiU"/>
                          <a:cs typeface="Times New Roman"/>
                        </a:rPr>
                        <a:t>2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PMingLiU"/>
                          <a:cs typeface="Times New Roman"/>
                        </a:rPr>
                        <a:t>      2(110)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PMingLiU"/>
                          <a:cs typeface="Times New Roman"/>
                        </a:rPr>
                        <a:t>4</a:t>
                      </a:r>
                      <a:endParaRPr lang="en-US" sz="2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PMingLiU"/>
                          <a:cs typeface="Times New Roman"/>
                        </a:rPr>
                        <a:t>      3(1110)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94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PMingLiU"/>
                          <a:cs typeface="Times New Roman"/>
                        </a:rPr>
                        <a:t>8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PMingLiU"/>
                          <a:cs typeface="Times New Roman"/>
                        </a:rPr>
                        <a:t>      4(1111)</a:t>
                      </a:r>
                      <a:endParaRPr lang="en-US" sz="2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14488"/>
            <a:ext cx="8291264" cy="4666840"/>
          </a:xfrm>
        </p:spPr>
        <p:txBody>
          <a:bodyPr>
            <a:normAutofit/>
          </a:bodyPr>
          <a:lstStyle/>
          <a:p>
            <a:r>
              <a:rPr lang="en-US" dirty="0" smtClean="0"/>
              <a:t>RGB videos are typically different from YUV videos in alpha parameter distribution</a:t>
            </a:r>
          </a:p>
          <a:p>
            <a:pPr lvl="1"/>
            <a:r>
              <a:rPr lang="en-US" dirty="0" smtClean="0"/>
              <a:t>For RGB: P(8) &gt; P(4) &gt; P(2) &gt; P(1) &gt; </a:t>
            </a:r>
            <a:r>
              <a:rPr lang="en-US" dirty="0" smtClean="0"/>
              <a:t>any of { P(-8), P(-4), P(-2), P(-1)}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Problem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Modifications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5720" y="1744133"/>
            <a:ext cx="8750776" cy="420336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Explicit </a:t>
            </a:r>
            <a:r>
              <a:rPr lang="en-US" dirty="0" smtClean="0"/>
              <a:t>selection in </a:t>
            </a:r>
            <a:r>
              <a:rPr lang="en-US" dirty="0" smtClean="0"/>
              <a:t>PPS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571868" y="2428868"/>
          <a:ext cx="5429288" cy="1005840"/>
        </p:xfrm>
        <a:graphic>
          <a:graphicData uri="http://schemas.openxmlformats.org/drawingml/2006/table">
            <a:tbl>
              <a:tblPr/>
              <a:tblGrid>
                <a:gridCol w="2680696"/>
                <a:gridCol w="2748592"/>
              </a:tblGrid>
              <a:tr h="100964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err="1">
                          <a:latin typeface="Times New Roman"/>
                          <a:ea typeface="PMingLiU"/>
                          <a:cs typeface="Times New Roman"/>
                        </a:rPr>
                        <a:t>Abosulte</a:t>
                      </a:r>
                      <a:r>
                        <a:rPr lang="en-US" sz="1100" dirty="0">
                          <a:latin typeface="Times New Roman"/>
                          <a:ea typeface="PMingLiU"/>
                          <a:cs typeface="Times New Roman"/>
                        </a:rPr>
                        <a:t> </a:t>
                      </a:r>
                      <a:r>
                        <a:rPr lang="en-US" sz="1100" dirty="0" err="1">
                          <a:latin typeface="Times New Roman"/>
                          <a:ea typeface="PMingLiU"/>
                          <a:cs typeface="Times New Roman"/>
                        </a:rPr>
                        <a:t>ResScaleVal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PMingLiU"/>
                          <a:cs typeface="Times New Roman"/>
                        </a:rPr>
                        <a:t>log2_res_scale_abs_plus1</a:t>
                      </a:r>
                      <a:r>
                        <a:rPr lang="en-US" sz="1000" dirty="0">
                          <a:latin typeface="Times New Roman"/>
                          <a:ea typeface="PMingLiU"/>
                          <a:cs typeface="Times New Roman"/>
                        </a:rPr>
                        <a:t> [ c ]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PMingLiU"/>
                          <a:cs typeface="Times New Roman"/>
                        </a:rPr>
                        <a:t>0</a:t>
                      </a:r>
                      <a:endParaRPr lang="en-US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PMingLiU"/>
                          <a:cs typeface="Times New Roman"/>
                        </a:rPr>
                        <a:t>      0(0)</a:t>
                      </a:r>
                      <a:endParaRPr lang="en-US" sz="1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PMingLiU"/>
                          <a:cs typeface="Times New Roman"/>
                        </a:rPr>
                        <a:t>1</a:t>
                      </a:r>
                      <a:endParaRPr lang="en-US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PMingLiU"/>
                          <a:cs typeface="Times New Roman"/>
                        </a:rPr>
                        <a:t>      1(10)</a:t>
                      </a:r>
                      <a:endParaRPr lang="en-US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PMingLiU"/>
                          <a:cs typeface="Times New Roman"/>
                        </a:rPr>
                        <a:t>2</a:t>
                      </a:r>
                      <a:endParaRPr lang="en-US" sz="1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PMingLiU"/>
                          <a:cs typeface="Times New Roman"/>
                        </a:rPr>
                        <a:t>      2(110)</a:t>
                      </a:r>
                      <a:endParaRPr lang="en-US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PMingLiU"/>
                          <a:cs typeface="Times New Roman"/>
                        </a:rPr>
                        <a:t>4</a:t>
                      </a:r>
                      <a:endParaRPr lang="en-US" sz="1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PMingLiU"/>
                          <a:cs typeface="Times New Roman"/>
                        </a:rPr>
                        <a:t>      3(1110)</a:t>
                      </a:r>
                      <a:endParaRPr lang="en-US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94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PMingLiU"/>
                          <a:cs typeface="Times New Roman"/>
                        </a:rPr>
                        <a:t>8</a:t>
                      </a:r>
                      <a:endParaRPr lang="en-US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PMingLiU"/>
                          <a:cs typeface="Times New Roman"/>
                        </a:rPr>
                        <a:t>      4(1111)</a:t>
                      </a:r>
                      <a:endParaRPr lang="en-US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42876" y="2857496"/>
          <a:ext cx="3357554" cy="1874520"/>
        </p:xfrm>
        <a:graphic>
          <a:graphicData uri="http://schemas.openxmlformats.org/drawingml/2006/table">
            <a:tbl>
              <a:tblPr/>
              <a:tblGrid>
                <a:gridCol w="2500298"/>
                <a:gridCol w="857256"/>
              </a:tblGrid>
              <a:tr h="4254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 err="1">
                          <a:latin typeface="Times New Roman"/>
                          <a:ea typeface="PMingLiU"/>
                          <a:cs typeface="Times New Roman"/>
                        </a:rPr>
                        <a:t>cross_comp_pred</a:t>
                      </a:r>
                      <a:r>
                        <a:rPr lang="en-US" sz="1000" dirty="0">
                          <a:latin typeface="Times New Roman"/>
                          <a:ea typeface="PMingLiU"/>
                          <a:cs typeface="Times New Roman"/>
                        </a:rPr>
                        <a:t> ( x0, y0, c ) {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PMingLiU"/>
                          <a:cs typeface="Times New Roman"/>
                        </a:rPr>
                        <a:t>	</a:t>
                      </a: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f(scale_parameter_coding_mode = = 0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r>
                        <a:rPr lang="en-GB" sz="1000">
                          <a:latin typeface="Times New Roman"/>
                          <a:ea typeface="PMingLiU"/>
                          <a:cs typeface="Times New Roman"/>
                        </a:rPr>
                        <a:t>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PMingLiU"/>
                          <a:cs typeface="Times New Roman"/>
                        </a:rPr>
                        <a:t>	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log2_res_scale_abs_plus1[ c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PMingLiU"/>
                          <a:cs typeface="Times New Roman"/>
                        </a:rPr>
                        <a:t>	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if( log2_res_scale_abs_plus1[ c ]  !=  0 )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latin typeface="Times New Roman"/>
                          <a:ea typeface="PMingLiU"/>
                          <a:cs typeface="Times New Roman"/>
                        </a:rPr>
                        <a:t>			</a:t>
                      </a:r>
                      <a:r>
                        <a:rPr lang="en-GB" sz="900" b="1">
                          <a:latin typeface="Times New Roman"/>
                          <a:ea typeface="Malgun Gothic"/>
                          <a:cs typeface="Times New Roman"/>
                        </a:rPr>
                        <a:t>res_scale_sign_flag[ c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latin typeface="Times New Roman"/>
                          <a:ea typeface="PMingLiU"/>
                          <a:cs typeface="Times New Roman"/>
                        </a:rPr>
                        <a:t>	</a:t>
                      </a:r>
                      <a:r>
                        <a:rPr lang="en-GB" sz="9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Times New Roman"/>
                        </a:rPr>
                        <a:t>	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else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Times New Roman"/>
                        </a:rPr>
                        <a:t>		</a:t>
                      </a: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log2_res_scale_pred_4minus[ c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Times New Roman"/>
                        </a:rPr>
                        <a:t>		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if(log2_res_scale_4minus [ c ] == 5)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Times New Roman"/>
                        </a:rPr>
                        <a:t>			</a:t>
                      </a:r>
                      <a:r>
                        <a:rPr lang="en-GB" sz="900" b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log2_res_scale_neg [ c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Times New Roman"/>
                        </a:rPr>
                        <a:t>ae(v)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PMingLiU"/>
                          <a:cs typeface="Times New Roman"/>
                        </a:rPr>
                        <a:t>	</a:t>
                      </a:r>
                      <a:r>
                        <a:rPr lang="en-GB" sz="9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9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571867" y="4429132"/>
          <a:ext cx="5500727" cy="1676400"/>
        </p:xfrm>
        <a:graphic>
          <a:graphicData uri="http://schemas.openxmlformats.org/drawingml/2006/table">
            <a:tbl>
              <a:tblPr firstRow="1" firstCol="1">
                <a:tableStyleId>{2D5ABB26-0587-4C30-8999-92F81FD0307C}</a:tableStyleId>
              </a:tblPr>
              <a:tblGrid>
                <a:gridCol w="1375190"/>
                <a:gridCol w="2291961"/>
                <a:gridCol w="1833576"/>
              </a:tblGrid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/>
                        <a:t>Alpha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log2_res_scale_pred_4minus[ c ]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/>
                        <a:t>log2_res_scale_neg [ c ]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      0(0)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/>
                        <a:t>Na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8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      1(10)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Na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      2(110)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Na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      3(1110)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/>
                        <a:t>Na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      4(11110)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Na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-1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      5(11111)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0(00)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-2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      5(11111)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1(01)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-4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      5(11111)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2(10)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175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-8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/>
                        <a:t>      5(11111)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/>
                        <a:t>3(11)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Curved Left Arrow 13"/>
          <p:cNvSpPr/>
          <p:nvPr/>
        </p:nvSpPr>
        <p:spPr>
          <a:xfrm rot="5047941">
            <a:off x="3460906" y="1742185"/>
            <a:ext cx="500066" cy="3675299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urved Left Arrow 14"/>
          <p:cNvSpPr/>
          <p:nvPr/>
        </p:nvSpPr>
        <p:spPr>
          <a:xfrm rot="16200000" flipV="1">
            <a:off x="3500430" y="2428868"/>
            <a:ext cx="500066" cy="3500462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Experimental </a:t>
            </a:r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6667" y="1338305"/>
            <a:ext cx="4038600" cy="551969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Lossless</a:t>
            </a:r>
          </a:p>
          <a:p>
            <a:pPr lvl="1"/>
            <a:r>
              <a:rPr lang="en-US" dirty="0" smtClean="0"/>
              <a:t>0.1</a:t>
            </a:r>
            <a:r>
              <a:rPr lang="en-US" dirty="0" smtClean="0"/>
              <a:t>% average bit saving on </a:t>
            </a:r>
            <a:r>
              <a:rPr lang="en-US" i="1" dirty="0" smtClean="0"/>
              <a:t>RGB, text &amp; graphics with motion, 1080p </a:t>
            </a:r>
            <a:r>
              <a:rPr lang="en-US" dirty="0" smtClean="0"/>
              <a:t>in RA and LD</a:t>
            </a:r>
          </a:p>
          <a:p>
            <a:r>
              <a:rPr lang="en-US" dirty="0" err="1" smtClean="0"/>
              <a:t>Lossy</a:t>
            </a:r>
            <a:r>
              <a:rPr lang="en-US" dirty="0" smtClean="0"/>
              <a:t> (</a:t>
            </a:r>
            <a:r>
              <a:rPr lang="en-US" dirty="0" smtClean="0"/>
              <a:t>AI,RA,LD)</a:t>
            </a:r>
          </a:p>
          <a:p>
            <a:pPr lvl="1">
              <a:buNone/>
            </a:pPr>
            <a:r>
              <a:rPr lang="en-CA" dirty="0" smtClean="0"/>
              <a:t>0.0%,-0.2%,and -0.1% for RGB, text &amp; graphics with motion, 1080p</a:t>
            </a:r>
          </a:p>
          <a:p>
            <a:pPr lvl="1">
              <a:buNone/>
            </a:pPr>
            <a:r>
              <a:rPr lang="en-CA" dirty="0" smtClean="0"/>
              <a:t> 0.0%,-0.1%, and -0.2% for RGB, text &amp; graphics with motion,720p</a:t>
            </a:r>
          </a:p>
          <a:p>
            <a:pPr lvl="1">
              <a:buNone/>
            </a:pPr>
            <a:r>
              <a:rPr lang="en-CA" dirty="0" smtClean="0"/>
              <a:t>-0.2%,-0.2%, and -0.3% for RGB, mixed content, 1440p</a:t>
            </a:r>
          </a:p>
          <a:p>
            <a:pPr lvl="1">
              <a:buNone/>
            </a:pPr>
            <a:r>
              <a:rPr lang="en-CA" dirty="0" smtClean="0"/>
              <a:t>-0.2%,-0.1%, and -0.7% for RGB, mixed content, 1080p</a:t>
            </a:r>
          </a:p>
          <a:p>
            <a:pPr lvl="1">
              <a:buNone/>
            </a:pPr>
            <a:r>
              <a:rPr lang="en-CA" dirty="0" smtClean="0"/>
              <a:t>-0.2%,-0.3%, and -0.3% for RGB, Animation, 720p</a:t>
            </a:r>
          </a:p>
          <a:p>
            <a:pPr lvl="1">
              <a:buNone/>
            </a:pPr>
            <a:r>
              <a:rPr lang="en-CA" dirty="0" smtClean="0"/>
              <a:t>-0.1%,-0.3%, and -0.4% for RGB, camera captured, </a:t>
            </a:r>
            <a:r>
              <a:rPr lang="en-CA" dirty="0" smtClean="0"/>
              <a:t>1080p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56151" y="5872843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785926"/>
            <a:ext cx="42195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286124"/>
            <a:ext cx="42195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4786322"/>
            <a:ext cx="42195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5720" y="1744133"/>
            <a:ext cx="8750776" cy="4203367"/>
          </a:xfrm>
        </p:spPr>
        <p:txBody>
          <a:bodyPr/>
          <a:lstStyle/>
          <a:p>
            <a:pPr marL="342900" lvl="1" indent="-342900">
              <a:buClr>
                <a:schemeClr val="accent1"/>
              </a:buClr>
              <a:buFont typeface="Wingdings" charset="2"/>
              <a:buChar char="§"/>
            </a:pPr>
            <a:r>
              <a:rPr lang="en-US" sz="2800" dirty="0" smtClean="0"/>
              <a:t>Explicitly select one of two alpha </a:t>
            </a:r>
            <a:r>
              <a:rPr lang="en-US" sz="2800" dirty="0" smtClean="0"/>
              <a:t>parameter coding </a:t>
            </a:r>
            <a:r>
              <a:rPr lang="en-US" sz="2800" dirty="0" smtClean="0"/>
              <a:t>methods </a:t>
            </a:r>
            <a:r>
              <a:rPr lang="en-US" sz="2800" dirty="0" smtClean="0"/>
              <a:t>in </a:t>
            </a:r>
            <a:r>
              <a:rPr lang="en-US" sz="2800" dirty="0" smtClean="0"/>
              <a:t>PPS; one method is suitable for YUV, while the other is suitable for RGB</a:t>
            </a:r>
            <a:endParaRPr lang="en-US" sz="2800" dirty="0" smtClean="0"/>
          </a:p>
          <a:p>
            <a:r>
              <a:rPr lang="en-US" smtClean="0"/>
              <a:t>Experimental results</a:t>
            </a:r>
            <a:endParaRPr lang="en-US" dirty="0" smtClean="0"/>
          </a:p>
          <a:p>
            <a:pPr lvl="1"/>
            <a:r>
              <a:rPr lang="en-CA" sz="2000" dirty="0" smtClean="0"/>
              <a:t>-0.2%,-0.1%, and -0.7% for RGB, mixed content, 1080p in AI, RA and LD</a:t>
            </a:r>
          </a:p>
          <a:p>
            <a:pPr lvl="1"/>
            <a:r>
              <a:rPr lang="en-CA" sz="2000" dirty="0" smtClean="0"/>
              <a:t>-0.2%,-0.3%, and -0.3% for RGB, Animation, 720p in AI, RA and LD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1151</TotalTime>
  <Words>514</Words>
  <Application>Microsoft Office PowerPoint</Application>
  <PresentationFormat>如螢幕大小 (4:3)</PresentationFormat>
  <Paragraphs>113</Paragraphs>
  <Slides>7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8</vt:i4>
      </vt:variant>
      <vt:variant>
        <vt:lpstr>投影片標題</vt:lpstr>
      </vt:variant>
      <vt:variant>
        <vt:i4>7</vt:i4>
      </vt:variant>
    </vt:vector>
  </HeadingPairs>
  <TitlesOfParts>
    <vt:vector size="15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 SCCE5 Test 3.1.3: Adaptive alpha-parameter coding in cross-component prediction</vt:lpstr>
      <vt:lpstr>Overall Summary</vt:lpstr>
      <vt:lpstr>Background</vt:lpstr>
      <vt:lpstr>Problem</vt:lpstr>
      <vt:lpstr>Proposed Modifications</vt:lpstr>
      <vt:lpstr>Experimental Results</vt:lpstr>
      <vt:lpstr>Conclusion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yuwen</cp:lastModifiedBy>
  <cp:revision>119</cp:revision>
  <dcterms:created xsi:type="dcterms:W3CDTF">2014-03-11T04:25:26Z</dcterms:created>
  <dcterms:modified xsi:type="dcterms:W3CDTF">2014-06-26T02:40:02Z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-284063305</vt:i4>
  </property>
  <property fmtid="{D5CDD505-2E9C-101B-9397-08002B2CF9AE}" pid="3" name="_NewReviewCycle">
    <vt:lpwstr/>
  </property>
  <property fmtid="{D5CDD505-2E9C-101B-9397-08002B2CF9AE}" pid="4" name="_EmailSubject">
    <vt:lpwstr>Please help to check the PPT for my JCTVC-R0114 and JCTVC-R0115</vt:lpwstr>
  </property>
  <property fmtid="{D5CDD505-2E9C-101B-9397-08002B2CF9AE}" pid="5" name="_AuthorEmail">
    <vt:lpwstr>Xianguo.Zhang@mediatek.com</vt:lpwstr>
  </property>
  <property fmtid="{D5CDD505-2E9C-101B-9397-08002B2CF9AE}" pid="6" name="_AuthorEmailDisplayName">
    <vt:lpwstr>Xianguo Zhang (张贤国)</vt:lpwstr>
  </property>
  <property fmtid="{D5CDD505-2E9C-101B-9397-08002B2CF9AE}" pid="7" name="_PreviousAdHocReviewCycleID">
    <vt:i4>-1701226681</vt:i4>
  </property>
</Properties>
</file>