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8" r:id="rId10"/>
    <p:sldId id="273" r:id="rId11"/>
    <p:sldId id="277" r:id="rId12"/>
    <p:sldId id="274" r:id="rId13"/>
    <p:sldId id="276" r:id="rId14"/>
    <p:sldId id="281" r:id="rId15"/>
    <p:sldId id="28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5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85918" y="4214818"/>
            <a:ext cx="6203032" cy="1715717"/>
          </a:xfrm>
        </p:spPr>
        <p:txBody>
          <a:bodyPr/>
          <a:lstStyle/>
          <a:p>
            <a:pPr algn="ctr" fontAlgn="ctr">
              <a:spcBef>
                <a:spcPts val="600"/>
              </a:spcBef>
            </a:pPr>
            <a:r>
              <a:rPr lang="en-US" altLang="zh-TW" dirty="0" smtClean="0"/>
              <a:t>X. Zhang, K. Zhang, J. An, H. Huang, S. Lei</a:t>
            </a: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18</a:t>
            </a:r>
            <a:r>
              <a:rPr lang="en-US" altLang="zh-TW" baseline="30000" dirty="0" smtClean="0">
                <a:ea typeface="SimHei" pitchFamily="2" charset="-122"/>
              </a:rPr>
              <a:t>th</a:t>
            </a:r>
            <a:r>
              <a:rPr lang="en-US" altLang="zh-TW" dirty="0" smtClean="0">
                <a:ea typeface="SimHei" pitchFamily="2" charset="-122"/>
              </a:rPr>
              <a:t> JCT Meeting in </a:t>
            </a:r>
            <a:r>
              <a:rPr lang="en-US" dirty="0" smtClean="0"/>
              <a:t>Sapporo</a:t>
            </a:r>
            <a:endParaRPr lang="en-US" altLang="zh-TW" dirty="0" smtClean="0">
              <a:ea typeface="SimHei" pitchFamily="2" charset="-122"/>
            </a:endParaRP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30 June – 9 July, 2014</a:t>
            </a:r>
            <a:endParaRPr lang="en-US" dirty="0" smtClean="0">
              <a:ea typeface="SimHei" pitchFamily="2" charset="-122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214414" y="2428868"/>
            <a:ext cx="6858048" cy="2770497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Optionally disabling the usage of intra boundary filters for SCC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366814" y="2295516"/>
            <a:ext cx="6858048" cy="2770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JCTVC-R0114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568952" cy="428948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altLang="zh-TW" dirty="0" smtClean="0"/>
              <a:t>Intra prediction block boundary filtering reduces the prediction efficiency for screen content with sharp edges.</a:t>
            </a:r>
            <a:endParaRPr lang="en-CA" dirty="0" smtClean="0"/>
          </a:p>
          <a:p>
            <a:r>
              <a:rPr lang="en-CA" dirty="0" smtClean="0"/>
              <a:t>Proposed</a:t>
            </a:r>
          </a:p>
          <a:p>
            <a:pPr lvl="1"/>
            <a:r>
              <a:rPr lang="en-CA" dirty="0" smtClean="0"/>
              <a:t>SPS-level and slice-level </a:t>
            </a:r>
            <a:r>
              <a:rPr lang="en-CA" dirty="0" smtClean="0"/>
              <a:t>control for the usage of boundary filters</a:t>
            </a:r>
          </a:p>
          <a:p>
            <a:r>
              <a:rPr lang="en-CA" dirty="0" smtClean="0"/>
              <a:t>Results, Lossy (AI</a:t>
            </a:r>
            <a:r>
              <a:rPr lang="en-US" dirty="0" smtClean="0"/>
              <a:t>, RA and LD</a:t>
            </a:r>
            <a:r>
              <a:rPr lang="en-CA" dirty="0" smtClean="0"/>
              <a:t>):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	 -2.0%, -1.2% and -0.5% for RGB,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-1.9%, -1.2% and -0.4% for RGB, mixed content,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-0.8%, -0.4% and -0.2% for YUV,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-0.4%, -0.2% and -0.3% for YUV, text &amp; graphics with motion, </a:t>
            </a:r>
            <a:r>
              <a:rPr lang="en-CA" sz="2400" dirty="0" smtClean="0"/>
              <a:t>720p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7461"/>
            <a:ext cx="8686800" cy="5113867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Intra DC boundary filters in HEVC-</a:t>
            </a:r>
            <a:r>
              <a:rPr lang="en-US" altLang="zh-TW" sz="2800" dirty="0" err="1" smtClean="0"/>
              <a:t>RExt</a:t>
            </a:r>
            <a:r>
              <a:rPr lang="en-US" altLang="zh-TW" sz="2800" dirty="0" smtClean="0"/>
              <a:t> </a:t>
            </a:r>
          </a:p>
          <a:p>
            <a:pPr lvl="1"/>
            <a:r>
              <a:rPr lang="en-US" altLang="zh-TW" sz="2400" dirty="0" smtClean="0"/>
              <a:t>Always enabled, no disabling mechanism</a:t>
            </a:r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pPr>
              <a:buNone/>
            </a:pPr>
            <a:endParaRPr lang="en-US" altLang="zh-TW" sz="2800" dirty="0" smtClean="0"/>
          </a:p>
          <a:p>
            <a:r>
              <a:rPr lang="en-US" altLang="zh-TW" sz="2800" dirty="0" smtClean="0"/>
              <a:t>Intra </a:t>
            </a:r>
            <a:r>
              <a:rPr lang="en-US" altLang="zh-TW" sz="2800" dirty="0" err="1" smtClean="0"/>
              <a:t>Hor</a:t>
            </a:r>
            <a:r>
              <a:rPr lang="en-US" altLang="zh-TW" sz="2800" dirty="0" smtClean="0"/>
              <a:t>/</a:t>
            </a:r>
            <a:r>
              <a:rPr lang="en-US" altLang="zh-TW" sz="2800" dirty="0" err="1" smtClean="0"/>
              <a:t>Ver</a:t>
            </a:r>
            <a:r>
              <a:rPr lang="en-US" altLang="zh-TW" sz="2800" dirty="0" smtClean="0"/>
              <a:t> gradient filters in HEVC-</a:t>
            </a:r>
            <a:r>
              <a:rPr lang="en-US" altLang="zh-TW" sz="2800" dirty="0" err="1" smtClean="0"/>
              <a:t>RExt</a:t>
            </a:r>
            <a:r>
              <a:rPr lang="en-US" altLang="zh-TW" sz="2800" dirty="0" smtClean="0"/>
              <a:t> </a:t>
            </a:r>
          </a:p>
          <a:p>
            <a:pPr lvl="1"/>
            <a:r>
              <a:rPr lang="en-US" altLang="zh-TW" sz="2400" dirty="0" smtClean="0"/>
              <a:t>Disabled if</a:t>
            </a:r>
          </a:p>
          <a:p>
            <a:pPr lvl="2"/>
            <a:r>
              <a:rPr lang="en-US" sz="2000" dirty="0" smtClean="0"/>
              <a:t>(</a:t>
            </a:r>
            <a:r>
              <a:rPr lang="en-US" sz="2000" dirty="0" err="1" smtClean="0"/>
              <a:t>implicit_rdpcm_enabled_flag</a:t>
            </a:r>
            <a:r>
              <a:rPr lang="en-US" sz="2000" dirty="0" smtClean="0"/>
              <a:t> &amp;&amp; </a:t>
            </a:r>
            <a:r>
              <a:rPr lang="en-US" sz="2000" dirty="0" err="1" smtClean="0"/>
              <a:t>cu_transquant_bypass_flag</a:t>
            </a:r>
            <a:r>
              <a:rPr lang="en-US" sz="2000" dirty="0" smtClean="0"/>
              <a:t>)</a:t>
            </a:r>
            <a:endParaRPr lang="en-US" altLang="zh-TW" sz="2000" dirty="0" smtClean="0"/>
          </a:p>
          <a:p>
            <a:pPr lvl="1"/>
            <a:r>
              <a:rPr lang="en-US" altLang="zh-TW" sz="2400" dirty="0" smtClean="0"/>
              <a:t>No disabling mechanism under current </a:t>
            </a:r>
            <a:r>
              <a:rPr lang="en-US" altLang="zh-TW" sz="2400" dirty="0" err="1" smtClean="0"/>
              <a:t>lossy</a:t>
            </a:r>
            <a:r>
              <a:rPr lang="en-US" altLang="zh-TW" sz="2400" dirty="0" smtClean="0"/>
              <a:t> conditions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0338" y="2132856"/>
            <a:ext cx="3745718" cy="191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500438"/>
            <a:ext cx="1818440" cy="17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14488"/>
            <a:ext cx="8363272" cy="466684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Intra prediction block boundary filtering reduces the prediction efficiency for screen content with sharp edges.</a:t>
            </a:r>
          </a:p>
          <a:p>
            <a:pPr lvl="1"/>
            <a:r>
              <a:rPr lang="en-US" altLang="zh-TW" dirty="0" smtClean="0"/>
              <a:t>The current design allows partially disabling intra boundary filters only for lossless coding.</a:t>
            </a:r>
          </a:p>
          <a:p>
            <a:pPr lvl="1"/>
            <a:r>
              <a:rPr lang="en-US" altLang="zh-TW" dirty="0" smtClean="0"/>
              <a:t>Cannot disable for </a:t>
            </a:r>
            <a:r>
              <a:rPr lang="en-US" altLang="zh-TW" dirty="0" err="1" smtClean="0"/>
              <a:t>lossy</a:t>
            </a:r>
            <a:r>
              <a:rPr lang="en-US" altLang="zh-TW" dirty="0" smtClean="0"/>
              <a:t> coding</a:t>
            </a:r>
          </a:p>
          <a:p>
            <a:pPr lvl="1"/>
            <a:r>
              <a:rPr lang="en-US" altLang="zh-TW" dirty="0" smtClean="0"/>
              <a:t>Cannot disable for DC mode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Problem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750776" cy="4203367"/>
          </a:xfrm>
        </p:spPr>
        <p:txBody>
          <a:bodyPr/>
          <a:lstStyle/>
          <a:p>
            <a:r>
              <a:rPr lang="en-US" dirty="0" smtClean="0"/>
              <a:t>Add a flag in SPS and a flag in slice header to allow disabling all the boundary filters for both lossless and </a:t>
            </a:r>
            <a:r>
              <a:rPr lang="en-US" dirty="0" err="1" smtClean="0"/>
              <a:t>lossy</a:t>
            </a:r>
            <a:r>
              <a:rPr lang="en-US" dirty="0" smtClean="0"/>
              <a:t> coding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2910" y="3298304"/>
          <a:ext cx="7453948" cy="1066800"/>
        </p:xfrm>
        <a:graphic>
          <a:graphicData uri="http://schemas.openxmlformats.org/drawingml/2006/table">
            <a:tbl>
              <a:tblPr/>
              <a:tblGrid>
                <a:gridCol w="6503830"/>
                <a:gridCol w="95011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400" b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….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cross_component_prediction_enabled_flag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chroma_qp_adjustment_enabled_flag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   intra_boundary_filter_pic_disable_flag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2910" y="4592526"/>
          <a:ext cx="7500990" cy="1428762"/>
        </p:xfrm>
        <a:graphic>
          <a:graphicData uri="http://schemas.openxmlformats.org/drawingml/2006/table">
            <a:tbl>
              <a:tblPr/>
              <a:tblGrid>
                <a:gridCol w="6533280"/>
                <a:gridCol w="967710"/>
              </a:tblGrid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slice_segment_header( ) ( ) {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800" b="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…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     if( chroma_qp_adjustment_enabled_flag 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latin typeface="Times New Roman"/>
                          <a:ea typeface="PMingLiU"/>
                          <a:cs typeface="Times New Roman"/>
                        </a:rPr>
                        <a:t>       slice_chroma_qp_adjustment_enabled_flag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     if(!intra_boundary_filter_pic_disable_flag)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       intra_boundary_filter_slice_disable_flag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Experimental Results (YUV/GBR)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6667" y="1338305"/>
            <a:ext cx="4038600" cy="4203367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Always disable boundary filtering in SPS</a:t>
            </a:r>
          </a:p>
          <a:p>
            <a:r>
              <a:rPr lang="en-US" altLang="zh-TW" sz="2400" dirty="0" err="1" smtClean="0"/>
              <a:t>Lossy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BD-rate savings are observed.</a:t>
            </a:r>
          </a:p>
          <a:p>
            <a:r>
              <a:rPr lang="en-US" sz="2400" dirty="0" smtClean="0"/>
              <a:t>Lossless</a:t>
            </a:r>
          </a:p>
          <a:p>
            <a:pPr lvl="1"/>
            <a:r>
              <a:rPr lang="en-US" sz="2000" dirty="0" smtClean="0"/>
              <a:t>No additional bit saving or increase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56151" y="5872843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42195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4219575" cy="2447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14818"/>
            <a:ext cx="42195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(Y/G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44133"/>
            <a:ext cx="9144000" cy="4399511"/>
          </a:xfrm>
        </p:spPr>
        <p:txBody>
          <a:bodyPr>
            <a:normAutofit fontScale="92500" lnSpcReduction="10000"/>
          </a:bodyPr>
          <a:lstStyle/>
          <a:p>
            <a:pPr hangingPunct="0">
              <a:spcBef>
                <a:spcPts val="0"/>
              </a:spcBef>
            </a:pPr>
            <a:r>
              <a:rPr lang="en-US" sz="3500" dirty="0" smtClean="0"/>
              <a:t>For AI, RA, LD </a:t>
            </a:r>
          </a:p>
          <a:p>
            <a:pPr hangingPunct="0">
              <a:spcBef>
                <a:spcPts val="0"/>
              </a:spcBef>
              <a:buNone/>
            </a:pPr>
            <a:r>
              <a:rPr lang="en-US" sz="2400" dirty="0" smtClean="0"/>
              <a:t>      </a:t>
            </a:r>
            <a:r>
              <a:rPr lang="en-CA" sz="2400" dirty="0" smtClean="0"/>
              <a:t>-1.0%, -0.5% and -0.2% for RGB,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-1.5%, -1.2% and -0.7% for RGB, text &amp; graphics with motion,720p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-2.0%, -1.2% and -0.5% for RGB,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-1.9%, -1.2% and -0.4% for RGB, mixed content,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-0.6%, -0.4% and -0.2% for RGB, animation, 720p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-1.0%, -0.4% and -0.1% for RGB, camera captured,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-0.8%, -0.4% and -0.2% for YUV,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-0.4%, -0.2% and -0.3% for YUV, text &amp; graphics with motion,720p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0.0%, 0.1% and -0.1% for YUV,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-0.3%, 0.0% and -0.1% for YUV, mixed content,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0.2%, 0.1% and 0.0% for YUV, animation, 720p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0.3%, 0.1% and 0.0% % for YUV, camera captured, 1080p 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462744" cy="4203367"/>
          </a:xfrm>
        </p:spPr>
        <p:txBody>
          <a:bodyPr/>
          <a:lstStyle/>
          <a:p>
            <a:r>
              <a:rPr lang="en-CA" dirty="0" smtClean="0"/>
              <a:t>Add SPS-level control and slice-level control for all the intra prediction boundary filters f</a:t>
            </a:r>
            <a:r>
              <a:rPr lang="en-US" dirty="0" smtClean="0"/>
              <a:t>or both </a:t>
            </a:r>
            <a:r>
              <a:rPr lang="en-US" dirty="0" err="1" smtClean="0"/>
              <a:t>lossy</a:t>
            </a:r>
            <a:r>
              <a:rPr lang="en-US" dirty="0" smtClean="0"/>
              <a:t> and lossless coding</a:t>
            </a:r>
          </a:p>
          <a:p>
            <a:r>
              <a:rPr lang="en-US" dirty="0" smtClean="0"/>
              <a:t>Experimental results</a:t>
            </a:r>
          </a:p>
          <a:p>
            <a:pPr lvl="1"/>
            <a:r>
              <a:rPr lang="en-CA" sz="2000" smtClean="0"/>
              <a:t>BD-rates: </a:t>
            </a:r>
            <a:r>
              <a:rPr lang="en-CA" sz="2000" dirty="0" smtClean="0"/>
              <a:t>-2.0%, -1.2% and -0.5% for RGB, mixed content, 1440p in AI, RA and LD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1140</TotalTime>
  <Words>509</Words>
  <Application>Microsoft Office PowerPoint</Application>
  <PresentationFormat>如螢幕大小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 Optionally disabling the usage of intra boundary filters for SCC</vt:lpstr>
      <vt:lpstr>Overall Summary</vt:lpstr>
      <vt:lpstr>Background</vt:lpstr>
      <vt:lpstr>Problem</vt:lpstr>
      <vt:lpstr>Proposed Modifications</vt:lpstr>
      <vt:lpstr>Experimental Results (YUV/GBR)</vt:lpstr>
      <vt:lpstr>Experimental Results (Y/G Only)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yuwen</cp:lastModifiedBy>
  <cp:revision>130</cp:revision>
  <dcterms:created xsi:type="dcterms:W3CDTF">2014-03-11T04:25:26Z</dcterms:created>
  <dcterms:modified xsi:type="dcterms:W3CDTF">2014-06-26T02:30:24Z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-1079647481</vt:i4>
  </property>
  <property fmtid="{D5CDD505-2E9C-101B-9397-08002B2CF9AE}" pid="3" name="_NewReviewCycle">
    <vt:lpwstr/>
  </property>
  <property fmtid="{D5CDD505-2E9C-101B-9397-08002B2CF9AE}" pid="4" name="_EmailSubject">
    <vt:lpwstr>Please help to check the PPT for my JCTVC-R0114 and JCTVC-R0115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