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3"/>
  </p:notesMasterIdLst>
  <p:handoutMasterIdLst>
    <p:handoutMasterId r:id="rId14"/>
  </p:handoutMasterIdLst>
  <p:sldIdLst>
    <p:sldId id="262" r:id="rId3"/>
    <p:sldId id="263" r:id="rId4"/>
    <p:sldId id="265" r:id="rId5"/>
    <p:sldId id="289" r:id="rId6"/>
    <p:sldId id="269" r:id="rId7"/>
    <p:sldId id="294" r:id="rId8"/>
    <p:sldId id="292" r:id="rId9"/>
    <p:sldId id="293" r:id="rId10"/>
    <p:sldId id="286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74" autoAdjust="0"/>
  </p:normalViewPr>
  <p:slideViewPr>
    <p:cSldViewPr snapToGrid="0" snapToObjects="1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7372350" y="116632"/>
            <a:ext cx="16641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JCTVC-R0061</a:t>
            </a: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372350" y="116632"/>
            <a:ext cx="166414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JCTVC-R0061</a:t>
            </a: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Tx/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JCTVC-R0061: SCCE1 Test 3.4: </a:t>
            </a:r>
            <a:r>
              <a:rPr lang="en-CA" dirty="0" err="1" smtClean="0"/>
              <a:t>IntraBC</a:t>
            </a:r>
            <a:r>
              <a:rPr lang="en-CA" dirty="0" smtClean="0"/>
              <a:t> BV prediction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594101" y="3835403"/>
            <a:ext cx="3903980" cy="105833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Xiaozhong </a:t>
            </a:r>
            <a:r>
              <a:rPr lang="en-US" altLang="zh-TW" sz="3100" dirty="0" smtClean="0">
                <a:solidFill>
                  <a:srgbClr val="002060"/>
                </a:solidFill>
                <a:cs typeface="Arial" charset="0"/>
              </a:rPr>
              <a:t>Xu, </a:t>
            </a: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Shan Liu and Shawmin Lei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426973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Outlines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076325"/>
            <a:ext cx="8054975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Introduction</a:t>
            </a:r>
          </a:p>
          <a:p>
            <a:pPr marL="274320" indent="-274320"/>
            <a:r>
              <a:rPr lang="en-US" altLang="zh-TW" dirty="0" smtClean="0"/>
              <a:t>Proposed method</a:t>
            </a:r>
          </a:p>
          <a:p>
            <a:pPr marL="274320" indent="-274320"/>
            <a:r>
              <a:rPr lang="en-US" altLang="zh-TW" dirty="0" smtClean="0"/>
              <a:t>Changes in syntax and semantics</a:t>
            </a:r>
          </a:p>
          <a:p>
            <a:pPr marL="274320" indent="-274320"/>
            <a:r>
              <a:rPr lang="en-US" altLang="zh-TW" dirty="0" smtClean="0"/>
              <a:t>Simulation results</a:t>
            </a:r>
          </a:p>
          <a:p>
            <a:pPr marL="274320" indent="-274320"/>
            <a:r>
              <a:rPr lang="en-US" altLang="zh-TW" dirty="0" smtClean="0"/>
              <a:t>Conclusion</a:t>
            </a:r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+mj-lt"/>
              </a:rPr>
              <a:pPr/>
              <a:t>2</a:t>
            </a:fld>
            <a:endParaRPr lang="en-US" dirty="0">
              <a:latin typeface="+mj-lt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566535"/>
            <a:ext cx="8054975" cy="433393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Block Vector Prediction in SCM-1.0</a:t>
            </a:r>
          </a:p>
          <a:p>
            <a:pPr marL="674370" lvl="1" indent="-274320"/>
            <a:r>
              <a:rPr lang="en-US" altLang="zh-TW" dirty="0" smtClean="0"/>
              <a:t>The last coded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BV is stored to predict current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BV</a:t>
            </a:r>
          </a:p>
          <a:p>
            <a:pPr marL="674370" lvl="1" indent="-274320"/>
            <a:r>
              <a:rPr lang="en-US" altLang="zh-TW" dirty="0" smtClean="0"/>
              <a:t>Updated for each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coded PU</a:t>
            </a:r>
          </a:p>
          <a:p>
            <a:pPr marL="674370" lvl="1" indent="-274320"/>
            <a:r>
              <a:rPr lang="en-US" altLang="zh-TW" dirty="0" smtClean="0"/>
              <a:t>Reset at each CTU with (-w, 0)</a:t>
            </a:r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BV prediction method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566534"/>
            <a:ext cx="8054975" cy="433393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AMVP-like prediction, no temporal BV predictors</a:t>
            </a:r>
          </a:p>
          <a:p>
            <a:pPr marL="274320" indent="-274320"/>
            <a:r>
              <a:rPr lang="en-US" altLang="zh-TW" dirty="0" smtClean="0"/>
              <a:t>Use default vectors (-2w, 0) and (-w, 0) when spatial candidates are not available</a:t>
            </a:r>
          </a:p>
          <a:p>
            <a:pPr marL="274320" indent="-274320"/>
            <a:r>
              <a:rPr lang="en-US" altLang="zh-TW" dirty="0" smtClean="0"/>
              <a:t>Use one flag to signal which candidate (above or left) to use</a:t>
            </a:r>
          </a:p>
          <a:p>
            <a:pPr marL="274320" indent="-274320"/>
            <a:r>
              <a:rPr lang="en-US" altLang="zh-TW" dirty="0" smtClean="0"/>
              <a:t>Share the context with </a:t>
            </a:r>
            <a:r>
              <a:rPr lang="en-GB" b="1" dirty="0" smtClean="0"/>
              <a:t>mvp_l0_flag</a:t>
            </a:r>
            <a:endParaRPr lang="en-US" altLang="zh-TW" dirty="0" smtClean="0"/>
          </a:p>
          <a:p>
            <a:pPr marL="674370" lvl="1" indent="-274320"/>
            <a:endParaRPr lang="en-US" altLang="zh-TW" dirty="0" smtClean="0"/>
          </a:p>
          <a:p>
            <a:pPr marL="274320" indent="-274320"/>
            <a:endParaRPr lang="en-US" altLang="zh-TW" dirty="0" smtClean="0"/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Syntax/semantics </a:t>
            </a:r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5</a:t>
            </a:fld>
            <a:endParaRPr lang="zh-TW" altLang="en-US"/>
          </a:p>
        </p:txBody>
      </p:sp>
      <p:sp>
        <p:nvSpPr>
          <p:cNvPr id="7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117984"/>
            <a:ext cx="8054975" cy="158365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In </a:t>
            </a:r>
            <a:r>
              <a:rPr lang="en-US" altLang="zh-TW" dirty="0" err="1" smtClean="0"/>
              <a:t>coding_unit</a:t>
            </a:r>
            <a:r>
              <a:rPr lang="en-US" altLang="zh-TW" dirty="0" smtClean="0"/>
              <a:t>()</a:t>
            </a:r>
          </a:p>
          <a:p>
            <a:pPr marL="674370" lvl="1" indent="-274320"/>
            <a:r>
              <a:rPr lang="en-US" altLang="zh-TW" dirty="0" err="1" smtClean="0"/>
              <a:t>IntraBC</a:t>
            </a:r>
            <a:r>
              <a:rPr lang="en-US" altLang="zh-TW" dirty="0" smtClean="0"/>
              <a:t> flag is signaled at CU, </a:t>
            </a:r>
            <a:r>
              <a:rPr lang="en-US" altLang="zh-TW" dirty="0" err="1" smtClean="0"/>
              <a:t>IntraBC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mvd</a:t>
            </a:r>
            <a:r>
              <a:rPr lang="en-US" altLang="zh-TW" dirty="0" smtClean="0"/>
              <a:t> coding is moved to PU</a:t>
            </a:r>
          </a:p>
          <a:p>
            <a:pPr marL="3817620" lvl="8" indent="-274320"/>
            <a:endParaRPr lang="en-US" altLang="zh-TW" sz="32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92592" y="2781476"/>
          <a:ext cx="5758815" cy="3712464"/>
        </p:xfrm>
        <a:graphic>
          <a:graphicData uri="http://schemas.openxmlformats.org/drawingml/2006/table">
            <a:tbl>
              <a:tblPr/>
              <a:tblGrid>
                <a:gridCol w="5027295"/>
                <a:gridCol w="731520"/>
              </a:tblGrid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coding_unit( x0, y0, log2CbSize ) {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transquant_bypass_enabled_flag 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cu_transquant_bypass_flag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slice_type  !=  I 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nCbS = ( 1  &lt;&lt;  log2CbSize 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cu_skip_flag[ x0 ][ y0 ] 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prediction_unit( x0, y0, nCbS, nCbS 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else {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intra_block_copy_enabled_flag 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if( slice_type  !=  I  &amp;&amp;  !intra_bc_flag[ x0 ][ y0 ] 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pred_mode_flag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if( CuPredMode[ x0 ][ y0 ]  !=  MODE_INTRA  | |  intra_bc_flag[ x0 ][ y0 ]  | |  </a:t>
                      </a:r>
                      <a:b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log2CbSize  = =  MinCbLog2SizeY 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CuPredMode[ x0 ][ y0 ]  = =  MODE_INTRA 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SimHei"/>
                          <a:cs typeface="Times New Roman"/>
                        </a:rPr>
                        <a:t>&amp;&amp; ! intra_bc_flag[ x0 ][ y0 ]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SimHei"/>
                          <a:cs typeface="Times New Roman"/>
                        </a:rPr>
                        <a:t> 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if( PartMode  = =  PART_2Nx2N  &amp;&amp;  pcm_enabled_flag  &amp;&amp;  </a:t>
                      </a:r>
                      <a:b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00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!intra_bc_flag[ x0 ][ y0 ]  &amp;&amp;</a:t>
                      </a:r>
                      <a:r>
                        <a:rPr lang="en-GB" sz="10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/>
                      </a:r>
                      <a:b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log2CbSize  &gt;=  Log2MinIpcmCbSizeY  &amp;&amp;  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log2CbSize  &lt;=  Log2MaxIpcmCbSizeY 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pcm_flag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dirty="0" smtClean="0">
                          <a:latin typeface="Times New Roman"/>
                          <a:ea typeface="Malgun Gothic"/>
                          <a:cs typeface="Times New Roman"/>
                        </a:rPr>
                        <a:t>……</a:t>
                      </a:r>
                      <a:endParaRPr lang="en-US" sz="1100" dirty="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Syntax/semantics </a:t>
            </a:r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7" name="內容版面配置區 2"/>
          <p:cNvSpPr>
            <a:spLocks noGrp="1"/>
          </p:cNvSpPr>
          <p:nvPr>
            <p:ph idx="4294967295"/>
          </p:nvPr>
        </p:nvSpPr>
        <p:spPr>
          <a:xfrm>
            <a:off x="622300" y="1117983"/>
            <a:ext cx="8054975" cy="194171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817620" lvl="8" indent="-274320"/>
            <a:endParaRPr lang="en-US" altLang="zh-TW" sz="400" dirty="0" smtClean="0">
              <a:latin typeface="+mj-lt"/>
            </a:endParaRPr>
          </a:p>
          <a:p>
            <a:pPr marL="274320" indent="-274320"/>
            <a:r>
              <a:rPr lang="en-US" altLang="zh-TW" dirty="0" smtClean="0"/>
              <a:t>In </a:t>
            </a:r>
            <a:r>
              <a:rPr lang="en-US" altLang="zh-TW" dirty="0" err="1" smtClean="0"/>
              <a:t>prediction_unit</a:t>
            </a:r>
            <a:r>
              <a:rPr lang="en-US" altLang="zh-TW" dirty="0" smtClean="0"/>
              <a:t>()</a:t>
            </a:r>
          </a:p>
          <a:p>
            <a:pPr marL="674370" lvl="1" indent="-274320"/>
            <a:r>
              <a:rPr lang="en-US" altLang="zh-TW" dirty="0" smtClean="0"/>
              <a:t>Share context modeling of </a:t>
            </a:r>
            <a:r>
              <a:rPr lang="en-GB" b="1" dirty="0" smtClean="0"/>
              <a:t>mvp_l0_flag</a:t>
            </a:r>
            <a:r>
              <a:rPr lang="en-GB" dirty="0" smtClean="0"/>
              <a:t> </a:t>
            </a:r>
            <a:r>
              <a:rPr lang="en-US" altLang="zh-TW" dirty="0" smtClean="0"/>
              <a:t>with inter slice</a:t>
            </a:r>
          </a:p>
          <a:p>
            <a:pPr marL="3817620" lvl="8" indent="-274320"/>
            <a:endParaRPr lang="en-US" sz="400" dirty="0" smtClean="0">
              <a:latin typeface="+mj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91640" y="3059699"/>
          <a:ext cx="5760720" cy="1808226"/>
        </p:xfrm>
        <a:graphic>
          <a:graphicData uri="http://schemas.openxmlformats.org/drawingml/2006/table">
            <a:tbl>
              <a:tblPr/>
              <a:tblGrid>
                <a:gridCol w="5029200"/>
                <a:gridCol w="731520"/>
              </a:tblGrid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prediction_unit( x0, y0, nPbW, nPbH ) {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cu_skip_flag[ x0 ][ y0 ] ) {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MaxNumMergeCand &gt; 1 )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SimHei"/>
                          <a:cs typeface="Times New Roman"/>
                        </a:rPr>
                        <a:t>} else if (intra_bc_flag[ x0 ][ y0 ]){  /* Intra BC*/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solidFill>
                          <a:srgbClr val="000000"/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SimHei"/>
                          <a:cs typeface="Times New Roman"/>
                        </a:rPr>
                        <a:t>		mvd_coding( x0, y0, 2)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solidFill>
                          <a:srgbClr val="000000"/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SimHei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mvp_l0_flag</a:t>
                      </a:r>
                      <a:r>
                        <a:rPr lang="en-GB" sz="11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SimHei"/>
                          <a:cs typeface="Times New Roman"/>
                        </a:rPr>
                        <a:t> 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SimHei"/>
                          <a:cs typeface="Times New Roman"/>
                        </a:rPr>
                        <a:t>[ x0 ][ y0 ]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SimHei"/>
                          <a:cs typeface="Times New Roman"/>
                        </a:rPr>
                        <a:t>ae(v)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} else { /* MODE_INTER */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    ……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100">
                        <a:latin typeface="Arial"/>
                        <a:ea typeface="Sim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base" hangingPunc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7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1" y="1381841"/>
            <a:ext cx="7832784" cy="82795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Anchor: SCM-1.0, </a:t>
            </a:r>
            <a:r>
              <a:rPr lang="en-US" dirty="0" err="1" smtClean="0"/>
              <a:t>lossy</a:t>
            </a:r>
            <a:r>
              <a:rPr lang="en-US" dirty="0" smtClean="0"/>
              <a:t> coding</a:t>
            </a:r>
          </a:p>
          <a:p>
            <a:pPr lvl="1"/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9911" y="2019993"/>
          <a:ext cx="4676636" cy="3958240"/>
        </p:xfrm>
        <a:graphic>
          <a:graphicData uri="http://schemas.openxmlformats.org/drawingml/2006/table">
            <a:tbl>
              <a:tblPr/>
              <a:tblGrid>
                <a:gridCol w="3106499"/>
                <a:gridCol w="523379"/>
                <a:gridCol w="523379"/>
                <a:gridCol w="523379"/>
              </a:tblGrid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3.4 release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57201" y="1381841"/>
            <a:ext cx="7832784" cy="82795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Anchor: SCM-1.0, lossless coding</a:t>
            </a:r>
          </a:p>
          <a:p>
            <a:pPr lvl="1"/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9911" y="2019993"/>
          <a:ext cx="4676636" cy="3958240"/>
        </p:xfrm>
        <a:graphic>
          <a:graphicData uri="http://schemas.openxmlformats.org/drawingml/2006/table">
            <a:tbl>
              <a:tblPr/>
              <a:tblGrid>
                <a:gridCol w="3106499"/>
                <a:gridCol w="523379"/>
                <a:gridCol w="523379"/>
                <a:gridCol w="523379"/>
              </a:tblGrid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Test 3.4 release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7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9</a:t>
            </a:fld>
            <a:endParaRPr lang="zh-TW" alt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422696" y="1381841"/>
            <a:ext cx="8022564" cy="47342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 smtClean="0"/>
              <a:t>In this proposal</a:t>
            </a:r>
          </a:p>
          <a:p>
            <a:pPr lvl="1"/>
            <a:r>
              <a:rPr lang="en-US" dirty="0" smtClean="0"/>
              <a:t>AMVP-like prediction, using spatial neighbors to predict the BV of current </a:t>
            </a:r>
            <a:r>
              <a:rPr lang="en-US" dirty="0" err="1" smtClean="0"/>
              <a:t>IntraBC</a:t>
            </a:r>
            <a:r>
              <a:rPr lang="en-US" dirty="0" smtClean="0"/>
              <a:t> block</a:t>
            </a:r>
          </a:p>
          <a:p>
            <a:pPr lvl="1"/>
            <a:r>
              <a:rPr lang="en-US" dirty="0" smtClean="0"/>
              <a:t>When one or two candidates is not available, preset BV predictor(s) will be used</a:t>
            </a:r>
          </a:p>
          <a:p>
            <a:pPr lvl="1"/>
            <a:r>
              <a:rPr lang="en-US" dirty="0" smtClean="0"/>
              <a:t>BD rate reduction of 3.8%/4.5%, 1.6%/1.7%, 0.7%/0.7%  in 1080p TGM class, for AI, RA and LD configurations</a:t>
            </a:r>
          </a:p>
          <a:p>
            <a:r>
              <a:rPr lang="en-US" dirty="0" smtClean="0"/>
              <a:t>Recommend to include in </a:t>
            </a:r>
            <a:r>
              <a:rPr lang="en-US" dirty="0" smtClean="0"/>
              <a:t>SCM</a:t>
            </a:r>
          </a:p>
          <a:p>
            <a:pPr marL="342900" lvl="1" indent="-342900">
              <a:buClr>
                <a:schemeClr val="accent1"/>
              </a:buClr>
              <a:buSzTx/>
              <a:buFont typeface="Lucida Grande"/>
              <a:buChar char="▪"/>
            </a:pPr>
            <a:r>
              <a:rPr lang="en-US" smtClean="0"/>
              <a:t>Thank </a:t>
            </a:r>
            <a:r>
              <a:rPr lang="en-US" dirty="0" err="1" smtClean="0"/>
              <a:t>Huawei</a:t>
            </a:r>
            <a:r>
              <a:rPr lang="en-US" dirty="0" smtClean="0"/>
              <a:t> for </a:t>
            </a:r>
            <a:r>
              <a:rPr lang="en-US" dirty="0" smtClean="0"/>
              <a:t>cross-checking (</a:t>
            </a:r>
            <a:r>
              <a:rPr lang="en-US" dirty="0" smtClean="0"/>
              <a:t>R0248)!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_CTO">
  <a:themeElements>
    <a:clrScheme name="Custom 6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MediaTek-Confidential_B_CTO</Template>
  <TotalTime>1498</TotalTime>
  <Words>650</Words>
  <Application>Microsoft Office PowerPoint</Application>
  <PresentationFormat>On-screen Show (4:3)</PresentationFormat>
  <Paragraphs>211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MediaTek-Confidential_B_CTO</vt:lpstr>
      <vt:lpstr>MediaTek-Confidential_B_CTO_Dark</vt:lpstr>
      <vt:lpstr>JCTVC-R0061: SCCE1 Test 3.4: IntraBC BV prediction</vt:lpstr>
      <vt:lpstr>Outlines</vt:lpstr>
      <vt:lpstr>Introduction</vt:lpstr>
      <vt:lpstr>Proposed BV prediction method</vt:lpstr>
      <vt:lpstr>Syntax/semantics changes</vt:lpstr>
      <vt:lpstr>Syntax/semantics changes</vt:lpstr>
      <vt:lpstr>Simulation results (1)</vt:lpstr>
      <vt:lpstr>Simulation results (2)</vt:lpstr>
      <vt:lpstr>Conclusion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Mediatek</cp:lastModifiedBy>
  <cp:revision>89</cp:revision>
  <dcterms:created xsi:type="dcterms:W3CDTF">2014-04-10T07:05:11Z</dcterms:created>
  <dcterms:modified xsi:type="dcterms:W3CDTF">2014-06-26T21:46:14Z</dcterms:modified>
</cp:coreProperties>
</file>