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23"/>
  </p:notesMasterIdLst>
  <p:handoutMasterIdLst>
    <p:handoutMasterId r:id="rId24"/>
  </p:handoutMasterIdLst>
  <p:sldIdLst>
    <p:sldId id="267" r:id="rId9"/>
    <p:sldId id="284" r:id="rId10"/>
    <p:sldId id="294" r:id="rId11"/>
    <p:sldId id="287" r:id="rId12"/>
    <p:sldId id="298" r:id="rId13"/>
    <p:sldId id="305" r:id="rId14"/>
    <p:sldId id="306" r:id="rId15"/>
    <p:sldId id="307" r:id="rId16"/>
    <p:sldId id="308" r:id="rId17"/>
    <p:sldId id="309" r:id="rId18"/>
    <p:sldId id="310" r:id="rId19"/>
    <p:sldId id="311" r:id="rId20"/>
    <p:sldId id="293" r:id="rId21"/>
    <p:sldId id="300" r:id="rId2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Rectangle 35"/>
          <p:cNvSpPr>
            <a:spLocks noChangeArrowheads="1"/>
          </p:cNvSpPr>
          <p:nvPr userDrawn="1"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JCT3V-R0058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5C164C1-8F7F-44DA-AC6D-3389D0793FE6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Rectangle 35"/>
          <p:cNvSpPr>
            <a:spLocks noChangeArrowheads="1"/>
          </p:cNvSpPr>
          <p:nvPr userDrawn="1"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JCT3V-R0058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SCCE3 Test D.1: Single color intra mode for screen content coding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054968"/>
          </a:xfrm>
        </p:spPr>
        <p:txBody>
          <a:bodyPr>
            <a:normAutofit/>
          </a:bodyPr>
          <a:lstStyle/>
          <a:p>
            <a:r>
              <a:rPr lang="en-CA" altLang="zh-TW" sz="2400" dirty="0" smtClean="0"/>
              <a:t>Yi-</a:t>
            </a:r>
            <a:r>
              <a:rPr lang="en-CA" altLang="zh-TW" sz="2400" dirty="0" err="1" smtClean="0"/>
              <a:t>Wen</a:t>
            </a:r>
            <a:r>
              <a:rPr lang="en-CA" altLang="zh-TW" sz="2400" dirty="0" smtClean="0"/>
              <a:t> Chen, Yu-Chen Sun, Yu-</a:t>
            </a:r>
            <a:r>
              <a:rPr lang="en-CA" altLang="zh-TW" sz="2400" dirty="0" err="1" smtClean="0"/>
              <a:t>Wen</a:t>
            </a:r>
            <a:r>
              <a:rPr lang="en-CA" altLang="zh-TW" sz="2400" dirty="0" smtClean="0"/>
              <a:t> Huang, </a:t>
            </a:r>
            <a:r>
              <a:rPr lang="en-CA" altLang="zh-TW" sz="2400" dirty="0" err="1" smtClean="0"/>
              <a:t>Shawmin</a:t>
            </a:r>
            <a:r>
              <a:rPr lang="en-CA" altLang="zh-TW" sz="2400" dirty="0" smtClean="0"/>
              <a:t> Lei</a:t>
            </a:r>
            <a:endParaRPr lang="en-US" sz="2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Lossless Coding Result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Anchor: SCM-1.0 + Palette off + Full IBC</a:t>
            </a:r>
          </a:p>
          <a:p>
            <a:r>
              <a:rPr lang="en-US" sz="2800" dirty="0" smtClean="0"/>
              <a:t>Tested: </a:t>
            </a:r>
            <a:r>
              <a:rPr lang="en-US" altLang="zh-TW" sz="2800" dirty="0" smtClean="0"/>
              <a:t>Anchor+ single color mode</a:t>
            </a:r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701800" y="2996029"/>
          <a:ext cx="5740399" cy="2449195"/>
        </p:xfrm>
        <a:graphic>
          <a:graphicData uri="http://schemas.openxmlformats.org/drawingml/2006/table">
            <a:tbl>
              <a:tblPr/>
              <a:tblGrid>
                <a:gridCol w="2889208"/>
                <a:gridCol w="950397"/>
                <a:gridCol w="950397"/>
                <a:gridCol w="950397"/>
              </a:tblGrid>
              <a:tr h="18224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新細明體"/>
                          <a:cs typeface="Times New Roman"/>
                        </a:rPr>
                        <a:t>All Intra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新細明體"/>
                          <a:cs typeface="Times New Roman"/>
                        </a:rPr>
                        <a:t>Random Access 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新細明體"/>
                          <a:cs typeface="Times New Roman"/>
                        </a:rPr>
                        <a:t>Low delay B 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text &amp; graphics with motion,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0.3%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text &amp; graphics with motion,720p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0.3%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mixed content, 1440p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mixed content,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Animation, 720p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camera captured,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text &amp; graphics with motion,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0.3%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text &amp; graphics with motion,720p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0.4%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0.3%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mixed content, 1440p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mixed content,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Animation, 720p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camera captured,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98%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99%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99%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96%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97%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新細明體"/>
                          <a:cs typeface="Times New Roman"/>
                        </a:rPr>
                        <a:t>98%</a:t>
                      </a:r>
                      <a:endParaRPr lang="en-US" sz="1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Lossless Coding Result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Anchor: SCM-1.0 + Palette on + 2CTU-IBC</a:t>
            </a:r>
          </a:p>
          <a:p>
            <a:r>
              <a:rPr lang="en-US" sz="2800" dirty="0" smtClean="0"/>
              <a:t>Tested: </a:t>
            </a:r>
            <a:r>
              <a:rPr lang="en-US" altLang="zh-TW" sz="2800" dirty="0" smtClean="0"/>
              <a:t>Anchor+ single color mode</a:t>
            </a:r>
            <a:endParaRPr lang="en-US" sz="2800" dirty="0" smtClean="0"/>
          </a:p>
          <a:p>
            <a:endParaRPr lang="en-CA" sz="28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701800" y="2996029"/>
          <a:ext cx="5740399" cy="2449195"/>
        </p:xfrm>
        <a:graphic>
          <a:graphicData uri="http://schemas.openxmlformats.org/drawingml/2006/table">
            <a:tbl>
              <a:tblPr/>
              <a:tblGrid>
                <a:gridCol w="2889208"/>
                <a:gridCol w="950397"/>
                <a:gridCol w="950397"/>
                <a:gridCol w="950397"/>
              </a:tblGrid>
              <a:tr h="18224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新細明體"/>
                          <a:cs typeface="Times New Roman"/>
                        </a:rPr>
                        <a:t>All Intra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新細明體"/>
                          <a:cs typeface="Times New Roman"/>
                        </a:rPr>
                        <a:t>Random Access 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新細明體"/>
                          <a:cs typeface="Times New Roman"/>
                        </a:rPr>
                        <a:t>Low delay B 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text &amp; graphics with motion,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text &amp; graphics with motion,720p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mixed content, 1440p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mixed content,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Animation, 720p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camera captured,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text &amp; graphics with motion,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text &amp; graphics with motion,720p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mixed content, 1440p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mixed content,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Animation, 720p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camera captured,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102%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101%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102%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97%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102%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新細明體"/>
                          <a:cs typeface="Times New Roman"/>
                        </a:rPr>
                        <a:t>97%</a:t>
                      </a:r>
                      <a:endParaRPr lang="en-US" sz="1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Lossless Coding Result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Anchor: SCM-1.0 + Palette off + 2CTU-IBC</a:t>
            </a:r>
          </a:p>
          <a:p>
            <a:r>
              <a:rPr lang="en-US" sz="2800" dirty="0" smtClean="0"/>
              <a:t>Tested: </a:t>
            </a:r>
            <a:r>
              <a:rPr lang="en-US" altLang="zh-TW" sz="2800" dirty="0" smtClean="0"/>
              <a:t>Anchor+ single color mode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701800" y="3140045"/>
          <a:ext cx="5740399" cy="2449195"/>
        </p:xfrm>
        <a:graphic>
          <a:graphicData uri="http://schemas.openxmlformats.org/drawingml/2006/table">
            <a:tbl>
              <a:tblPr/>
              <a:tblGrid>
                <a:gridCol w="2889208"/>
                <a:gridCol w="950397"/>
                <a:gridCol w="950397"/>
                <a:gridCol w="950397"/>
              </a:tblGrid>
              <a:tr h="18224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新細明體"/>
                          <a:cs typeface="Times New Roman"/>
                        </a:rPr>
                        <a:t>All Intra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新細明體"/>
                          <a:cs typeface="Times New Roman"/>
                        </a:rPr>
                        <a:t>Random Access 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新細明體"/>
                          <a:cs typeface="Times New Roman"/>
                        </a:rPr>
                        <a:t>Low delay B 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text &amp; graphics with motion,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0.4%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text &amp; graphics with motion,720p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0.4%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mixed content, 1440p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mixed content,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Animation, 720p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camera captured,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text &amp; graphics with motion,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0.4%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text &amp; graphics with motion,720p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0.5%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0.3%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mixed content, 1440p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mixed content,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Animation, 720p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camera captured,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99%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98%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99%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新細明體"/>
                          <a:cs typeface="Times New Roman"/>
                        </a:rPr>
                        <a:t>99%</a:t>
                      </a:r>
                      <a:endParaRPr lang="en-US" sz="1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</a:t>
            </a:r>
            <a:r>
              <a:rPr lang="en-US" altLang="zh-TW" dirty="0" smtClean="0"/>
              <a:t>ingle color mode is proposed to efficiently code the smooth area within a picture.</a:t>
            </a:r>
          </a:p>
          <a:p>
            <a:r>
              <a:rPr lang="en-US" altLang="zh-TW" dirty="0" smtClean="0"/>
              <a:t>Single color mode introduces </a:t>
            </a:r>
            <a:r>
              <a:rPr lang="en-CA" altLang="zh-TW" dirty="0" smtClean="0">
                <a:solidFill>
                  <a:srgbClr val="00B0F0"/>
                </a:solidFill>
              </a:rPr>
              <a:t>1.1%</a:t>
            </a:r>
            <a:r>
              <a:rPr lang="en-CA" altLang="zh-TW" dirty="0" smtClean="0"/>
              <a:t>, </a:t>
            </a:r>
            <a:r>
              <a:rPr lang="en-CA" altLang="zh-TW" dirty="0" smtClean="0">
                <a:solidFill>
                  <a:srgbClr val="00B0F0"/>
                </a:solidFill>
              </a:rPr>
              <a:t>1.1%</a:t>
            </a:r>
            <a:r>
              <a:rPr lang="en-CA" altLang="zh-TW" dirty="0" smtClean="0"/>
              <a:t>,</a:t>
            </a:r>
            <a:r>
              <a:rPr lang="en-CA" altLang="zh-TW" dirty="0" smtClean="0">
                <a:solidFill>
                  <a:srgbClr val="00B0F0"/>
                </a:solidFill>
              </a:rPr>
              <a:t> </a:t>
            </a:r>
            <a:r>
              <a:rPr lang="en-CA" altLang="zh-TW" dirty="0" smtClean="0"/>
              <a:t>gains for sequences of “RGB and YUV text&amp; graphics with motion” under AI </a:t>
            </a:r>
            <a:r>
              <a:rPr lang="en-CA" altLang="zh-TW" dirty="0" smtClean="0">
                <a:solidFill>
                  <a:srgbClr val="00B0F0"/>
                </a:solidFill>
              </a:rPr>
              <a:t>even when palette mode and full IBC are enabled</a:t>
            </a:r>
            <a:r>
              <a:rPr lang="en-CA" altLang="zh-TW" dirty="0" smtClean="0"/>
              <a:t>.</a:t>
            </a:r>
          </a:p>
          <a:p>
            <a:r>
              <a:rPr lang="en-US" dirty="0" smtClean="0"/>
              <a:t>The parsing and reconstruction of single color mode is simple </a:t>
            </a:r>
          </a:p>
          <a:p>
            <a:pPr lvl="1"/>
            <a:r>
              <a:rPr lang="en-US" dirty="0" smtClean="0"/>
              <a:t>No transform and residual coding</a:t>
            </a:r>
          </a:p>
          <a:p>
            <a:pPr lvl="1"/>
            <a:r>
              <a:rPr lang="en-US" dirty="0" smtClean="0"/>
              <a:t>Reduce the decoding time by 2 – 3%</a:t>
            </a:r>
          </a:p>
          <a:p>
            <a:r>
              <a:rPr lang="en-US" dirty="0" smtClean="0"/>
              <a:t>Recommend to be adopted into SCC for its simplicity and coding efficiency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13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TW" sz="5400" dirty="0" smtClean="0"/>
              <a:t>Thank you!</a:t>
            </a:r>
            <a:endParaRPr lang="zh-TW" altLang="en-US" sz="5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>
            <a:normAutofit fontScale="92500"/>
          </a:bodyPr>
          <a:lstStyle/>
          <a:p>
            <a:r>
              <a:rPr lang="en-US" altLang="zh-TW" dirty="0" smtClean="0"/>
              <a:t>“</a:t>
            </a:r>
            <a:r>
              <a:rPr lang="x-none" altLang="zh-TW" smtClean="0"/>
              <a:t>Single </a:t>
            </a:r>
            <a:r>
              <a:rPr lang="en-US" altLang="zh-TW" dirty="0" smtClean="0"/>
              <a:t>Color</a:t>
            </a:r>
            <a:r>
              <a:rPr lang="x-none" altLang="zh-TW" dirty="0" smtClean="0"/>
              <a:t> Mode” is proposed to efficiently code the smooth area </a:t>
            </a:r>
            <a:r>
              <a:rPr lang="en-US" altLang="zh-TW" dirty="0" smtClean="0"/>
              <a:t>of</a:t>
            </a:r>
            <a:r>
              <a:rPr lang="x-none" altLang="zh-TW" dirty="0" smtClean="0"/>
              <a:t> </a:t>
            </a:r>
            <a:r>
              <a:rPr lang="x-none" altLang="zh-TW" smtClean="0"/>
              <a:t>a </a:t>
            </a:r>
            <a:r>
              <a:rPr lang="en-US" altLang="zh-TW" dirty="0" smtClean="0"/>
              <a:t>picture.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altLang="zh-TW" dirty="0" smtClean="0"/>
              <a:t>The concept is </a:t>
            </a:r>
            <a:r>
              <a:rPr lang="x-none" altLang="zh-TW" dirty="0" smtClean="0"/>
              <a:t>to simply reconstruct the current </a:t>
            </a:r>
            <a:r>
              <a:rPr lang="en-US" altLang="zh-TW" dirty="0" smtClean="0"/>
              <a:t>CU</a:t>
            </a:r>
            <a:r>
              <a:rPr lang="x-none" altLang="zh-TW" dirty="0" smtClean="0"/>
              <a:t> as a smooth area with </a:t>
            </a:r>
            <a:r>
              <a:rPr lang="en-US" altLang="zh-TW" dirty="0" smtClean="0"/>
              <a:t>single color value.</a:t>
            </a:r>
          </a:p>
          <a:p>
            <a:r>
              <a:rPr lang="en-US" altLang="zh-TW" dirty="0" smtClean="0"/>
              <a:t>Provide </a:t>
            </a:r>
            <a:r>
              <a:rPr lang="en-US" altLang="zh-TW" dirty="0" smtClean="0">
                <a:solidFill>
                  <a:srgbClr val="00B0F0"/>
                </a:solidFill>
              </a:rPr>
              <a:t>0.6%</a:t>
            </a:r>
            <a:r>
              <a:rPr lang="en-US" altLang="zh-TW" dirty="0" smtClean="0"/>
              <a:t> BD-rate savings for the average of difference classes of sequences under All-Intra</a:t>
            </a:r>
          </a:p>
          <a:p>
            <a:pPr lvl="1"/>
            <a:r>
              <a:rPr lang="en-CA" altLang="zh-TW" dirty="0" smtClean="0"/>
              <a:t>Up to </a:t>
            </a:r>
            <a:r>
              <a:rPr lang="en-CA" altLang="zh-TW" dirty="0" smtClean="0">
                <a:solidFill>
                  <a:srgbClr val="00B0F0"/>
                </a:solidFill>
              </a:rPr>
              <a:t>1.1%</a:t>
            </a:r>
            <a:r>
              <a:rPr lang="en-CA" altLang="zh-TW" dirty="0" smtClean="0"/>
              <a:t>, </a:t>
            </a:r>
            <a:r>
              <a:rPr lang="en-CA" altLang="zh-TW" dirty="0" smtClean="0">
                <a:solidFill>
                  <a:srgbClr val="00B0F0"/>
                </a:solidFill>
              </a:rPr>
              <a:t>1.1% </a:t>
            </a:r>
            <a:r>
              <a:rPr lang="en-CA" altLang="zh-TW" dirty="0" smtClean="0"/>
              <a:t>for some classes when palette and full IBC are both enabled</a:t>
            </a:r>
            <a:endParaRPr lang="en-US" altLang="zh-TW" dirty="0" smtClean="0"/>
          </a:p>
          <a:p>
            <a:r>
              <a:rPr lang="en-US" dirty="0" smtClean="0"/>
              <a:t>Reduced </a:t>
            </a:r>
            <a:r>
              <a:rPr lang="en-US" dirty="0" err="1" smtClean="0"/>
              <a:t>dec</a:t>
            </a:r>
            <a:r>
              <a:rPr lang="en-US" dirty="0" smtClean="0"/>
              <a:t>. time due to the simplicity of the parsing and reconstruction of single color mode</a:t>
            </a:r>
            <a:endParaRPr lang="en-CA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altLang="zh-TW" dirty="0" smtClean="0"/>
              <a:t>Syntax of </a:t>
            </a:r>
            <a:r>
              <a:rPr lang="en-US" altLang="zh-TW" smtClean="0"/>
              <a:t>Single Color </a:t>
            </a:r>
            <a:r>
              <a:rPr lang="en-US" altLang="zh-TW" dirty="0" smtClean="0"/>
              <a:t>Mode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Three additional syntax are introduced.</a:t>
            </a:r>
          </a:p>
          <a:p>
            <a:pPr lvl="1"/>
            <a:r>
              <a:rPr lang="en-US" altLang="zh-TW" dirty="0" smtClean="0"/>
              <a:t>A slice-level enabling flag</a:t>
            </a:r>
          </a:p>
          <a:p>
            <a:pPr lvl="1"/>
            <a:r>
              <a:rPr lang="en-US" altLang="zh-TW" dirty="0" smtClean="0"/>
              <a:t>One CU-level flag is further signaled to indicate the enabling of the single color mode for each CU.</a:t>
            </a:r>
          </a:p>
          <a:p>
            <a:pPr lvl="1"/>
            <a:r>
              <a:rPr lang="en-US" altLang="zh-TW" dirty="0" smtClean="0"/>
              <a:t>A candidate index is signaled to indicate which sample candidate is selected to fill the current CU.</a:t>
            </a:r>
          </a:p>
          <a:p>
            <a:r>
              <a:rPr lang="en-US" altLang="zh-TW" dirty="0" smtClean="0"/>
              <a:t>No syntax for residual</a:t>
            </a:r>
          </a:p>
          <a:p>
            <a:pPr lvl="1"/>
            <a:r>
              <a:rPr lang="en-US" altLang="zh-TW" smtClean="0"/>
              <a:t>No residual coding and transform</a:t>
            </a:r>
            <a:endParaRPr lang="en-US" altLang="zh-TW" dirty="0" smtClean="0"/>
          </a:p>
          <a:p>
            <a:endParaRPr lang="en-CA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altLang="zh-TW" dirty="0" smtClean="0"/>
              <a:t>Reconstruction of Single Color Mode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>
            <a:normAutofit fontScale="92500"/>
          </a:bodyPr>
          <a:lstStyle/>
          <a:p>
            <a:r>
              <a:rPr lang="en-US" altLang="zh-TW" dirty="0" smtClean="0"/>
              <a:t>A sample candidate list is first constructed.</a:t>
            </a:r>
          </a:p>
          <a:p>
            <a:pPr lvl="1"/>
            <a:r>
              <a:rPr lang="en-US" altLang="zh-TW" dirty="0" smtClean="0"/>
              <a:t>A</a:t>
            </a:r>
            <a:r>
              <a:rPr lang="en-US" altLang="zh-TW" baseline="-25000" dirty="0" smtClean="0"/>
              <a:t>m</a:t>
            </a:r>
            <a:r>
              <a:rPr lang="en-US" altLang="zh-TW" dirty="0" smtClean="0">
                <a:sym typeface="Wingdings" pitchFamily="2" charset="2"/>
              </a:rPr>
              <a:t>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B</a:t>
            </a:r>
            <a:r>
              <a:rPr lang="en-US" altLang="zh-TW" baseline="-25000" dirty="0" err="1" smtClean="0"/>
              <a:t>n</a:t>
            </a:r>
            <a:r>
              <a:rPr lang="en-US" altLang="zh-TW" dirty="0" smtClean="0">
                <a:sym typeface="Wingdings" pitchFamily="2" charset="2"/>
              </a:rPr>
              <a:t> </a:t>
            </a:r>
            <a:r>
              <a:rPr lang="en-US" altLang="zh-TW" dirty="0" smtClean="0"/>
              <a:t> B</a:t>
            </a:r>
            <a:r>
              <a:rPr lang="en-US" altLang="zh-TW" baseline="-25000" dirty="0" smtClean="0"/>
              <a:t>0</a:t>
            </a:r>
            <a:r>
              <a:rPr lang="en-US" altLang="zh-TW" dirty="0" smtClean="0">
                <a:sym typeface="Wingdings" pitchFamily="2" charset="2"/>
              </a:rPr>
              <a:t> </a:t>
            </a:r>
            <a:r>
              <a:rPr lang="en-US" altLang="zh-TW" dirty="0" smtClean="0"/>
              <a:t> A</a:t>
            </a:r>
            <a:r>
              <a:rPr lang="en-US" altLang="zh-TW" baseline="-25000" dirty="0" smtClean="0"/>
              <a:t>0</a:t>
            </a:r>
            <a:r>
              <a:rPr lang="en-US" altLang="zh-TW" dirty="0" smtClean="0"/>
              <a:t> </a:t>
            </a:r>
            <a:r>
              <a:rPr lang="en-US" altLang="zh-TW" dirty="0" smtClean="0">
                <a:sym typeface="Wingdings" pitchFamily="2" charset="2"/>
              </a:rPr>
              <a:t></a:t>
            </a:r>
            <a:r>
              <a:rPr lang="en-US" altLang="zh-TW" dirty="0" smtClean="0"/>
              <a:t> D</a:t>
            </a:r>
            <a:r>
              <a:rPr lang="en-US" dirty="0" smtClean="0"/>
              <a:t> </a:t>
            </a:r>
            <a:endParaRPr lang="en-CA" dirty="0" smtClean="0"/>
          </a:p>
          <a:p>
            <a:pPr lvl="1"/>
            <a:r>
              <a:rPr lang="en-US" altLang="zh-TW" dirty="0" smtClean="0"/>
              <a:t>The size of candidate list is fixed to 2.</a:t>
            </a:r>
          </a:p>
          <a:p>
            <a:pPr lvl="1"/>
            <a:r>
              <a:rPr lang="en-US" altLang="zh-TW" dirty="0" smtClean="0"/>
              <a:t>A redundancy checking is performed.</a:t>
            </a:r>
          </a:p>
          <a:p>
            <a:r>
              <a:rPr lang="en-US" altLang="zh-TW" dirty="0" smtClean="0"/>
              <a:t>If empty entry exists in the candidate list, default candidates will be used to fill in those empty entries.</a:t>
            </a:r>
          </a:p>
          <a:p>
            <a:pPr lvl="1"/>
            <a:r>
              <a:rPr lang="en-US" dirty="0" smtClean="0"/>
              <a:t>Default value is</a:t>
            </a:r>
            <a:r>
              <a:rPr lang="en-US" altLang="zh-TW" dirty="0" smtClean="0"/>
              <a:t> 1&lt;&lt; (bitdepth-1)</a:t>
            </a:r>
          </a:p>
          <a:p>
            <a:r>
              <a:rPr lang="en-US" altLang="zh-TW" dirty="0" smtClean="0"/>
              <a:t>A candidate index is signaled to indicate which sample candidate is selected to fill the current CU.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15783" y="1628800"/>
            <a:ext cx="1692721" cy="1692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Lossy</a:t>
            </a:r>
            <a:r>
              <a:rPr lang="en-US" dirty="0" smtClean="0"/>
              <a:t> Coding Result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Anchor: SCM-1.0 + Palette on + Full IBC</a:t>
            </a:r>
          </a:p>
          <a:p>
            <a:r>
              <a:rPr lang="en-US" sz="2800" dirty="0" smtClean="0"/>
              <a:t>Tested: </a:t>
            </a:r>
            <a:r>
              <a:rPr lang="en-US" altLang="zh-TW" sz="2800" dirty="0" smtClean="0"/>
              <a:t>Anchor+ single color mode</a:t>
            </a:r>
            <a:endParaRPr lang="en-US" sz="2800" dirty="0" smtClean="0"/>
          </a:p>
          <a:p>
            <a:r>
              <a:rPr lang="en-CA" sz="2800" dirty="0" smtClean="0">
                <a:solidFill>
                  <a:srgbClr val="00B0F0"/>
                </a:solidFill>
              </a:rPr>
              <a:t>1.1%</a:t>
            </a:r>
            <a:r>
              <a:rPr lang="en-CA" sz="2800" dirty="0" smtClean="0"/>
              <a:t>/</a:t>
            </a:r>
            <a:r>
              <a:rPr lang="en-CA" sz="2800" dirty="0" smtClean="0">
                <a:solidFill>
                  <a:srgbClr val="00B0F0"/>
                </a:solidFill>
              </a:rPr>
              <a:t>1.1%</a:t>
            </a:r>
            <a:r>
              <a:rPr lang="en-CA" sz="2800" dirty="0" smtClean="0"/>
              <a:t> gains for sequences of “RGB and YUV text&amp; graphics with motion” under AI</a:t>
            </a:r>
          </a:p>
          <a:p>
            <a:r>
              <a:rPr lang="en-US" sz="2800" dirty="0" smtClean="0"/>
              <a:t>Thank MERL for cross-verification.</a:t>
            </a:r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701800" y="4296618"/>
          <a:ext cx="5740399" cy="2444750"/>
        </p:xfrm>
        <a:graphic>
          <a:graphicData uri="http://schemas.openxmlformats.org/drawingml/2006/table">
            <a:tbl>
              <a:tblPr/>
              <a:tblGrid>
                <a:gridCol w="2889208"/>
                <a:gridCol w="950397"/>
                <a:gridCol w="950397"/>
                <a:gridCol w="950397"/>
              </a:tblGrid>
              <a:tr h="177800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新細明體"/>
                          <a:cs typeface="Times New Roman"/>
                        </a:rPr>
                        <a:t>All Intra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新細明體"/>
                          <a:cs typeface="Times New Roman"/>
                        </a:rPr>
                        <a:t>Random Access 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新細明體"/>
                          <a:cs typeface="Times New Roman"/>
                        </a:rPr>
                        <a:t>Low delay B 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text &amp; graphics with motion,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text &amp; graphics with motion,720p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-1.1%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mixed content, 1440p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mixed content,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Animation, 720p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camera captured,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text &amp; graphics with motion,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text &amp; graphics with motion,720p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-1.1%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mixed content, 1440p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mixed content,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Animation, 720p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camera captured,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102%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102%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101%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96%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99%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新細明體"/>
                          <a:cs typeface="Times New Roman"/>
                        </a:rPr>
                        <a:t>99%</a:t>
                      </a:r>
                      <a:endParaRPr lang="en-US" sz="1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Oval 7"/>
          <p:cNvSpPr/>
          <p:nvPr/>
        </p:nvSpPr>
        <p:spPr>
          <a:xfrm>
            <a:off x="4825732" y="6587926"/>
            <a:ext cx="432048" cy="172296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524328" y="6228601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Reduced decoding time</a:t>
            </a:r>
            <a:endParaRPr lang="en-US" sz="1600" dirty="0"/>
          </a:p>
        </p:txBody>
      </p:sp>
      <p:cxnSp>
        <p:nvCxnSpPr>
          <p:cNvPr id="11" name="Straight Arrow Connector 10"/>
          <p:cNvCxnSpPr>
            <a:stCxn id="9" idx="1"/>
          </p:cNvCxnSpPr>
          <p:nvPr/>
        </p:nvCxnSpPr>
        <p:spPr>
          <a:xfrm flipH="1">
            <a:off x="5292080" y="6520989"/>
            <a:ext cx="2232248" cy="1483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Lossy</a:t>
            </a:r>
            <a:r>
              <a:rPr lang="en-US" dirty="0" smtClean="0"/>
              <a:t> Coding Result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Anchor: SCM-1.0 + Palette off + Full IBC</a:t>
            </a:r>
          </a:p>
          <a:p>
            <a:r>
              <a:rPr lang="en-US" sz="2800" dirty="0" smtClean="0"/>
              <a:t>Tested: </a:t>
            </a:r>
            <a:r>
              <a:rPr lang="en-US" altLang="zh-TW" sz="2800" dirty="0" smtClean="0"/>
              <a:t>Anchor+ single color mode</a:t>
            </a:r>
            <a:endParaRPr lang="en-US" sz="2800" dirty="0" smtClean="0"/>
          </a:p>
          <a:p>
            <a:r>
              <a:rPr lang="en-CA" sz="2800" dirty="0" smtClean="0">
                <a:solidFill>
                  <a:srgbClr val="00B0F0"/>
                </a:solidFill>
              </a:rPr>
              <a:t>1.3%</a:t>
            </a:r>
            <a:r>
              <a:rPr lang="en-CA" sz="2800" dirty="0" smtClean="0"/>
              <a:t>/</a:t>
            </a:r>
            <a:r>
              <a:rPr lang="en-CA" sz="2800" dirty="0" smtClean="0">
                <a:solidFill>
                  <a:srgbClr val="00B0F0"/>
                </a:solidFill>
              </a:rPr>
              <a:t>1.4%</a:t>
            </a:r>
            <a:r>
              <a:rPr lang="en-CA" sz="2800" dirty="0" smtClean="0"/>
              <a:t> gains for sequences of “RGB and YUV text&amp; graphics with motion” under AI</a:t>
            </a:r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701800" y="3737317"/>
          <a:ext cx="5740399" cy="2499995"/>
        </p:xfrm>
        <a:graphic>
          <a:graphicData uri="http://schemas.openxmlformats.org/drawingml/2006/table">
            <a:tbl>
              <a:tblPr/>
              <a:tblGrid>
                <a:gridCol w="2889208"/>
                <a:gridCol w="950397"/>
                <a:gridCol w="950397"/>
                <a:gridCol w="950397"/>
              </a:tblGrid>
              <a:tr h="233045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新細明體"/>
                          <a:cs typeface="Times New Roman"/>
                        </a:rPr>
                        <a:t>All Intra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新細明體"/>
                          <a:cs typeface="Times New Roman"/>
                        </a:rPr>
                        <a:t>Random Access 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新細明體"/>
                          <a:cs typeface="Times New Roman"/>
                        </a:rPr>
                        <a:t>Low delay B 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text &amp; graphics with motion,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text &amp; graphics with motion,720p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-1.3%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-0.9%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mixed content, 1440p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mixed content,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新細明體"/>
                          <a:cs typeface="Times New Roman"/>
                        </a:rPr>
                        <a:t>RGB, Animation, 720p</a:t>
                      </a:r>
                      <a:endParaRPr lang="en-US" sz="1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camera captured,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text &amp; graphics with motion,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text &amp; graphics with motion,720p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-1.4%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-0.9%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mixed content, 1440p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mixed content,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Animation, 720p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camera captured,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98%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101%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101%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95%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99%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新細明體"/>
                          <a:cs typeface="Times New Roman"/>
                        </a:rPr>
                        <a:t>100%</a:t>
                      </a:r>
                      <a:endParaRPr lang="en-US" sz="1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Lossy</a:t>
            </a:r>
            <a:r>
              <a:rPr lang="en-US" dirty="0" smtClean="0"/>
              <a:t> Coding Result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Anchor: SCM-1.0 + Palette on + 2CTU-IBC</a:t>
            </a:r>
          </a:p>
          <a:p>
            <a:r>
              <a:rPr lang="en-US" sz="2800" dirty="0" smtClean="0"/>
              <a:t>Tested: </a:t>
            </a:r>
            <a:r>
              <a:rPr lang="en-US" altLang="zh-TW" sz="2800" dirty="0" smtClean="0"/>
              <a:t>Anchor+ single color mode</a:t>
            </a:r>
            <a:endParaRPr lang="en-US" sz="2800" dirty="0" smtClean="0"/>
          </a:p>
          <a:p>
            <a:r>
              <a:rPr lang="en-CA" sz="2800" dirty="0" smtClean="0">
                <a:solidFill>
                  <a:srgbClr val="00B0F0"/>
                </a:solidFill>
              </a:rPr>
              <a:t>0.9%</a:t>
            </a:r>
            <a:r>
              <a:rPr lang="en-CA" sz="2800" dirty="0" smtClean="0"/>
              <a:t>/</a:t>
            </a:r>
            <a:r>
              <a:rPr lang="en-CA" sz="2800" dirty="0" smtClean="0">
                <a:solidFill>
                  <a:srgbClr val="00B0F0"/>
                </a:solidFill>
              </a:rPr>
              <a:t>1.0%</a:t>
            </a:r>
            <a:r>
              <a:rPr lang="en-CA" sz="2800" dirty="0" smtClean="0"/>
              <a:t> gains for sequences of “RGB and YUV text&amp; graphics with motion” under AI</a:t>
            </a:r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701800" y="3788117"/>
          <a:ext cx="5740399" cy="2449195"/>
        </p:xfrm>
        <a:graphic>
          <a:graphicData uri="http://schemas.openxmlformats.org/drawingml/2006/table">
            <a:tbl>
              <a:tblPr/>
              <a:tblGrid>
                <a:gridCol w="2889208"/>
                <a:gridCol w="950397"/>
                <a:gridCol w="950397"/>
                <a:gridCol w="950397"/>
              </a:tblGrid>
              <a:tr h="18224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新細明體"/>
                          <a:cs typeface="Times New Roman"/>
                        </a:rPr>
                        <a:t>All Intra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新細明體"/>
                          <a:cs typeface="Times New Roman"/>
                        </a:rPr>
                        <a:t>Random Access 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新細明體"/>
                          <a:cs typeface="Times New Roman"/>
                        </a:rPr>
                        <a:t>Low delay B 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text &amp; graphics with motion,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text &amp; graphics with motion,720p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-0.9%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mixed content, 1440p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mixed content,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Animation, 720p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camera captured,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text &amp; graphics with motion,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text &amp; graphics with motion,720p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-1.0%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mixed content, 1440p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mixed content,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Animation, 720p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camera captured,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102%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102%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99%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新細明體"/>
                          <a:cs typeface="Times New Roman"/>
                        </a:rPr>
                        <a:t>99%</a:t>
                      </a:r>
                      <a:endParaRPr lang="en-US" sz="1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Lossy</a:t>
            </a:r>
            <a:r>
              <a:rPr lang="en-US" dirty="0" smtClean="0"/>
              <a:t> Coding Result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Anchor: SCM-1.0 + Palette off + 2CTU-IBC</a:t>
            </a:r>
          </a:p>
          <a:p>
            <a:r>
              <a:rPr lang="en-US" sz="2800" dirty="0" smtClean="0"/>
              <a:t>Tested: </a:t>
            </a:r>
            <a:r>
              <a:rPr lang="en-US" altLang="zh-TW" sz="2800" dirty="0" smtClean="0"/>
              <a:t>Anchor+ single color mode</a:t>
            </a:r>
            <a:endParaRPr lang="en-US" sz="2800" dirty="0" smtClean="0"/>
          </a:p>
          <a:p>
            <a:r>
              <a:rPr lang="en-CA" sz="2800" dirty="0" smtClean="0">
                <a:solidFill>
                  <a:srgbClr val="00B0F0"/>
                </a:solidFill>
              </a:rPr>
              <a:t>1.4%</a:t>
            </a:r>
            <a:r>
              <a:rPr lang="en-CA" sz="2800" dirty="0" smtClean="0"/>
              <a:t>/</a:t>
            </a:r>
            <a:r>
              <a:rPr lang="en-CA" sz="2800" dirty="0" smtClean="0">
                <a:solidFill>
                  <a:srgbClr val="00B0F0"/>
                </a:solidFill>
              </a:rPr>
              <a:t>1.4%</a:t>
            </a:r>
            <a:r>
              <a:rPr lang="en-CA" sz="2800" dirty="0" smtClean="0"/>
              <a:t> gains for sequences of “RGB and YUV text&amp; graphics with motion” under AI</a:t>
            </a:r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701800" y="3784307"/>
          <a:ext cx="5740399" cy="2453005"/>
        </p:xfrm>
        <a:graphic>
          <a:graphicData uri="http://schemas.openxmlformats.org/drawingml/2006/table">
            <a:tbl>
              <a:tblPr/>
              <a:tblGrid>
                <a:gridCol w="2889208"/>
                <a:gridCol w="950397"/>
                <a:gridCol w="950397"/>
                <a:gridCol w="950397"/>
              </a:tblGrid>
              <a:tr h="18605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新細明體"/>
                          <a:cs typeface="Times New Roman"/>
                        </a:rPr>
                        <a:t>All Intra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新細明體"/>
                          <a:cs typeface="Times New Roman"/>
                        </a:rPr>
                        <a:t>Random Access 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新細明體"/>
                          <a:cs typeface="Times New Roman"/>
                        </a:rPr>
                        <a:t>Low delay B 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text &amp; graphics with motion,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-1.0%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text &amp; graphics with motion,720p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-1.4%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-0.9%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mixed content, 1440p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mixed content,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Animation, 720p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camera captured,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text &amp; graphics with motion,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-0.9%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text &amp; graphics with motion,720p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-1.4%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-0.9%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mixed content, 1440p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mixed content,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Animation, 720p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camera captured,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99%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101%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97%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98%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新細明體"/>
                          <a:cs typeface="Times New Roman"/>
                        </a:rPr>
                        <a:t>98%</a:t>
                      </a:r>
                      <a:endParaRPr lang="en-US" sz="1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Lossless Coding Result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Anchor: SCM-1.0 + Palette on + Full IBC</a:t>
            </a:r>
          </a:p>
          <a:p>
            <a:r>
              <a:rPr lang="en-US" sz="2800" dirty="0" smtClean="0"/>
              <a:t>Tested: </a:t>
            </a:r>
            <a:r>
              <a:rPr lang="en-US" altLang="zh-TW" sz="2800" dirty="0" smtClean="0"/>
              <a:t>Anchor+ single color mode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701800" y="2996952"/>
          <a:ext cx="5740399" cy="2449195"/>
        </p:xfrm>
        <a:graphic>
          <a:graphicData uri="http://schemas.openxmlformats.org/drawingml/2006/table">
            <a:tbl>
              <a:tblPr/>
              <a:tblGrid>
                <a:gridCol w="2889208"/>
                <a:gridCol w="950397"/>
                <a:gridCol w="950397"/>
                <a:gridCol w="950397"/>
              </a:tblGrid>
              <a:tr h="182245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新細明體"/>
                          <a:cs typeface="Times New Roman"/>
                        </a:rPr>
                        <a:t>All Intra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新細明體"/>
                          <a:cs typeface="Times New Roman"/>
                        </a:rPr>
                        <a:t>Random Access 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新細明體"/>
                          <a:cs typeface="Times New Roman"/>
                        </a:rPr>
                        <a:t>Low delay B 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新細明體"/>
                          <a:cs typeface="Times New Roman"/>
                        </a:rPr>
                        <a:t>RGB, text &amp; graphics with motion, 1080p</a:t>
                      </a:r>
                      <a:endParaRPr lang="en-US" sz="1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text &amp; graphics with motion,720p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mixed content, 1440p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mixed content,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Animation, 720p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RGB, camera captured,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text &amp; graphics with motion,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0.3%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text &amp; graphics with motion,720p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0.3%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mixed content, 1440p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mixed content,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Animation, 720p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YUV, camera captured, 1080p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102%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101%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102%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97%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新細明體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新細明體"/>
                          <a:cs typeface="Times New Roman"/>
                        </a:rPr>
                        <a:t>98%</a:t>
                      </a:r>
                      <a:endParaRPr lang="en-US" sz="1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36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371</TotalTime>
  <Words>2090</Words>
  <Application>Microsoft Office PowerPoint</Application>
  <PresentationFormat>On-screen Show (4:3)</PresentationFormat>
  <Paragraphs>553</Paragraphs>
  <Slides>14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SCCE3 Test D.1: Single color intra mode for screen content coding</vt:lpstr>
      <vt:lpstr>Overall Summary</vt:lpstr>
      <vt:lpstr>Syntax of Single Color Mode</vt:lpstr>
      <vt:lpstr>Reconstruction of Single Color Mode</vt:lpstr>
      <vt:lpstr>Lossy Coding Result</vt:lpstr>
      <vt:lpstr>Lossy Coding Result</vt:lpstr>
      <vt:lpstr>Lossy Coding Result</vt:lpstr>
      <vt:lpstr>Lossy Coding Result</vt:lpstr>
      <vt:lpstr>Lossless Coding Result</vt:lpstr>
      <vt:lpstr>Lossless Coding Result</vt:lpstr>
      <vt:lpstr>Lossless Coding Result</vt:lpstr>
      <vt:lpstr>Lossless Coding Result</vt:lpstr>
      <vt:lpstr>Conclusions</vt:lpstr>
      <vt:lpstr>Slide 14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MTK03795 - YiWen Chen (陳渏紋)</cp:lastModifiedBy>
  <cp:revision>162</cp:revision>
  <dcterms:created xsi:type="dcterms:W3CDTF">2014-03-11T04:25:26Z</dcterms:created>
  <dcterms:modified xsi:type="dcterms:W3CDTF">2014-07-01T03:13:33Z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-46792955</vt:i4>
  </property>
  <property fmtid="{D5CDD505-2E9C-101B-9397-08002B2CF9AE}" pid="4" name="_EmailSubject">
    <vt:lpwstr>slides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</Properties>
</file>