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AE4"/>
    <a:srgbClr val="5F5F5F"/>
    <a:srgbClr val="D9D9D9"/>
    <a:srgbClr val="145EC8"/>
    <a:srgbClr val="93C651"/>
    <a:srgbClr val="81B93C"/>
    <a:srgbClr val="F2C52A"/>
    <a:srgbClr val="666666"/>
    <a:srgbClr val="D6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142" d="100"/>
          <a:sy n="142" d="100"/>
        </p:scale>
        <p:origin x="-21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E501B3-6E1F-964F-9644-D56DA310689C}" type="datetime1">
              <a:rPr lang="en-US"/>
              <a:pPr>
                <a:defRPr/>
              </a:pPr>
              <a:t>7/2/2014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18A6C46-9BF0-BA48-892C-0E35A67A2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64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D3814E-39D6-834C-BAE2-9F38D61FE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7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11A3D-034E-BD4C-A6FD-86139C33B13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4038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59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3" name="Picture 2" descr="bg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19400"/>
            <a:ext cx="6629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VidyoLogo_Vertica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311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ho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200" y="1752600"/>
            <a:ext cx="4953000" cy="1307738"/>
          </a:xfrm>
          <a:prstGeom prst="rect">
            <a:avLst/>
          </a:prstGeom>
          <a:effectLst>
            <a:glow rad="63500">
              <a:schemeClr val="tx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8486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569075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07B9001-08A7-0948-AE4C-CFE31804EE0C}" type="slidenum">
              <a:rPr lang="en-US" sz="1000" smtClean="0">
                <a:solidFill>
                  <a:srgbClr val="F2F2F2"/>
                </a:solidFill>
                <a:latin typeface="Tahoma"/>
                <a:cs typeface="Tahom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F2F2F2"/>
              </a:solidFill>
              <a:latin typeface="Tahoma"/>
              <a:cs typeface="Tahoma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514600" y="6654801"/>
            <a:ext cx="4114800" cy="193675"/>
          </a:xfrm>
          <a:prstGeom prst="rect">
            <a:avLst/>
          </a:prstGeom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800" dirty="0" smtClean="0">
                <a:solidFill>
                  <a:srgbClr val="F2F2F2"/>
                </a:solidFill>
                <a:latin typeface="Tahoma"/>
                <a:ea typeface="Tahoma"/>
                <a:cs typeface="Tahoma"/>
              </a:rPr>
              <a:t>JCTVC-R0041</a:t>
            </a:r>
            <a:endParaRPr lang="en-US" sz="800" dirty="0">
              <a:solidFill>
                <a:srgbClr val="F2F2F2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228600" y="6628607"/>
            <a:ext cx="762000" cy="246062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02843A-B83A-1D48-A4D2-C779B1D05225}" type="datetimeFigureOut">
              <a:rPr lang="en-US" sz="800" smtClean="0">
                <a:solidFill>
                  <a:srgbClr val="F2F2F2"/>
                </a:solidFill>
                <a:latin typeface="Tahoma"/>
                <a:cs typeface="Tahoma"/>
              </a:rPr>
              <a:pPr>
                <a:defRPr/>
              </a:pPr>
              <a:t>7/2/2014</a:t>
            </a:fld>
            <a:endParaRPr lang="en-US" sz="800" dirty="0" smtClean="0">
              <a:solidFill>
                <a:srgbClr val="F2F2F2"/>
              </a:solidFill>
              <a:latin typeface="Tahoma"/>
              <a:cs typeface="Tahoma"/>
            </a:endParaRPr>
          </a:p>
        </p:txBody>
      </p:sp>
      <p:pic>
        <p:nvPicPr>
          <p:cNvPr id="1032" name="Picture 33" descr="VidyoLogo_Vertical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008938" y="322263"/>
            <a:ext cx="9493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381000" y="1068388"/>
            <a:ext cx="8763000" cy="1587"/>
          </a:xfrm>
          <a:prstGeom prst="line">
            <a:avLst/>
          </a:prstGeom>
          <a:solidFill>
            <a:schemeClr val="accent1"/>
          </a:solidFill>
          <a:ln w="762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8" r:id="rId2"/>
    <p:sldLayoutId id="2147483939" r:id="rId3"/>
    <p:sldLayoutId id="2147483940" r:id="rId4"/>
    <p:sldLayoutId id="214748394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/>
          <a:ea typeface="ＭＳ Ｐゴシック" charset="-128"/>
          <a:cs typeface="Tahom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3495DA"/>
        </a:buClr>
        <a:buFont typeface="Arial" charset="0"/>
        <a:buChar char="•"/>
        <a:defRPr sz="2400">
          <a:solidFill>
            <a:srgbClr val="666666"/>
          </a:solidFill>
          <a:latin typeface="Tahoma"/>
          <a:ea typeface="ＭＳ Ｐゴシック" charset="-128"/>
          <a:cs typeface="Tahoma"/>
        </a:defRPr>
      </a:lvl1pPr>
      <a:lvl2pPr marL="484188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200">
          <a:solidFill>
            <a:srgbClr val="666666"/>
          </a:solidFill>
          <a:latin typeface="Tahoma"/>
          <a:ea typeface="ＭＳ Ｐゴシック" charset="-128"/>
          <a:cs typeface="Tahoma"/>
        </a:defRPr>
      </a:lvl2pPr>
      <a:lvl3pPr marL="676275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rgbClr val="666666"/>
          </a:solidFill>
          <a:latin typeface="Tahoma"/>
          <a:ea typeface="ＭＳ Ｐゴシック" charset="-128"/>
          <a:cs typeface="Tahoma"/>
        </a:defRPr>
      </a:lvl3pPr>
      <a:lvl4pPr marL="958850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rgbClr val="666666"/>
          </a:solidFill>
          <a:latin typeface="Tahoma"/>
          <a:ea typeface="ＭＳ Ｐゴシック" charset="-128"/>
          <a:cs typeface="Tahoma"/>
        </a:defRPr>
      </a:lvl4pPr>
      <a:lvl5pPr marL="1243013" indent="-169863" algn="l" rtl="0" eaLnBrk="0" fontAlgn="base" hangingPunct="0">
        <a:spcBef>
          <a:spcPts val="338"/>
        </a:spcBef>
        <a:spcAft>
          <a:spcPct val="0"/>
        </a:spcAft>
        <a:buClr>
          <a:schemeClr val="bg2"/>
        </a:buClr>
        <a:buChar char="»"/>
        <a:defRPr sz="1400">
          <a:solidFill>
            <a:srgbClr val="666666"/>
          </a:solidFill>
          <a:latin typeface="Tahoma"/>
          <a:ea typeface="ＭＳ Ｐゴシック" charset="-128"/>
          <a:cs typeface="Tahoma"/>
        </a:defRPr>
      </a:lvl5pPr>
      <a:lvl6pPr marL="18811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6pPr>
      <a:lvl7pPr marL="23383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7pPr>
      <a:lvl8pPr marL="27955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8pPr>
      <a:lvl9pPr marL="32527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 txBox="1">
            <a:spLocks noChangeArrowheads="1"/>
          </p:cNvSpPr>
          <p:nvPr/>
        </p:nvSpPr>
        <p:spPr bwMode="auto">
          <a:xfrm>
            <a:off x="2819400" y="4724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i="1" dirty="0" smtClean="0">
                <a:solidFill>
                  <a:srgbClr val="262626"/>
                </a:solidFill>
                <a:latin typeface="Tahoma" charset="0"/>
                <a:ea typeface="Tahoma" charset="0"/>
                <a:cs typeface="Tahoma" charset="0"/>
              </a:rPr>
              <a:t>Jill Boyce</a:t>
            </a:r>
            <a:endParaRPr lang="en-US" sz="1800" i="1" dirty="0">
              <a:solidFill>
                <a:srgbClr val="26262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781300" y="3034605"/>
            <a:ext cx="60579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JCTVC-R0041: </a:t>
            </a:r>
            <a:r>
              <a:rPr lang="en-CA" sz="28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Use of </a:t>
            </a:r>
            <a:r>
              <a:rPr lang="en-CA" sz="2800" dirty="0" err="1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general_profile_space</a:t>
            </a:r>
            <a:r>
              <a:rPr lang="en-CA" sz="2800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 for auxiliary picture profile indication</a:t>
            </a:r>
            <a:endParaRPr lang="en-US" sz="28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HEVC version 1, the base layer must have </a:t>
            </a:r>
            <a:r>
              <a:rPr lang="en-CA" dirty="0" err="1" smtClean="0"/>
              <a:t>nuh_layer_id</a:t>
            </a:r>
            <a:r>
              <a:rPr lang="en-CA" dirty="0" smtClean="0"/>
              <a:t> equal to 0</a:t>
            </a:r>
          </a:p>
          <a:p>
            <a:pPr lvl="1"/>
            <a:r>
              <a:rPr lang="en-CA" dirty="0" smtClean="0"/>
              <a:t>NAL units with other values of </a:t>
            </a:r>
            <a:r>
              <a:rPr lang="en-CA" dirty="0" err="1" smtClean="0"/>
              <a:t>nuh_layer_id</a:t>
            </a:r>
            <a:r>
              <a:rPr lang="en-CA" dirty="0" smtClean="0"/>
              <a:t> are discarded by a decoder</a:t>
            </a:r>
          </a:p>
          <a:p>
            <a:pPr lvl="1"/>
            <a:endParaRPr lang="en-CA" sz="1000" dirty="0" smtClean="0"/>
          </a:p>
          <a:p>
            <a:r>
              <a:rPr lang="en-CA" dirty="0" smtClean="0"/>
              <a:t>Useful for enhancement layers (auxiliary pictures, simulcast layer) that otherwise conform to an HEVC version 1 single layer profile (Main, Main 10, etc.) to indicate profile conformance </a:t>
            </a:r>
          </a:p>
          <a:p>
            <a:endParaRPr lang="en-CA" sz="1000" dirty="0" smtClean="0"/>
          </a:p>
          <a:p>
            <a:r>
              <a:rPr lang="en-CA" dirty="0" smtClean="0"/>
              <a:t>Propose to </a:t>
            </a:r>
            <a:r>
              <a:rPr lang="en-CA" dirty="0"/>
              <a:t>use an unused value of the </a:t>
            </a:r>
            <a:r>
              <a:rPr lang="en-CA" dirty="0" err="1"/>
              <a:t>general_profile_space</a:t>
            </a:r>
            <a:r>
              <a:rPr lang="en-CA" dirty="0"/>
              <a:t> syntax element to indicate that a layer with a non-zero value of </a:t>
            </a:r>
            <a:r>
              <a:rPr lang="en-CA" dirty="0" err="1"/>
              <a:t>nuh_layer_id</a:t>
            </a:r>
            <a:r>
              <a:rPr lang="en-CA" dirty="0"/>
              <a:t> in a multi-layer bitstream is otherwise conforming to a </a:t>
            </a:r>
            <a:r>
              <a:rPr lang="en-CA" dirty="0" smtClean="0"/>
              <a:t>single layer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version proposed defining additional “Extension” profiles to indicate that a non-zero base layer allowed</a:t>
            </a:r>
          </a:p>
          <a:p>
            <a:r>
              <a:rPr lang="en-US" dirty="0" smtClean="0"/>
              <a:t>The v4 version of the document alternatively defines an Independent non base layer decoding (INBLD) process in Annex F</a:t>
            </a:r>
          </a:p>
          <a:p>
            <a:r>
              <a:rPr lang="en-US" dirty="0" err="1" smtClean="0"/>
              <a:t>general_profile_space</a:t>
            </a:r>
            <a:r>
              <a:rPr lang="en-US" dirty="0" smtClean="0"/>
              <a:t> has 2 bits, version 1 requires that it be equal to 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34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asserted that having an explicit indication of a non-zero base layer decoding requirement in the profile/tier/level syntax elements is advantageous for simple description of bitstream characteristics (and required decoder capability) and systems layer integration</a:t>
            </a:r>
          </a:p>
          <a:p>
            <a:r>
              <a:rPr lang="en-US" dirty="0"/>
              <a:t>AHG10 discussed alternative </a:t>
            </a:r>
            <a:r>
              <a:rPr lang="en-US" dirty="0" smtClean="0"/>
              <a:t>solutions</a:t>
            </a:r>
            <a:endParaRPr lang="en-US" dirty="0"/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No explicit indication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Use one of the general_reserved_zero_44bits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0648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idyo">
      <a:dk1>
        <a:srgbClr val="333333"/>
      </a:dk1>
      <a:lt1>
        <a:srgbClr val="FFFFFF"/>
      </a:lt1>
      <a:dk2>
        <a:srgbClr val="FF9D3D"/>
      </a:dk2>
      <a:lt2>
        <a:srgbClr val="7F7F7F"/>
      </a:lt2>
      <a:accent1>
        <a:srgbClr val="F2C52A"/>
      </a:accent1>
      <a:accent2>
        <a:srgbClr val="8AC439"/>
      </a:accent2>
      <a:accent3>
        <a:srgbClr val="2495EB"/>
      </a:accent3>
      <a:accent4>
        <a:srgbClr val="E97E22"/>
      </a:accent4>
      <a:accent5>
        <a:srgbClr val="FAD124"/>
      </a:accent5>
      <a:accent6>
        <a:srgbClr val="1F2E9D"/>
      </a:accent6>
      <a:hlink>
        <a:srgbClr val="2766B3"/>
      </a:hlink>
      <a:folHlink>
        <a:srgbClr val="B2C4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F5F5F"/>
            </a:solidFill>
            <a:latin typeface="Tahoma"/>
            <a:cs typeface="Tahoma"/>
          </a:defRPr>
        </a:defPPr>
      </a:lstStyle>
    </a:txDef>
  </a:objectDefaults>
  <a:extraClrSchemeLst>
    <a:extraClrScheme>
      <a:clrScheme name="Blank 1">
        <a:dk1>
          <a:srgbClr val="3C505F"/>
        </a:dk1>
        <a:lt1>
          <a:srgbClr val="FFFFFF"/>
        </a:lt1>
        <a:dk2>
          <a:srgbClr val="7BAA40"/>
        </a:dk2>
        <a:lt2>
          <a:srgbClr val="7F7F7F"/>
        </a:lt2>
        <a:accent1>
          <a:srgbClr val="FF9D3D"/>
        </a:accent1>
        <a:accent2>
          <a:srgbClr val="6AC2E5"/>
        </a:accent2>
        <a:accent3>
          <a:srgbClr val="FFFFFF"/>
        </a:accent3>
        <a:accent4>
          <a:srgbClr val="324350"/>
        </a:accent4>
        <a:accent5>
          <a:srgbClr val="FFCCAF"/>
        </a:accent5>
        <a:accent6>
          <a:srgbClr val="5FB0CF"/>
        </a:accent6>
        <a:hlink>
          <a:srgbClr val="003369"/>
        </a:hlink>
        <a:folHlink>
          <a:srgbClr val="ADBFC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olutions xmlns="1bea7906-2954-47de-9ba2-ba424a34a0a0" xsi:nil="true"/>
    <Category xmlns="1bea7906-2954-47de-9ba2-ba424a34a0a0">Presentations-Corporate</Category>
    <Product xmlns="1bea7906-2954-47de-9ba2-ba424a34a0a0">Any Product</Product>
    <Description0 xmlns="1bea7906-2954-47de-9ba2-ba424a34a0a0">Vidyo PowerPoint template, updated for 2013. To add this to your "My Templates," click "Save As" and select the PowerPoint Template file type.</Description0>
    <Visibility xmlns="1bea7906-2954-47de-9ba2-ba424a34a0a0">INTERNAL ONLY</Visibility>
    <Region xmlns="1bea7906-2954-47de-9ba2-ba424a34a0a0">Global</Region>
    <Document_x0020_Date xmlns="1bea7906-2954-47de-9ba2-ba424a34a0a0">2013-02-25T05:00:00+00:00</Document_x0020_Date>
    <SKO_x0020_Category xmlns="1bea7906-2954-47de-9ba2-ba424a34a0a0">Marketing</SKO_x0020_Category>
    <Sales_x0020_Life_x0020_Cycle xmlns="1bea7906-2954-47de-9ba2-ba424a34a0a0" xsi:nil="true"/>
    <Document_x0020_Owner xmlns="1bea7906-2954-47de-9ba2-ba424a34a0a0">
      <UserInfo>
        <DisplayName>Eric Tooley</DisplayName>
        <AccountId>280</AccountId>
        <AccountType/>
      </UserInfo>
    </Document_x0020_Owner>
    <Document_x0020_Group xmlns="1bea7906-2954-47de-9ba2-ba424a34a0a0">Marketing</Document_x0020_Group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65127EDD13040B19775E5FCE58C92" ma:contentTypeVersion="11" ma:contentTypeDescription="Create a new document." ma:contentTypeScope="" ma:versionID="1305fc79e644264a373c91b9ada3b3c8">
  <xsd:schema xmlns:xsd="http://www.w3.org/2001/XMLSchema" xmlns:p="http://schemas.microsoft.com/office/2006/metadata/properties" xmlns:ns2="1bea7906-2954-47de-9ba2-ba424a34a0a0" targetNamespace="http://schemas.microsoft.com/office/2006/metadata/properties" ma:root="true" ma:fieldsID="93fa3799329901dfa9c81872dc614036" ns2:_="">
    <xsd:import namespace="1bea7906-2954-47de-9ba2-ba424a34a0a0"/>
    <xsd:element name="properties">
      <xsd:complexType>
        <xsd:sequence>
          <xsd:element name="documentManagement">
            <xsd:complexType>
              <xsd:all>
                <xsd:element ref="ns2:Document_x0020_Group" minOccurs="0"/>
                <xsd:element ref="ns2:Category" minOccurs="0"/>
                <xsd:element ref="ns2:Region" minOccurs="0"/>
                <xsd:element ref="ns2:Visibility" minOccurs="0"/>
                <xsd:element ref="ns2:Product" minOccurs="0"/>
                <xsd:element ref="ns2:Solutions" minOccurs="0"/>
                <xsd:element ref="ns2:Sales_x0020_Life_x0020_Cycle" minOccurs="0"/>
                <xsd:element ref="ns2:Description0" minOccurs="0"/>
                <xsd:element ref="ns2:Document_x0020_Date" minOccurs="0"/>
                <xsd:element ref="ns2:Document_x0020_Owner" minOccurs="0"/>
                <xsd:element ref="ns2:SKO_x0020_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bea7906-2954-47de-9ba2-ba424a34a0a0" elementFormDefault="qualified">
    <xsd:import namespace="http://schemas.microsoft.com/office/2006/documentManagement/types"/>
    <xsd:element name="Document_x0020_Group" ma:index="2" nillable="true" ma:displayName="Document Group" ma:format="Dropdown" ma:internalName="Document_x0020_Group">
      <xsd:simpleType>
        <xsd:restriction base="dms:Choice">
          <xsd:enumeration value="Adoption Services"/>
          <xsd:enumeration value="Channel"/>
          <xsd:enumeration value="Human Resources"/>
          <xsd:enumeration value="Marketing"/>
          <xsd:enumeration value="Order Management"/>
          <xsd:enumeration value="Product Information"/>
          <xsd:enumeration value="Product Management"/>
          <xsd:enumeration value="Sales Kickoff 2012"/>
          <xsd:enumeration value="Sales Kickoff 2013"/>
          <xsd:enumeration value="Sales Meetings"/>
          <xsd:enumeration value="Sales Process"/>
          <xsd:enumeration value="Sales Tools"/>
          <xsd:enumeration value="SharePoint Page"/>
          <xsd:enumeration value="Support"/>
        </xsd:restriction>
      </xsd:simpleType>
    </xsd:element>
    <xsd:element name="Category" ma:index="3" nillable="true" ma:displayName="Category" ma:description="Please enter a category" ma:format="Dropdown" ma:internalName="Category">
      <xsd:simpleType>
        <xsd:restriction base="dms:Choice">
          <xsd:enumeration value="7 Week Roll Out Toolkit"/>
          <xsd:enumeration value="Application Notes"/>
          <xsd:enumeration value="Battlecards"/>
          <xsd:enumeration value="Business Cards"/>
          <xsd:enumeration value="Case Studies"/>
          <xsd:enumeration value="Channel-Business Plan"/>
          <xsd:enumeration value="Channel-Program"/>
          <xsd:enumeration value="Channel-Sales Tools"/>
          <xsd:enumeration value="Channel-Vidyo Exchange"/>
          <xsd:enumeration value="Collateral-Brochures"/>
          <xsd:enumeration value="Collateral-Case Studies"/>
          <xsd:enumeration value="Collateral-Datasheets"/>
          <xsd:enumeration value="Collateral-Services Briefs"/>
          <xsd:enumeration value="Collateral-Solution Briefs"/>
          <xsd:enumeration value="Competitive"/>
          <xsd:enumeration value="Events"/>
          <xsd:enumeration value="Events-Calendar"/>
          <xsd:enumeration value="Fonts"/>
          <xsd:enumeration value="Hidden"/>
          <xsd:enumeration value="Icons"/>
          <xsd:enumeration value="Marketing-Lead Nurture"/>
          <xsd:enumeration value="Market Research"/>
          <xsd:enumeration value="Market Research-Market Analysis"/>
          <xsd:enumeration value="Market Research-Analyst Reports"/>
          <xsd:enumeration value="News-Coverage"/>
          <xsd:enumeration value="News-Press Releases"/>
          <xsd:enumeration value="Organization Chart"/>
          <xsd:enumeration value="Other"/>
          <xsd:enumeration value="Order Management"/>
          <xsd:enumeration value="Presentations-Corporate"/>
          <xsd:enumeration value="Presentations-Marketing"/>
          <xsd:enumeration value="Presentations-Product"/>
          <xsd:enumeration value="Presentations-Sales"/>
          <xsd:enumeration value="Presentations-Services"/>
          <xsd:enumeration value="Presentations-Solutions"/>
          <xsd:enumeration value="Presentations-Training"/>
          <xsd:enumeration value="Pricing/Quoting"/>
          <xsd:enumeration value="Product Information"/>
          <xsd:enumeration value="Product Info-Description"/>
          <xsd:enumeration value="Product Management"/>
          <xsd:enumeration value="Promotion Slick"/>
          <xsd:enumeration value="Public Relations"/>
          <xsd:enumeration value="Public Relations-Awards"/>
          <xsd:enumeration value="Quick User Guide"/>
          <xsd:enumeration value="Research"/>
          <xsd:enumeration value="Sales Incentives"/>
          <xsd:enumeration value="Sales Kickoff"/>
          <xsd:enumeration value="Sales Process"/>
          <xsd:enumeration value="Sales Process-RMA"/>
          <xsd:enumeration value="Sales Process-Booking Policy"/>
          <xsd:enumeration value="Sales Process-Eval/Beta Process"/>
          <xsd:enumeration value="Salesforce.com"/>
          <xsd:enumeration value="Style Guide"/>
          <xsd:enumeration value="Support-Installation Guide"/>
          <xsd:enumeration value="Support-Service Plan Handbook"/>
          <xsd:enumeration value="Technical Notes"/>
          <xsd:enumeration value="Training-Marketing"/>
          <xsd:enumeration value="Training-New Hire"/>
          <xsd:enumeration value="Training-Sales"/>
          <xsd:enumeration value="Videos"/>
          <xsd:enumeration value="Webpart Page"/>
          <xsd:enumeration value="Web Site"/>
          <xsd:enumeration value="Whitepapers-Industry/Research"/>
          <xsd:enumeration value="Whitepapers-Technology"/>
        </xsd:restriction>
      </xsd:simpleType>
    </xsd:element>
    <xsd:element name="Region" ma:index="4" nillable="true" ma:displayName="Region" ma:default="Global" ma:format="Dropdown" ma:internalName="Region">
      <xsd:simpleType>
        <xsd:restriction base="dms:Choice">
          <xsd:enumeration value="Global"/>
          <xsd:enumeration value="US"/>
          <xsd:enumeration value="EMEA"/>
          <xsd:enumeration value="JPAC"/>
          <xsd:enumeration value="Japan"/>
          <xsd:enumeration value="CALA"/>
          <xsd:enumeration value="Latin America"/>
        </xsd:restriction>
      </xsd:simpleType>
    </xsd:element>
    <xsd:element name="Visibility" ma:index="5" nillable="true" ma:displayName="Visibility" ma:default="INTERNAL ONLY" ma:format="Dropdown" ma:internalName="Visibility">
      <xsd:simpleType>
        <xsd:restriction base="dms:Choice">
          <xsd:enumeration value="INTERNAL ONLY"/>
          <xsd:enumeration value="External"/>
        </xsd:restriction>
      </xsd:simpleType>
    </xsd:element>
    <xsd:element name="Product" ma:index="6" nillable="true" ma:displayName="Product" ma:default="Any Product" ma:format="Dropdown" ma:internalName="Product">
      <xsd:simpleType>
        <xsd:restriction base="dms:Choice">
          <xsd:enumeration value="Any Product"/>
          <xsd:enumeration value="VidyoGateway"/>
          <xsd:enumeration value="VidyoDesktop"/>
          <xsd:enumeration value="VidyoMobile"/>
          <xsd:enumeration value="VidyoOne"/>
          <xsd:enumeration value="VidyoPanorama"/>
          <xsd:enumeration value="VidyoPortal"/>
          <xsd:enumeration value="VidyoProxy"/>
          <xsd:enumeration value="VidyoReplay"/>
          <xsd:enumeration value="VidyoRouter"/>
          <xsd:enumeration value="VidyoRoom"/>
          <xsd:enumeration value="VidyoVoice"/>
          <xsd:enumeration value="Vidyo Services"/>
        </xsd:restriction>
      </xsd:simpleType>
    </xsd:element>
    <xsd:element name="Solutions" ma:index="7" nillable="true" ma:displayName="Vertical" ma:format="Dropdown" ma:internalName="Solutions">
      <xsd:simpleType>
        <xsd:restriction base="dms:Choice">
          <xsd:enumeration value="None"/>
          <xsd:enumeration value="Education-Hi Ed"/>
          <xsd:enumeration value="Education-K12"/>
          <xsd:enumeration value="Financial"/>
          <xsd:enumeration value="Government"/>
          <xsd:enumeration value="Healthcare"/>
          <xsd:enumeration value="Law Enforcement"/>
          <xsd:enumeration value="Legal"/>
          <xsd:enumeration value="Manufacturing"/>
          <xsd:enumeration value="Not for Profit"/>
          <xsd:enumeration value="SMB"/>
        </xsd:restriction>
      </xsd:simpleType>
    </xsd:element>
    <xsd:element name="Sales_x0020_Life_x0020_Cycle" ma:index="8" nillable="true" ma:displayName="Sales Life Cycle" ma:format="Dropdown" ma:internalName="Sales_x0020_Life_x0020_Cycle">
      <xsd:simpleType>
        <xsd:restriction base="dms:Choice">
          <xsd:enumeration value="Competitive"/>
        </xsd:restriction>
      </xsd:simpleType>
    </xsd:element>
    <xsd:element name="Description0" ma:index="9" nillable="true" ma:displayName="Description" ma:default="" ma:description="Please add a brief summary of the document topic" ma:internalName="Description0">
      <xsd:simpleType>
        <xsd:restriction base="dms:Note"/>
      </xsd:simpleType>
    </xsd:element>
    <xsd:element name="Document_x0020_Date" ma:index="10" nillable="true" ma:displayName="Document Date" ma:default="" ma:format="DateOnly" ma:internalName="Document_x0020_Date">
      <xsd:simpleType>
        <xsd:restriction base="dms:DateTime"/>
      </xsd:simpleType>
    </xsd:element>
    <xsd:element name="Document_x0020_Owner" ma:index="11" nillable="true" ma:displayName="Document Owner" ma:list="UserInfo" ma:internalName="Docum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KO_x0020_Category" ma:index="18" nillable="true" ma:displayName="SKO Category" ma:format="Dropdown" ma:internalName="SKO_x0020_Category">
      <xsd:simpleType>
        <xsd:restriction base="dms:Choice">
          <xsd:enumeration value="Adoption Services"/>
          <xsd:enumeration value="Channels"/>
          <xsd:enumeration value="Competitive"/>
          <xsd:enumeration value="Engineering"/>
          <xsd:enumeration value="Executive Overview"/>
          <xsd:enumeration value="Finance"/>
          <xsd:enumeration value="Marketing"/>
          <xsd:enumeration value="Marketing Communicaitons"/>
          <xsd:enumeration value="Marketing Field &amp; Operations"/>
          <xsd:enumeration value="Product Marketing"/>
          <xsd:enumeration value="Sales-Case Studies"/>
          <xsd:enumeration value="Sales Operations &amp; Support"/>
          <xsd:enumeration value="SystemsS"/>
          <xsd:enumeration value="Verticals"/>
          <xsd:enumeration value="Vide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024C37A-21AC-4C75-8021-A7DBA04AC021}">
  <ds:schemaRefs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1bea7906-2954-47de-9ba2-ba424a34a0a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4DC75DF-63BA-4B79-B78E-3A4D7699D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9D427D-4A7E-46A9-A3AE-6A11848B1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ea7906-2954-47de-9ba2-ba424a34a0a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37585</TotalTime>
  <Words>214</Words>
  <Application>Microsoft Office PowerPoint</Application>
  <PresentationFormat>On-screen Show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PowerPoint Presentation</vt:lpstr>
      <vt:lpstr>Introduction</vt:lpstr>
      <vt:lpstr>Details</vt:lpstr>
      <vt:lpstr>Discussion</vt:lpstr>
    </vt:vector>
  </TitlesOfParts>
  <Company>Designworks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 Huynh;etooley@vidyo.com</dc:creator>
  <cp:lastModifiedBy>v5</cp:lastModifiedBy>
  <cp:revision>448</cp:revision>
  <cp:lastPrinted>2005-07-12T00:50:03Z</cp:lastPrinted>
  <dcterms:created xsi:type="dcterms:W3CDTF">2012-04-18T17:35:40Z</dcterms:created>
  <dcterms:modified xsi:type="dcterms:W3CDTF">2014-07-02T14:11:40Z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0x010100FBD65127EDD13040B19775E5FCE58C92</vt:lpwstr>
  </property>
</Properties>
</file>