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1" r:id="rId1"/>
    <p:sldMasterId id="2147483669" r:id="rId2"/>
  </p:sldMasterIdLst>
  <p:notesMasterIdLst>
    <p:notesMasterId r:id="rId11"/>
  </p:notesMasterIdLst>
  <p:sldIdLst>
    <p:sldId id="268" r:id="rId3"/>
    <p:sldId id="424" r:id="rId4"/>
    <p:sldId id="425" r:id="rId5"/>
    <p:sldId id="427" r:id="rId6"/>
    <p:sldId id="428" r:id="rId7"/>
    <p:sldId id="429" r:id="rId8"/>
    <p:sldId id="433" r:id="rId9"/>
    <p:sldId id="432" r:id="rId10"/>
  </p:sldIdLst>
  <p:sldSz cx="12207875" cy="6858000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0070"/>
    <a:srgbClr val="6600CC"/>
    <a:srgbClr val="FF33CC"/>
    <a:srgbClr val="5C5F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9568" autoAdjust="0"/>
  </p:normalViewPr>
  <p:slideViewPr>
    <p:cSldViewPr snapToGrid="0" snapToObjects="1">
      <p:cViewPr varScale="1">
        <p:scale>
          <a:sx n="61" d="100"/>
          <a:sy n="61" d="100"/>
        </p:scale>
        <p:origin x="-948" y="-84"/>
      </p:cViewPr>
      <p:guideLst>
        <p:guide orient="horz" pos="2160"/>
        <p:guide pos="38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0000920155\Documents\JCT\Valencia\JCTVC-Q0206.xlsm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0000920155\Documents\JCT\Valencia\JCTVC-Q0206_r1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-FR"/>
              <a:t>Y PSNR vs Bitrate</a:t>
            </a:r>
          </a:p>
        </c:rich>
      </c:tx>
      <c:layout>
        <c:manualLayout>
          <c:xMode val="edge"/>
          <c:yMode val="edge"/>
          <c:x val="0.42148731408573931"/>
          <c:y val="3.141364338803444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9012440938996203E-2"/>
          <c:y val="0.12523375915756349"/>
          <c:w val="0.85802572582191061"/>
          <c:h val="0.7570100366987053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Summary!$N$3</c:f>
              <c:strCache>
                <c:ptCount val="1"/>
                <c:pt idx="0">
                  <c:v>SHM-5.0-anchor with bug fixed from JCTVC-Q0130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Plot!$AD$3:$AD$6</c:f>
              <c:numCache>
                <c:formatCode>0.0</c:formatCode>
                <c:ptCount val="4"/>
                <c:pt idx="0">
                  <c:v>126942.65919999999</c:v>
                </c:pt>
                <c:pt idx="1">
                  <c:v>64654.2592</c:v>
                </c:pt>
                <c:pt idx="2">
                  <c:v>36857.743999999999</c:v>
                </c:pt>
                <c:pt idx="3">
                  <c:v>23574.995999999999</c:v>
                </c:pt>
              </c:numCache>
            </c:numRef>
          </c:xVal>
          <c:yVal>
            <c:numRef>
              <c:f>Plot!$AE$3:$AE$6</c:f>
              <c:numCache>
                <c:formatCode>0.00</c:formatCode>
                <c:ptCount val="4"/>
                <c:pt idx="0">
                  <c:v>45.781500000000001</c:v>
                </c:pt>
                <c:pt idx="1">
                  <c:v>43.720199999999998</c:v>
                </c:pt>
                <c:pt idx="2">
                  <c:v>42.105699999999999</c:v>
                </c:pt>
                <c:pt idx="3">
                  <c:v>40.533999999999999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Summary!#REF!</c:f>
              <c:strCache>
                <c:ptCount val="1"/>
                <c:pt idx="0">
                  <c:v>#REF!</c:v>
                </c:pt>
              </c:strCache>
            </c:strRef>
          </c:tx>
          <c:spPr>
            <a:ln w="12700">
              <a:solidFill>
                <a:srgbClr val="DD2D32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xVal>
            <c:numRef>
              <c:f>Plot!$AI$3:$AI$6</c:f>
              <c:numCache>
                <c:formatCode>0.0</c:formatCode>
                <c:ptCount val="4"/>
                <c:pt idx="0">
                  <c:v>127136.496</c:v>
                </c:pt>
                <c:pt idx="1">
                  <c:v>64752.937599999997</c:v>
                </c:pt>
                <c:pt idx="2">
                  <c:v>37329.594400000002</c:v>
                </c:pt>
                <c:pt idx="3">
                  <c:v>23664.839199999999</c:v>
                </c:pt>
              </c:numCache>
            </c:numRef>
          </c:xVal>
          <c:yVal>
            <c:numRef>
              <c:f>Plot!$AJ$3:$AJ$6</c:f>
              <c:numCache>
                <c:formatCode>0.00</c:formatCode>
                <c:ptCount val="4"/>
                <c:pt idx="0">
                  <c:v>45.928400000000003</c:v>
                </c:pt>
                <c:pt idx="1">
                  <c:v>43.916400000000003</c:v>
                </c:pt>
                <c:pt idx="2">
                  <c:v>42.387099999999997</c:v>
                </c:pt>
                <c:pt idx="3">
                  <c:v>40.915799999999997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Summary!#REF!</c:f>
              <c:strCache>
                <c:ptCount val="1"/>
                <c:pt idx="0">
                  <c:v>#REF!</c:v>
                </c:pt>
              </c:strCache>
            </c:strRef>
          </c:tx>
          <c:xVal>
            <c:numRef>
              <c:f>Plot!$AN$3:$AN$6</c:f>
              <c:numCache>
                <c:formatCode>0.0</c:formatCode>
                <c:ptCount val="4"/>
                <c:pt idx="0">
                  <c:v>127000.87119999999</c:v>
                </c:pt>
                <c:pt idx="1">
                  <c:v>64869.400800000003</c:v>
                </c:pt>
                <c:pt idx="2">
                  <c:v>37485.454400000002</c:v>
                </c:pt>
                <c:pt idx="3">
                  <c:v>23682.676800000001</c:v>
                </c:pt>
              </c:numCache>
            </c:numRef>
          </c:xVal>
          <c:yVal>
            <c:numRef>
              <c:f>Plot!$AO$3:$AO$6</c:f>
              <c:numCache>
                <c:formatCode>0.00</c:formatCode>
                <c:ptCount val="4"/>
                <c:pt idx="0">
                  <c:v>45.915700000000001</c:v>
                </c:pt>
                <c:pt idx="1">
                  <c:v>43.911999999999999</c:v>
                </c:pt>
                <c:pt idx="2">
                  <c:v>42.390900000000002</c:v>
                </c:pt>
                <c:pt idx="3">
                  <c:v>40.912500000000001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119360"/>
        <c:axId val="87121280"/>
      </c:scatterChart>
      <c:valAx>
        <c:axId val="871193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/>
                  <a:t>bitrate (kbps)</a:t>
                </a:r>
              </a:p>
            </c:rich>
          </c:tx>
          <c:layout>
            <c:manualLayout>
              <c:xMode val="edge"/>
              <c:yMode val="edge"/>
              <c:x val="0.4595038965325064"/>
              <c:y val="0.92931949861407503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ja-JP"/>
          </a:p>
        </c:txPr>
        <c:crossAx val="87121280"/>
        <c:crosses val="autoZero"/>
        <c:crossBetween val="midCat"/>
      </c:valAx>
      <c:valAx>
        <c:axId val="87121280"/>
        <c:scaling>
          <c:orientation val="minMax"/>
          <c:max val="46.5"/>
          <c:min val="4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80808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/>
                  <a:t>Y PSNR (dB)</a:t>
                </a:r>
              </a:p>
            </c:rich>
          </c:tx>
          <c:layout>
            <c:manualLayout>
              <c:xMode val="edge"/>
              <c:yMode val="edge"/>
              <c:x val="2.3140577178742336E-2"/>
              <c:y val="0.42146618588564283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ja-JP"/>
          </a:p>
        </c:txPr>
        <c:crossAx val="87119360"/>
        <c:crosses val="autoZero"/>
        <c:crossBetween val="midCat"/>
        <c:majorUnit val="1"/>
        <c:minorUnit val="0.5"/>
      </c:valAx>
      <c:spPr>
        <a:solidFill>
          <a:srgbClr val="D9D9D9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4678134975305002"/>
          <c:y val="0.83408870971305515"/>
          <c:w val="0.16287905147514584"/>
          <c:h val="0.1025642536356017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57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ja-JP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-FR"/>
              <a:t>Y PSNR vs Bitrate</a:t>
            </a:r>
          </a:p>
        </c:rich>
      </c:tx>
      <c:layout>
        <c:manualLayout>
          <c:xMode val="edge"/>
          <c:yMode val="edge"/>
          <c:x val="0.42148731408573931"/>
          <c:y val="3.141364338803444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9012440938996203E-2"/>
          <c:y val="0.12523375915756349"/>
          <c:w val="0.85802572582191061"/>
          <c:h val="0.7570100366987053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Summary!$N$3</c:f>
              <c:strCache>
                <c:ptCount val="1"/>
                <c:pt idx="0">
                  <c:v>SHM-5.0-anchor with bug fixed from JCTVC-Q0130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Plot!$AD$3:$AD$6</c:f>
              <c:numCache>
                <c:formatCode>0.0</c:formatCode>
                <c:ptCount val="4"/>
                <c:pt idx="0">
                  <c:v>7338.3136000000004</c:v>
                </c:pt>
                <c:pt idx="1">
                  <c:v>3012.4168</c:v>
                </c:pt>
                <c:pt idx="2">
                  <c:v>1579.5272</c:v>
                </c:pt>
                <c:pt idx="3">
                  <c:v>925.98079999999993</c:v>
                </c:pt>
              </c:numCache>
            </c:numRef>
          </c:xVal>
          <c:yVal>
            <c:numRef>
              <c:f>Plot!$AE$3:$AE$6</c:f>
              <c:numCache>
                <c:formatCode>0.00</c:formatCode>
                <c:ptCount val="4"/>
                <c:pt idx="0">
                  <c:v>43.440899999999999</c:v>
                </c:pt>
                <c:pt idx="1">
                  <c:v>42.343699999999998</c:v>
                </c:pt>
                <c:pt idx="2">
                  <c:v>41.067999999999998</c:v>
                </c:pt>
                <c:pt idx="3">
                  <c:v>39.555500000000002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Summary!$N$4</c:f>
              <c:strCache>
                <c:ptCount val="1"/>
                <c:pt idx="0">
                  <c:v>Rext-6.0</c:v>
                </c:pt>
              </c:strCache>
            </c:strRef>
          </c:tx>
          <c:spPr>
            <a:ln w="12700">
              <a:solidFill>
                <a:srgbClr val="DD2D32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DD2D32"/>
              </a:solidFill>
              <a:ln>
                <a:solidFill>
                  <a:srgbClr val="DD2D32"/>
                </a:solidFill>
                <a:prstDash val="solid"/>
              </a:ln>
            </c:spPr>
          </c:marker>
          <c:xVal>
            <c:numRef>
              <c:f>Plot!$AI$3:$AI$6</c:f>
              <c:numCache>
                <c:formatCode>0.0</c:formatCode>
                <c:ptCount val="4"/>
                <c:pt idx="0">
                  <c:v>6588.8280000000004</c:v>
                </c:pt>
                <c:pt idx="1">
                  <c:v>2732.1831999999999</c:v>
                </c:pt>
                <c:pt idx="2">
                  <c:v>1497.8832</c:v>
                </c:pt>
                <c:pt idx="3">
                  <c:v>874.66560000000004</c:v>
                </c:pt>
              </c:numCache>
            </c:numRef>
          </c:xVal>
          <c:yVal>
            <c:numRef>
              <c:f>Plot!$AJ$3:$AJ$6</c:f>
              <c:numCache>
                <c:formatCode>0.00</c:formatCode>
                <c:ptCount val="4"/>
                <c:pt idx="0">
                  <c:v>43.346699999999998</c:v>
                </c:pt>
                <c:pt idx="1">
                  <c:v>42.247399999999999</c:v>
                </c:pt>
                <c:pt idx="2">
                  <c:v>41.0154</c:v>
                </c:pt>
                <c:pt idx="3">
                  <c:v>39.503399999999999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Summary!$N$5</c:f>
              <c:strCache>
                <c:ptCount val="1"/>
                <c:pt idx="0">
                  <c:v>HM-13.0</c:v>
                </c:pt>
              </c:strCache>
            </c:strRef>
          </c:tx>
          <c:xVal>
            <c:numRef>
              <c:f>Plot!$AN$3:$AN$6</c:f>
              <c:numCache>
                <c:formatCode>0.0</c:formatCode>
                <c:ptCount val="4"/>
                <c:pt idx="0">
                  <c:v>6608.6815999999999</c:v>
                </c:pt>
                <c:pt idx="1">
                  <c:v>2734.3063999999999</c:v>
                </c:pt>
                <c:pt idx="2">
                  <c:v>1504.2768000000001</c:v>
                </c:pt>
                <c:pt idx="3">
                  <c:v>873.88879999999995</c:v>
                </c:pt>
              </c:numCache>
            </c:numRef>
          </c:xVal>
          <c:yVal>
            <c:numRef>
              <c:f>Plot!$AO$3:$AO$6</c:f>
              <c:numCache>
                <c:formatCode>0.00</c:formatCode>
                <c:ptCount val="4"/>
                <c:pt idx="0">
                  <c:v>43.3504</c:v>
                </c:pt>
                <c:pt idx="1">
                  <c:v>42.253799999999998</c:v>
                </c:pt>
                <c:pt idx="2">
                  <c:v>41.0259</c:v>
                </c:pt>
                <c:pt idx="3">
                  <c:v>39.515000000000001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88512"/>
        <c:axId val="37997568"/>
      </c:scatterChart>
      <c:valAx>
        <c:axId val="35888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/>
                  <a:t>bitrate (kbps)</a:t>
                </a:r>
              </a:p>
            </c:rich>
          </c:tx>
          <c:layout>
            <c:manualLayout>
              <c:xMode val="edge"/>
              <c:yMode val="edge"/>
              <c:x val="0.4595038965325064"/>
              <c:y val="0.92931949861407503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ja-JP"/>
          </a:p>
        </c:txPr>
        <c:crossAx val="37997568"/>
        <c:crosses val="autoZero"/>
        <c:crossBetween val="midCat"/>
      </c:valAx>
      <c:valAx>
        <c:axId val="37997568"/>
        <c:scaling>
          <c:orientation val="minMax"/>
          <c:max val="44"/>
          <c:min val="39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80808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/>
                  <a:t>Y PSNR (dB)</a:t>
                </a:r>
              </a:p>
            </c:rich>
          </c:tx>
          <c:layout>
            <c:manualLayout>
              <c:xMode val="edge"/>
              <c:yMode val="edge"/>
              <c:x val="2.3140577178742336E-2"/>
              <c:y val="0.42146618588564283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ja-JP"/>
          </a:p>
        </c:txPr>
        <c:crossAx val="35888512"/>
        <c:crosses val="autoZero"/>
        <c:crossBetween val="midCat"/>
        <c:majorUnit val="1"/>
        <c:minorUnit val="0.5"/>
      </c:valAx>
      <c:spPr>
        <a:solidFill>
          <a:srgbClr val="D9D9D9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4678134975305002"/>
          <c:y val="0.83408870971305515"/>
          <c:w val="0.16287905147514584"/>
          <c:h val="0.1025642536356017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57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ja-JP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0.25206</cdr:x>
      <cdr:y>0.0922</cdr:y>
    </cdr:from>
    <cdr:to>
      <cdr:x>0.79241</cdr:x>
      <cdr:y>0.14116</cdr:y>
    </cdr:to>
    <cdr:sp macro="" textlink="">
      <cdr:nvSpPr>
        <cdr:cNvPr id="542721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55651" y="447418"/>
          <a:ext cx="4307049" cy="2357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fld id="{D83A1EA8-ACB2-494D-9000-D03D49CEE280}" type="TxLink">
            <a:rPr lang="en-US" sz="1200" b="1" i="0" u="none" strike="noStrike" baseline="0">
              <a:solidFill>
                <a:srgbClr val="000000"/>
              </a:solidFill>
              <a:latin typeface="Calibri"/>
              <a:ea typeface="ＭＳ Ｐゴシック"/>
              <a:cs typeface="Calibri"/>
            </a:rPr>
            <a:pPr algn="ctr" rtl="0">
              <a:defRPr sz="1000"/>
            </a:pPr>
            <a:t>Sequence: FruitStall BaseQP1     Coding Conditions: AI HEVC 1x 12bit</a:t>
          </a:fld>
          <a:endParaRPr lang="en-US" sz="1200" b="1" i="0" u="none" strike="noStrike" baseline="0">
            <a:solidFill>
              <a:srgbClr val="000000"/>
            </a:solidFill>
            <a:latin typeface="Calibri"/>
            <a:ea typeface="Calibri"/>
            <a:cs typeface="Calibri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0.25206</cdr:x>
      <cdr:y>0.0922</cdr:y>
    </cdr:from>
    <cdr:to>
      <cdr:x>0.79241</cdr:x>
      <cdr:y>0.14116</cdr:y>
    </cdr:to>
    <cdr:sp macro="" textlink="">
      <cdr:nvSpPr>
        <cdr:cNvPr id="542721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55651" y="447418"/>
          <a:ext cx="4307049" cy="2357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fld id="{D83A1EA8-ACB2-494D-9000-D03D49CEE280}" type="TxLink">
            <a:rPr lang="en-US" sz="1200" b="1" i="0" u="none" strike="noStrike" baseline="0">
              <a:solidFill>
                <a:srgbClr val="000000"/>
              </a:solidFill>
              <a:latin typeface="Calibri"/>
              <a:ea typeface="ＭＳ Ｐゴシック"/>
              <a:cs typeface="Calibri"/>
            </a:rPr>
            <a:pPr algn="ctr" rtl="0">
              <a:defRPr sz="1000"/>
            </a:pPr>
            <a:t>Sequence: FruitStall BaseQP2     Coding Conditions: RA HEVC 1x 12bit</a:t>
          </a:fld>
          <a:endParaRPr lang="en-US" sz="1200" b="1" i="0" u="none" strike="noStrike" baseline="0">
            <a:solidFill>
              <a:srgbClr val="000000"/>
            </a:solidFill>
            <a:latin typeface="Calibri"/>
            <a:ea typeface="Calibri"/>
            <a:cs typeface="Calibri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D3B18-6F7C-7741-877D-B5D5EA42013F}" type="datetimeFigureOut">
              <a:rPr lang="ja-JP" altLang="en-US" smtClean="0"/>
              <a:pPr/>
              <a:t>2014/4/1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77825" y="685800"/>
            <a:ext cx="610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8C7C6-A291-A744-9CAF-2A4F32D9A00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2001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884513" y="8685640"/>
            <a:ext cx="2971906" cy="45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375" tIns="43688" rIns="87375" bIns="43688" anchor="b"/>
          <a:lstStyle/>
          <a:p>
            <a:pPr algn="r" defTabSz="873731"/>
            <a:fld id="{4F45CE74-8C03-40E5-847D-720EC9FBEE1D}" type="slidenum">
              <a:rPr lang="en-US" altLang="ja-JP" sz="1100"/>
              <a:pPr algn="r" defTabSz="873731"/>
              <a:t>1</a:t>
            </a:fld>
            <a:endParaRPr lang="en-US" altLang="ja-JP" sz="1100" dirty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6238" y="685800"/>
            <a:ext cx="6105525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en-US" dirty="0" smtClean="0">
              <a:ea typeface="ＭＳ Ｐ明朝" pitchFamily="-9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.pd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.pd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2"/>
          <p:cNvSpPr>
            <a:spLocks noGrp="1" noChangeArrowheads="1"/>
          </p:cNvSpPr>
          <p:nvPr>
            <p:ph type="ctrTitle"/>
          </p:nvPr>
        </p:nvSpPr>
        <p:spPr bwMode="gray">
          <a:xfrm>
            <a:off x="882689" y="1800000"/>
            <a:ext cx="10448152" cy="720000"/>
          </a:xfrm>
          <a:prstGeom prst="rect">
            <a:avLst/>
          </a:prstGeom>
        </p:spPr>
        <p:txBody>
          <a:bodyPr tIns="0" bIns="0" anchor="b" anchorCtr="0">
            <a:noAutofit/>
          </a:bodyPr>
          <a:lstStyle>
            <a:lvl1pPr algn="ctr">
              <a:defRPr baseline="0" smtClean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 smtClean="0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882689" y="2880000"/>
            <a:ext cx="10448152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defRPr sz="2000" baseline="0" smtClean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 smtClean="0"/>
          </a:p>
        </p:txBody>
      </p:sp>
      <p:sp>
        <p:nvSpPr>
          <p:cNvPr id="13" name="テキスト プレースホルダ 9"/>
          <p:cNvSpPr>
            <a:spLocks noGrp="1"/>
          </p:cNvSpPr>
          <p:nvPr>
            <p:ph type="body" sz="quarter" idx="11"/>
          </p:nvPr>
        </p:nvSpPr>
        <p:spPr bwMode="gray">
          <a:xfrm>
            <a:off x="882689" y="4679950"/>
            <a:ext cx="10448152" cy="90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ctr">
              <a:spcAft>
                <a:spcPts val="0"/>
              </a:spcAft>
              <a:buFontTx/>
              <a:buNone/>
              <a:defRPr sz="1400" baseline="0">
                <a:solidFill>
                  <a:srgbClr val="FFFFFF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pic>
        <p:nvPicPr>
          <p:cNvPr id="8" name="図 7" descr="sologo_w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gray">
          <a:xfrm>
            <a:off x="432337" y="358775"/>
            <a:ext cx="1271792" cy="224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Pag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sologo_w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gray">
          <a:xfrm>
            <a:off x="5134006" y="3114001"/>
            <a:ext cx="1945518" cy="34346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 userDrawn="1"/>
        </p:nvSpPr>
        <p:spPr bwMode="gray">
          <a:xfrm>
            <a:off x="1891476" y="6120000"/>
            <a:ext cx="8430578" cy="4320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ja-JP" altLang="en-US" sz="900" dirty="0" smtClean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  <a:cs typeface="メイリオ"/>
              </a:rPr>
              <a:t>“</a:t>
            </a:r>
            <a:r>
              <a:rPr kumimoji="1" lang="en-US" altLang="ja-JP" sz="900" dirty="0" smtClean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  <a:cs typeface="メイリオ"/>
              </a:rPr>
              <a:t>Sony”</a:t>
            </a:r>
            <a:r>
              <a:rPr kumimoji="1" lang="ja-JP" altLang="en-US" sz="900" dirty="0" smtClean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  <a:cs typeface="メイリオ"/>
              </a:rPr>
              <a:t>はソニー株式会社の商標です。</a:t>
            </a:r>
            <a:endParaRPr kumimoji="1" lang="en-US" altLang="ja-JP" sz="900" dirty="0" smtClean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  <a:cs typeface="メイリオ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ja-JP" altLang="en-US" sz="900" dirty="0" smtClean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  <a:cs typeface="メイリオ"/>
              </a:rPr>
              <a:t>各ソニー製品の商品名・サービス名はソニー株式会社またはグループ各社の登録商標です。その他の製品および会社名は、各社の商号、登録商標または商標です。</a:t>
            </a:r>
            <a:endParaRPr kumimoji="1" lang="ja-JP" altLang="en-US" sz="900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  <a:cs typeface="メイリオ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2471" y="155945"/>
            <a:ext cx="11177836" cy="708837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9646" y="998731"/>
            <a:ext cx="11177836" cy="5246495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2"/>
              </a:buClr>
              <a:buSzPct val="110000"/>
              <a:buFont typeface="Wingdings" pitchFamily="2" charset="2"/>
              <a:buChar char="n"/>
              <a:defRPr sz="2000" baseline="0"/>
            </a:lvl1pPr>
            <a:lvl2pPr marL="742950" indent="-285750">
              <a:buClr>
                <a:schemeClr val="tx2"/>
              </a:buClr>
              <a:buFont typeface="Wingdings" pitchFamily="2" charset="2"/>
              <a:buChar char="p"/>
              <a:defRPr sz="2000" baseline="0"/>
            </a:lvl2pPr>
            <a:lvl3pPr marL="1143000" indent="-228600">
              <a:buClr>
                <a:schemeClr val="accent2"/>
              </a:buClr>
              <a:buSzPct val="100000"/>
              <a:buFont typeface="Wingdings" pitchFamily="2" charset="2"/>
              <a:buChar char="n"/>
              <a:defRPr sz="2000" baseline="0"/>
            </a:lvl3pPr>
            <a:lvl4pPr marL="1600200" indent="-228600">
              <a:buClr>
                <a:schemeClr val="accent2"/>
              </a:buClr>
              <a:buSzPct val="90000"/>
              <a:buFont typeface="Wingdings" pitchFamily="2" charset="2"/>
              <a:buChar char="p"/>
              <a:defRPr sz="2000" baseline="0"/>
            </a:lvl4pPr>
            <a:lvl5pPr marL="2057400" indent="-228600">
              <a:buClr>
                <a:schemeClr val="accent3"/>
              </a:buClr>
              <a:buSzPct val="90000"/>
              <a:buFont typeface="Wingdings" pitchFamily="2" charset="2"/>
              <a:buChar char="n"/>
              <a:defRPr sz="2000" baseline="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 smtClean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9647" y="6540501"/>
            <a:ext cx="6650775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R&amp;DPF ITDD VTD1</a:t>
            </a:r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564822" y="6525345"/>
            <a:ext cx="856247" cy="187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直線コネクタ 12"/>
          <p:cNvCxnSpPr/>
          <p:nvPr/>
        </p:nvCxnSpPr>
        <p:spPr bwMode="auto">
          <a:xfrm>
            <a:off x="286081" y="904584"/>
            <a:ext cx="11535000" cy="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 bwMode="auto">
          <a:xfrm>
            <a:off x="286081" y="923620"/>
            <a:ext cx="57675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 bwMode="auto">
          <a:xfrm>
            <a:off x="286081" y="942656"/>
            <a:ext cx="28837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 bwMode="auto">
          <a:xfrm>
            <a:off x="286081" y="961692"/>
            <a:ext cx="1441875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 bwMode="auto">
          <a:xfrm>
            <a:off x="286081" y="980728"/>
            <a:ext cx="72093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3029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2"/>
          <p:cNvSpPr>
            <a:spLocks noGrp="1" noChangeArrowheads="1"/>
          </p:cNvSpPr>
          <p:nvPr>
            <p:ph type="ctrTitle"/>
          </p:nvPr>
        </p:nvSpPr>
        <p:spPr bwMode="gray">
          <a:xfrm>
            <a:off x="882689" y="1800000"/>
            <a:ext cx="10448152" cy="720000"/>
          </a:xfrm>
          <a:prstGeom prst="rect">
            <a:avLst/>
          </a:prstGeom>
        </p:spPr>
        <p:txBody>
          <a:bodyPr tIns="0" bIns="0" anchor="b" anchorCtr="0">
            <a:noAutofit/>
          </a:bodyPr>
          <a:lstStyle>
            <a:lvl1pPr algn="ctr">
              <a:defRPr baseline="0" smtClean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 smtClean="0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882689" y="2880000"/>
            <a:ext cx="10448152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defRPr sz="2000" baseline="0" smtClean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 smtClean="0"/>
          </a:p>
        </p:txBody>
      </p:sp>
      <p:sp>
        <p:nvSpPr>
          <p:cNvPr id="13" name="テキスト プレースホルダ 9"/>
          <p:cNvSpPr>
            <a:spLocks noGrp="1"/>
          </p:cNvSpPr>
          <p:nvPr>
            <p:ph type="body" sz="quarter" idx="11"/>
          </p:nvPr>
        </p:nvSpPr>
        <p:spPr bwMode="gray">
          <a:xfrm>
            <a:off x="882689" y="4679950"/>
            <a:ext cx="10448152" cy="90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ctr">
              <a:spcAft>
                <a:spcPts val="0"/>
              </a:spcAft>
              <a:buFontTx/>
              <a:buNone/>
              <a:defRPr sz="1400" baseline="0">
                <a:solidFill>
                  <a:srgbClr val="FFFFFF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pic>
        <p:nvPicPr>
          <p:cNvPr id="8" name="図 7" descr="sologo_w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gray">
          <a:xfrm>
            <a:off x="432337" y="358775"/>
            <a:ext cx="1271792" cy="22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737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 userDrawn="1"/>
        </p:nvSpPr>
        <p:spPr bwMode="gray">
          <a:xfrm>
            <a:off x="0" y="0"/>
            <a:ext cx="12213529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 userDrawn="1">
            <p:ph type="title"/>
          </p:nvPr>
        </p:nvSpPr>
        <p:spPr bwMode="gray">
          <a:xfrm>
            <a:off x="236194" y="63205"/>
            <a:ext cx="10340068" cy="564403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 userDrawn="1">
            <p:ph sz="quarter" idx="13"/>
          </p:nvPr>
        </p:nvSpPr>
        <p:spPr bwMode="gray">
          <a:xfrm>
            <a:off x="236194" y="745514"/>
            <a:ext cx="11764769" cy="5512781"/>
          </a:xfrm>
          <a:prstGeom prst="rect">
            <a:avLst/>
          </a:prstGeom>
        </p:spPr>
        <p:txBody>
          <a:bodyPr lIns="0" tIns="36000" rIns="0" bIns="36000">
            <a:noAutofit/>
          </a:bodyPr>
          <a:lstStyle>
            <a:lvl1pPr marL="404813" indent="-404813">
              <a:lnSpc>
                <a:spcPts val="3400"/>
              </a:lnSpc>
              <a:spcBef>
                <a:spcPts val="0"/>
              </a:spcBef>
              <a:buSzPct val="90000"/>
              <a:buFont typeface="Wingdings" pitchFamily="2" charset="2"/>
              <a:buChar char="u"/>
              <a:defRPr b="1" baseline="0">
                <a:solidFill>
                  <a:schemeClr val="bg2">
                    <a:lumMod val="25000"/>
                  </a:schemeClr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marL="715963" indent="-358775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l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2pPr>
            <a:lvl3pPr marL="985838" indent="-269875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2200" baseline="0">
                <a:solidFill>
                  <a:schemeClr val="tx1">
                    <a:lumMod val="85000"/>
                    <a:lumOff val="15000"/>
                  </a:schemeClr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3pPr>
            <a:lvl4pPr marL="1343025" indent="-269875">
              <a:lnSpc>
                <a:spcPct val="100000"/>
              </a:lnSpc>
              <a:spcBef>
                <a:spcPts val="0"/>
              </a:spcBef>
              <a:buFont typeface="Meiryo UI" pitchFamily="50" charset="-128"/>
              <a:buChar char="⁃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4pPr>
            <a:lvl5pPr marL="1701800" indent="-269875">
              <a:lnSpc>
                <a:spcPct val="80000"/>
              </a:lnSpc>
              <a:buFont typeface="Meiryo UI" pitchFamily="50" charset="-128"/>
              <a:buChar char="⁃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13" name="Rectangle 11"/>
          <p:cNvSpPr>
            <a:spLocks noGrp="1" noChangeArrowheads="1"/>
          </p:cNvSpPr>
          <p:nvPr userDrawn="1">
            <p:ph type="ftr" sz="quarter" idx="3"/>
          </p:nvPr>
        </p:nvSpPr>
        <p:spPr bwMode="gray">
          <a:xfrm>
            <a:off x="1566407" y="6534150"/>
            <a:ext cx="855749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R&amp;DPF ITDD VTD1</a:t>
            </a:r>
            <a:endParaRPr lang="en-US" altLang="ja-JP" dirty="0">
              <a:solidFill>
                <a:prstClr val="white"/>
              </a:solidFill>
            </a:endParaRPr>
          </a:p>
        </p:txBody>
      </p:sp>
      <p:sp>
        <p:nvSpPr>
          <p:cNvPr id="14" name="Rectangle 10"/>
          <p:cNvSpPr>
            <a:spLocks noGrp="1" noChangeArrowheads="1"/>
          </p:cNvSpPr>
          <p:nvPr userDrawn="1">
            <p:ph type="dt" sz="half" idx="2"/>
          </p:nvPr>
        </p:nvSpPr>
        <p:spPr bwMode="gray">
          <a:xfrm>
            <a:off x="695714" y="6534150"/>
            <a:ext cx="799131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aseline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>
              <a:defRPr/>
            </a:pPr>
            <a:fld id="{97F61730-787E-4199-AB0A-0CE20D7CC241}" type="datetime1">
              <a:rPr lang="ja-JP" altLang="en-US" smtClean="0">
                <a:solidFill>
                  <a:prstClr val="white"/>
                </a:solidFill>
              </a:rPr>
              <a:t>2014/4/1</a:t>
            </a:fld>
            <a:endParaRPr lang="en-US" altLang="ja-JP" dirty="0">
              <a:solidFill>
                <a:prstClr val="white"/>
              </a:solidFill>
            </a:endParaRPr>
          </a:p>
        </p:txBody>
      </p:sp>
      <p:sp>
        <p:nvSpPr>
          <p:cNvPr id="15" name="Rectangle 12"/>
          <p:cNvSpPr>
            <a:spLocks noGrp="1" noChangeArrowheads="1"/>
          </p:cNvSpPr>
          <p:nvPr userDrawn="1">
            <p:ph type="sldNum" sz="quarter" idx="4"/>
          </p:nvPr>
        </p:nvSpPr>
        <p:spPr bwMode="gray">
          <a:xfrm>
            <a:off x="63610" y="6534150"/>
            <a:ext cx="397567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algn="r">
              <a:defRPr/>
            </a:pPr>
            <a:fld id="{7C6F3527-79FB-4A94-B9C7-E3F8D3D01080}" type="slidenum">
              <a:rPr lang="en-US" altLang="ja-JP" smtClean="0">
                <a:solidFill>
                  <a:prstClr val="white"/>
                </a:solidFill>
              </a:rPr>
              <a:pPr algn="r">
                <a:defRPr/>
              </a:pPr>
              <a:t>‹#›</a:t>
            </a:fld>
            <a:endParaRPr lang="en-US" altLang="ja-JP" dirty="0">
              <a:solidFill>
                <a:prstClr val="white"/>
              </a:solidFill>
            </a:endParaRPr>
          </a:p>
        </p:txBody>
      </p:sp>
      <p:cxnSp>
        <p:nvCxnSpPr>
          <p:cNvPr id="16" name="直線コネクタ 15"/>
          <p:cNvCxnSpPr/>
          <p:nvPr userDrawn="1"/>
        </p:nvCxnSpPr>
        <p:spPr bwMode="gray">
          <a:xfrm rot="5400000">
            <a:off x="419086" y="6642000"/>
            <a:ext cx="216000" cy="1589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図 11" descr="sologo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gray">
          <a:xfrm>
            <a:off x="10956148" y="190801"/>
            <a:ext cx="1044815" cy="18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079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Pag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sologo_w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 bwMode="gray">
          <a:xfrm>
            <a:off x="5134006" y="3114001"/>
            <a:ext cx="1945518" cy="34346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 userDrawn="1"/>
        </p:nvSpPr>
        <p:spPr bwMode="gray">
          <a:xfrm>
            <a:off x="1891476" y="6120000"/>
            <a:ext cx="8430578" cy="4320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spcAft>
                <a:spcPts val="400"/>
              </a:spcAft>
            </a:pPr>
            <a:r>
              <a:rPr lang="ja-JP" altLang="en-US" sz="900" dirty="0" smtClean="0">
                <a:solidFill>
                  <a:prstClr val="white">
                    <a:lumMod val="75000"/>
                  </a:prstClr>
                </a:solidFill>
                <a:latin typeface="メイリオ"/>
                <a:ea typeface="メイリオ"/>
                <a:cs typeface="メイリオ"/>
              </a:rPr>
              <a:t>“</a:t>
            </a:r>
            <a:r>
              <a:rPr lang="en-US" altLang="ja-JP" sz="900" dirty="0" smtClean="0">
                <a:solidFill>
                  <a:prstClr val="white">
                    <a:lumMod val="75000"/>
                  </a:prstClr>
                </a:solidFill>
                <a:latin typeface="メイリオ"/>
                <a:ea typeface="メイリオ"/>
                <a:cs typeface="メイリオ"/>
              </a:rPr>
              <a:t>Sony”</a:t>
            </a:r>
            <a:r>
              <a:rPr lang="ja-JP" altLang="en-US" sz="900" dirty="0" smtClean="0">
                <a:solidFill>
                  <a:prstClr val="white">
                    <a:lumMod val="75000"/>
                  </a:prstClr>
                </a:solidFill>
                <a:latin typeface="メイリオ"/>
                <a:ea typeface="メイリオ"/>
                <a:cs typeface="メイリオ"/>
              </a:rPr>
              <a:t>はソニー株式会社の商標です。</a:t>
            </a:r>
            <a:endParaRPr lang="en-US" altLang="ja-JP" sz="900" dirty="0" smtClean="0">
              <a:solidFill>
                <a:prstClr val="white">
                  <a:lumMod val="75000"/>
                </a:prstClr>
              </a:solidFill>
              <a:latin typeface="メイリオ"/>
              <a:ea typeface="メイリオ"/>
              <a:cs typeface="メイリオ"/>
            </a:endParaRPr>
          </a:p>
          <a:p>
            <a:pPr algn="ctr">
              <a:spcAft>
                <a:spcPts val="400"/>
              </a:spcAft>
            </a:pPr>
            <a:r>
              <a:rPr lang="ja-JP" altLang="en-US" sz="900" dirty="0" smtClean="0">
                <a:solidFill>
                  <a:prstClr val="white">
                    <a:lumMod val="75000"/>
                  </a:prstClr>
                </a:solidFill>
                <a:latin typeface="メイリオ"/>
                <a:ea typeface="メイリオ"/>
                <a:cs typeface="メイリオ"/>
              </a:rPr>
              <a:t>各ソニー製品の商品名・サービス名はソニー株式会社またはグループ各社の登録商標です。その他の製品および会社名は、各社の商号、登録商標または商標です。</a:t>
            </a:r>
            <a:endParaRPr lang="ja-JP" altLang="en-US" sz="900" dirty="0">
              <a:solidFill>
                <a:prstClr val="white">
                  <a:lumMod val="75000"/>
                </a:prstClr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537699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0394" y="274638"/>
            <a:ext cx="10987088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10394" y="1600201"/>
            <a:ext cx="1098708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10394" y="6356351"/>
            <a:ext cx="2848504" cy="365125"/>
          </a:xfrm>
          <a:prstGeom prst="rect">
            <a:avLst/>
          </a:prstGeom>
        </p:spPr>
        <p:txBody>
          <a:bodyPr/>
          <a:lstStyle/>
          <a:p>
            <a:fld id="{40CAC6D9-6EF8-4B34-81D4-78AFEFC7BFD0}" type="datetime1">
              <a:rPr kumimoji="1" lang="ja-JP" altLang="en-US" smtClean="0"/>
              <a:t>2014/4/1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71024" y="6356351"/>
            <a:ext cx="3865827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R&amp;DPF ITDD VTD1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748977" y="6356351"/>
            <a:ext cx="2848504" cy="365125"/>
          </a:xfrm>
          <a:prstGeom prst="rect">
            <a:avLst/>
          </a:prstGeom>
        </p:spPr>
        <p:txBody>
          <a:bodyPr/>
          <a:lstStyle/>
          <a:p>
            <a:fld id="{470AF479-4B4D-4237-8AB1-A3FE0E5B2E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64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5591" y="2130429"/>
            <a:ext cx="10376694" cy="1470025"/>
          </a:xfrm>
          <a:prstGeom prst="rect">
            <a:avLst/>
          </a:prstGeom>
        </p:spPr>
        <p:txBody>
          <a:bodyPr lIns="122018" tIns="61009" rIns="122018" bIns="61009"/>
          <a:lstStyle>
            <a:lvl1pPr>
              <a:defRPr>
                <a:latin typeface="Tahoma" pitchFamily="34" charset="0"/>
                <a:ea typeface="HGP創英角ｺﾞｼｯｸUB" pitchFamily="50" charset="-128"/>
                <a:cs typeface="Tahoma" pitchFamily="34" charset="0"/>
              </a:defRPr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31181" y="3886200"/>
            <a:ext cx="8545513" cy="1752600"/>
          </a:xfrm>
          <a:prstGeom prst="rect">
            <a:avLst/>
          </a:prstGeom>
        </p:spPr>
        <p:txBody>
          <a:bodyPr lIns="122018" tIns="61009" rIns="122018" bIns="61009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HGP創英角ｺﾞｼｯｸUB" pitchFamily="50" charset="-128"/>
                <a:cs typeface="Tahoma" pitchFamily="34" charset="0"/>
              </a:defRPr>
            </a:lvl1pPr>
            <a:lvl2pPr marL="610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0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0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0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0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0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0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0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20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 userDrawn="1"/>
        </p:nvSpPr>
        <p:spPr>
          <a:xfrm>
            <a:off x="0" y="0"/>
            <a:ext cx="1220787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1" rIns="91440" bIns="45721"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6101"/>
            <a:ext cx="12207175" cy="4319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1" rIns="91440" bIns="45721" rtlCol="0" anchor="ctr"/>
          <a:lstStyle/>
          <a:p>
            <a:pPr algn="ctr"/>
            <a:endParaRPr kumimoji="1" lang="ja-JP" altLang="en-US" sz="900" dirty="0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1886521" y="6534064"/>
            <a:ext cx="0" cy="215973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913" y="360281"/>
            <a:ext cx="11342463" cy="53962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912" y="1080839"/>
            <a:ext cx="10766051" cy="516452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9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22" name="フッター プレースホルダー 3"/>
          <p:cNvSpPr txBox="1">
            <a:spLocks/>
          </p:cNvSpPr>
          <p:nvPr userDrawn="1"/>
        </p:nvSpPr>
        <p:spPr>
          <a:xfrm>
            <a:off x="8030114" y="6534076"/>
            <a:ext cx="2880749" cy="215949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900" dirty="0" smtClean="0">
                <a:latin typeface="+mn-ea"/>
                <a:ea typeface="+mn-ea"/>
              </a:rPr>
              <a:t>付帯項目</a:t>
            </a:r>
            <a:endParaRPr lang="ja-JP" altLang="en-US" sz="900" dirty="0">
              <a:latin typeface="+mn-ea"/>
              <a:ea typeface="+mn-ea"/>
            </a:endParaRPr>
          </a:p>
        </p:txBody>
      </p:sp>
      <p:sp>
        <p:nvSpPr>
          <p:cNvPr id="23" name="フッター プレースホルダー 3"/>
          <p:cNvSpPr txBox="1">
            <a:spLocks/>
          </p:cNvSpPr>
          <p:nvPr userDrawn="1"/>
        </p:nvSpPr>
        <p:spPr>
          <a:xfrm>
            <a:off x="3006789" y="6534076"/>
            <a:ext cx="4861264" cy="21594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900" dirty="0" smtClean="0">
                <a:latin typeface="+mn-ea"/>
                <a:ea typeface="+mn-ea"/>
              </a:rPr>
              <a:t>部署名　　　　ライツ表記</a:t>
            </a:r>
            <a:endParaRPr lang="ja-JP" altLang="en-US" sz="900" dirty="0">
              <a:latin typeface="+mn-ea"/>
              <a:ea typeface="+mn-ea"/>
            </a:endParaRPr>
          </a:p>
        </p:txBody>
      </p:sp>
      <p:sp>
        <p:nvSpPr>
          <p:cNvPr id="27" name="日付プレースホルダー 2"/>
          <p:cNvSpPr txBox="1">
            <a:spLocks/>
          </p:cNvSpPr>
          <p:nvPr userDrawn="1"/>
        </p:nvSpPr>
        <p:spPr>
          <a:xfrm>
            <a:off x="2070440" y="6534076"/>
            <a:ext cx="776319" cy="215949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900" dirty="0" smtClean="0"/>
              <a:t>日付</a:t>
            </a:r>
            <a:endParaRPr lang="ja-JP" altLang="en-US" sz="900" dirty="0"/>
          </a:p>
        </p:txBody>
      </p:sp>
      <p:sp>
        <p:nvSpPr>
          <p:cNvPr id="28" name="スライド番号プレースホルダー 4"/>
          <p:cNvSpPr txBox="1">
            <a:spLocks/>
          </p:cNvSpPr>
          <p:nvPr userDrawn="1"/>
        </p:nvSpPr>
        <p:spPr>
          <a:xfrm>
            <a:off x="1422199" y="6543499"/>
            <a:ext cx="288108" cy="197103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900" smtClean="0"/>
              <a:pPr/>
              <a:t>‹#›</a:t>
            </a:fld>
            <a:endParaRPr lang="ja-JP" altLang="en-US" sz="900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48" y="6518093"/>
            <a:ext cx="1048786" cy="26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91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5C5F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68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HGP創英角ｺﾞｼｯｸUB" pitchFamily="5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5C5F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238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HGP創英角ｺﾞｼｯｸUB" pitchFamily="5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882689" y="2388924"/>
            <a:ext cx="10448152" cy="720000"/>
          </a:xfrm>
        </p:spPr>
        <p:txBody>
          <a:bodyPr/>
          <a:lstStyle/>
          <a:p>
            <a:r>
              <a:rPr lang="en-US" altLang="ja-JP" dirty="0"/>
              <a:t>Proposal to support 12 bit video in </a:t>
            </a:r>
            <a:r>
              <a:rPr lang="en-US" altLang="ja-JP" dirty="0" smtClean="0"/>
              <a:t>SHVC</a:t>
            </a:r>
            <a:br>
              <a:rPr lang="en-US" altLang="ja-JP" dirty="0" smtClean="0"/>
            </a:br>
            <a:r>
              <a:rPr lang="en-US" altLang="ja-JP" dirty="0" smtClean="0"/>
              <a:t>(JCTVC-Q0206)</a:t>
            </a:r>
            <a:endParaRPr lang="ja-JP" alt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sz="1800" dirty="0"/>
              <a:t>Teruhiko Suzuki, Cheung </a:t>
            </a:r>
            <a:r>
              <a:rPr lang="en-US" altLang="ja-JP" sz="1800" dirty="0" smtClean="0"/>
              <a:t>Auyeung and Kazushi Sato</a:t>
            </a:r>
          </a:p>
          <a:p>
            <a:r>
              <a:rPr lang="en-US" altLang="ja-JP" sz="1800" dirty="0" smtClean="0"/>
              <a:t>teruhikos@jp.sony.com</a:t>
            </a:r>
            <a:endParaRPr lang="ja-JP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Background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A" altLang="ja-JP" dirty="0" smtClean="0"/>
              <a:t>Propose </a:t>
            </a:r>
            <a:r>
              <a:rPr lang="en-CA" altLang="ja-JP" dirty="0"/>
              <a:t>to investigate 4:2:0 12 bit support in </a:t>
            </a:r>
            <a:r>
              <a:rPr lang="en-CA" altLang="ja-JP" dirty="0" smtClean="0"/>
              <a:t>SHVC</a:t>
            </a:r>
          </a:p>
          <a:p>
            <a:endParaRPr lang="en-CA" altLang="ja-JP" dirty="0"/>
          </a:p>
          <a:p>
            <a:pPr lvl="1"/>
            <a:r>
              <a:rPr lang="en-CA" altLang="ja-JP" dirty="0" smtClean="0"/>
              <a:t>Currently </a:t>
            </a:r>
            <a:r>
              <a:rPr lang="en-CA" altLang="ja-JP" dirty="0"/>
              <a:t>bit depth scalability in SHVC is limited up to 10 </a:t>
            </a:r>
            <a:r>
              <a:rPr lang="en-CA" altLang="ja-JP" dirty="0" smtClean="0"/>
              <a:t>bit</a:t>
            </a:r>
          </a:p>
          <a:p>
            <a:pPr lvl="1"/>
            <a:r>
              <a:rPr lang="en-CA" altLang="ja-JP" dirty="0" smtClean="0"/>
              <a:t>However</a:t>
            </a:r>
            <a:r>
              <a:rPr lang="en-CA" altLang="ja-JP" dirty="0"/>
              <a:t>, in UHDTV, for example ITU-R BT.2020, 4K video is defined for both 10 bit and 12 </a:t>
            </a:r>
            <a:r>
              <a:rPr lang="en-CA" altLang="ja-JP" dirty="0" smtClean="0"/>
              <a:t>bit</a:t>
            </a:r>
          </a:p>
          <a:p>
            <a:pPr lvl="1"/>
            <a:r>
              <a:rPr lang="en-CA" altLang="ja-JP" dirty="0" smtClean="0"/>
              <a:t>In </a:t>
            </a:r>
            <a:r>
              <a:rPr lang="en-CA" altLang="ja-JP" dirty="0"/>
              <a:t>addition, 4:2:0 12 bit profile is defined in RExt and the profile is used for consumer application in near </a:t>
            </a:r>
            <a:r>
              <a:rPr lang="en-CA" altLang="ja-JP" dirty="0" smtClean="0"/>
              <a:t>future</a:t>
            </a:r>
          </a:p>
          <a:p>
            <a:pPr lvl="1"/>
            <a:r>
              <a:rPr lang="en-CA" altLang="ja-JP" dirty="0" smtClean="0"/>
              <a:t>Therefore</a:t>
            </a:r>
            <a:r>
              <a:rPr lang="en-CA" altLang="ja-JP" dirty="0"/>
              <a:t>, in SHVC bit depth scalability profile in SHVC, 12 bit video should be allowed for both BL and EL. </a:t>
            </a:r>
            <a:endParaRPr lang="en-CA" altLang="ja-JP" dirty="0" smtClean="0"/>
          </a:p>
          <a:p>
            <a:pPr lvl="1"/>
            <a:endParaRPr lang="en-CA" altLang="ja-JP" dirty="0"/>
          </a:p>
          <a:p>
            <a:pPr lvl="1"/>
            <a:r>
              <a:rPr lang="en-CA" altLang="ja-JP" dirty="0" smtClean="0"/>
              <a:t>This </a:t>
            </a:r>
            <a:r>
              <a:rPr lang="en-CA" altLang="ja-JP" dirty="0"/>
              <a:t>contribution proposes to allow to use 4:2:0 12 bit video in bit depth scalability profiles in SHVC.</a:t>
            </a: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R&amp;DPF ITDD VTD1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457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 hangingPunct="0"/>
            <a:r>
              <a:rPr lang="en-CA" altLang="ja-JP" dirty="0" smtClean="0"/>
              <a:t>Proposals are,</a:t>
            </a:r>
          </a:p>
          <a:p>
            <a:pPr lvl="1" hangingPunct="0"/>
            <a:r>
              <a:rPr lang="en-CA" altLang="ja-JP" dirty="0" smtClean="0"/>
              <a:t>To </a:t>
            </a:r>
            <a:r>
              <a:rPr lang="en-CA" altLang="ja-JP" dirty="0"/>
              <a:t>add 4:2:0 12 bit video capability in SHVC (with the tools limited to the tools in 4:2:0 12 bit profile)</a:t>
            </a:r>
            <a:endParaRPr lang="ja-JP" altLang="ja-JP" dirty="0"/>
          </a:p>
          <a:p>
            <a:pPr lvl="1" hangingPunct="0"/>
            <a:r>
              <a:rPr lang="en-CA" altLang="ja-JP" dirty="0"/>
              <a:t>To check the performance of bit depth scalability with 12 bit video, e.g. by SCE</a:t>
            </a:r>
            <a:endParaRPr lang="ja-JP" altLang="ja-JP" dirty="0"/>
          </a:p>
          <a:p>
            <a:pPr lvl="1" hangingPunct="0"/>
            <a:r>
              <a:rPr lang="en-CA" altLang="ja-JP" dirty="0"/>
              <a:t>To consider to include 12 bit video capability in profiles supporting bit depth scalability</a:t>
            </a:r>
            <a:endParaRPr lang="ja-JP" altLang="ja-JP" dirty="0"/>
          </a:p>
          <a:p>
            <a:pPr hangingPunct="0"/>
            <a:endParaRPr lang="en-CA" altLang="ja-JP" dirty="0" smtClean="0"/>
          </a:p>
          <a:p>
            <a:pPr hangingPunct="0"/>
            <a:r>
              <a:rPr lang="en-CA" altLang="ja-JP" dirty="0" smtClean="0"/>
              <a:t>4:2:0 </a:t>
            </a:r>
            <a:r>
              <a:rPr lang="en-CA" altLang="ja-JP" dirty="0"/>
              <a:t>12 bit video should be allowed for both BL and </a:t>
            </a:r>
            <a:r>
              <a:rPr lang="en-CA" altLang="ja-JP" dirty="0" smtClean="0"/>
              <a:t>EL</a:t>
            </a:r>
          </a:p>
          <a:p>
            <a:pPr hangingPunct="0"/>
            <a:r>
              <a:rPr lang="en-CA" altLang="ja-JP" dirty="0" smtClean="0"/>
              <a:t>Tools for 12 bit in BL and EL should be the same as 4:2:0 </a:t>
            </a:r>
            <a:r>
              <a:rPr lang="en-CA" altLang="ja-JP" dirty="0"/>
              <a:t>12 bit </a:t>
            </a:r>
            <a:r>
              <a:rPr lang="en-CA" altLang="ja-JP" dirty="0" smtClean="0"/>
              <a:t>profile</a:t>
            </a:r>
          </a:p>
          <a:p>
            <a:pPr marL="0" indent="0" hangingPunct="0">
              <a:buNone/>
            </a:pP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R&amp;DPF ITDD VTD1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6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Initial test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A" altLang="ja-JP" dirty="0"/>
              <a:t>The test </a:t>
            </a:r>
            <a:r>
              <a:rPr lang="en-CA" altLang="ja-JP" dirty="0" smtClean="0"/>
              <a:t>sequence</a:t>
            </a:r>
          </a:p>
          <a:p>
            <a:pPr lvl="1"/>
            <a:r>
              <a:rPr lang="en-CA" altLang="ja-JP" dirty="0" err="1" smtClean="0"/>
              <a:t>FruitStall</a:t>
            </a:r>
            <a:r>
              <a:rPr lang="en-CA" altLang="ja-JP" dirty="0" smtClean="0"/>
              <a:t> </a:t>
            </a:r>
            <a:r>
              <a:rPr lang="en-CA" altLang="ja-JP" dirty="0"/>
              <a:t>in 4096x2160 at 24fps in YUV </a:t>
            </a:r>
            <a:r>
              <a:rPr lang="en-CA" altLang="ja-JP" dirty="0" smtClean="0"/>
              <a:t>4:2:0</a:t>
            </a:r>
          </a:p>
          <a:p>
            <a:pPr lvl="2"/>
            <a:r>
              <a:rPr lang="en-CA" altLang="ja-JP" dirty="0" smtClean="0"/>
              <a:t>Generated 10 bit and 12 bit from 16 bit</a:t>
            </a:r>
            <a:endParaRPr lang="en-CA" altLang="ja-JP" dirty="0"/>
          </a:p>
          <a:p>
            <a:pPr lvl="1"/>
            <a:r>
              <a:rPr lang="en-CA" altLang="ja-JP" dirty="0" smtClean="0"/>
              <a:t>BL: 10 bits</a:t>
            </a:r>
          </a:p>
          <a:p>
            <a:pPr lvl="1"/>
            <a:r>
              <a:rPr lang="en-CA" altLang="ja-JP" dirty="0" smtClean="0"/>
              <a:t>EL: 12 bits</a:t>
            </a:r>
          </a:p>
          <a:p>
            <a:pPr lvl="1"/>
            <a:endParaRPr lang="en-CA" altLang="ja-JP" dirty="0"/>
          </a:p>
          <a:p>
            <a:r>
              <a:rPr lang="en-CA" altLang="ja-JP" dirty="0" smtClean="0"/>
              <a:t>Software</a:t>
            </a:r>
          </a:p>
          <a:p>
            <a:pPr lvl="1"/>
            <a:r>
              <a:rPr lang="en-US" altLang="ja-JP" dirty="0"/>
              <a:t>SHM-5.0-IRAP from JCTVC-Q0130 [2] using the QPs for 1x scalability from SCE1 [1</a:t>
            </a:r>
            <a:r>
              <a:rPr lang="en-US" altLang="ja-JP" dirty="0" smtClean="0"/>
              <a:t>]</a:t>
            </a:r>
          </a:p>
          <a:p>
            <a:pPr lvl="1"/>
            <a:r>
              <a:rPr lang="en-CA" altLang="ja-JP" dirty="0"/>
              <a:t>RExt-6.0, </a:t>
            </a:r>
            <a:r>
              <a:rPr lang="en-CA" altLang="ja-JP" dirty="0" smtClean="0"/>
              <a:t>HM-13.0 for single layer</a:t>
            </a: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R&amp;DPF ITDD VTD1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2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R&amp;DPF ITDD VTD1</a:t>
            </a:r>
            <a:endParaRPr lang="en-US" altLang="ja-JP" dirty="0">
              <a:solidFill>
                <a:prstClr val="white"/>
              </a:solidFill>
            </a:endParaRP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261861"/>
              </p:ext>
            </p:extLst>
          </p:nvPr>
        </p:nvGraphicFramePr>
        <p:xfrm>
          <a:off x="0" y="1219200"/>
          <a:ext cx="12547600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書" r:id="rId3" imgW="8407323" imgH="3335272" progId="Word.Document.12">
                  <p:embed/>
                </p:oleObj>
              </mc:Choice>
              <mc:Fallback>
                <p:oleObj name="文書" r:id="rId3" imgW="8407323" imgH="33352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219200"/>
                        <a:ext cx="12547600" cy="497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444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 AI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R&amp;DPF ITDD VTD1</a:t>
            </a:r>
            <a:endParaRPr lang="en-US" altLang="ja-JP" dirty="0">
              <a:solidFill>
                <a:prstClr val="white"/>
              </a:solidFill>
            </a:endParaRPr>
          </a:p>
        </p:txBody>
      </p:sp>
      <p:graphicFrame>
        <p:nvGraphicFramePr>
          <p:cNvPr id="5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8685512"/>
              </p:ext>
            </p:extLst>
          </p:nvPr>
        </p:nvGraphicFramePr>
        <p:xfrm>
          <a:off x="1410346" y="627608"/>
          <a:ext cx="9980908" cy="6230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552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 RA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R&amp;DPF ITDD VTD1</a:t>
            </a:r>
            <a:endParaRPr lang="en-US" altLang="ja-JP" dirty="0">
              <a:solidFill>
                <a:prstClr val="white"/>
              </a:solidFill>
            </a:endParaRPr>
          </a:p>
        </p:txBody>
      </p:sp>
      <p:graphicFrame>
        <p:nvGraphicFramePr>
          <p:cNvPr id="5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6375114"/>
              </p:ext>
            </p:extLst>
          </p:nvPr>
        </p:nvGraphicFramePr>
        <p:xfrm>
          <a:off x="1062029" y="627608"/>
          <a:ext cx="9228845" cy="6230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148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 hangingPunct="0"/>
            <a:r>
              <a:rPr lang="en-CA" altLang="ja-JP" dirty="0" smtClean="0"/>
              <a:t>Proposals are,</a:t>
            </a:r>
          </a:p>
          <a:p>
            <a:pPr lvl="1" hangingPunct="0"/>
            <a:r>
              <a:rPr lang="en-CA" altLang="ja-JP" dirty="0" smtClean="0"/>
              <a:t>To </a:t>
            </a:r>
            <a:r>
              <a:rPr lang="en-CA" altLang="ja-JP" dirty="0"/>
              <a:t>add 4:2:0 12 bit video capability in SHVC (with the tools limited to the tools in 4:2:0 12 bit profile)</a:t>
            </a:r>
            <a:endParaRPr lang="ja-JP" altLang="ja-JP" dirty="0"/>
          </a:p>
          <a:p>
            <a:pPr lvl="1" hangingPunct="0"/>
            <a:r>
              <a:rPr lang="en-CA" altLang="ja-JP" dirty="0"/>
              <a:t>To check the performance of bit depth scalability with 12 bit video, e.g. by SCE</a:t>
            </a:r>
            <a:endParaRPr lang="ja-JP" altLang="ja-JP" dirty="0"/>
          </a:p>
          <a:p>
            <a:pPr lvl="1" hangingPunct="0"/>
            <a:r>
              <a:rPr lang="en-CA" altLang="ja-JP" dirty="0"/>
              <a:t>To consider to include 12 bit video capability in profiles supporting bit depth scalability</a:t>
            </a:r>
            <a:endParaRPr lang="ja-JP" altLang="ja-JP" dirty="0"/>
          </a:p>
          <a:p>
            <a:pPr hangingPunct="0"/>
            <a:endParaRPr lang="en-CA" altLang="ja-JP" dirty="0" smtClean="0"/>
          </a:p>
          <a:p>
            <a:pPr hangingPunct="0"/>
            <a:r>
              <a:rPr lang="en-CA" altLang="ja-JP" dirty="0" smtClean="0"/>
              <a:t>4:2:0 </a:t>
            </a:r>
            <a:r>
              <a:rPr lang="en-CA" altLang="ja-JP" dirty="0"/>
              <a:t>12 bit video should be allowed for both BL and </a:t>
            </a:r>
            <a:r>
              <a:rPr lang="en-CA" altLang="ja-JP" dirty="0" smtClean="0"/>
              <a:t>EL</a:t>
            </a:r>
          </a:p>
          <a:p>
            <a:pPr hangingPunct="0"/>
            <a:r>
              <a:rPr lang="en-CA" altLang="ja-JP" dirty="0" smtClean="0"/>
              <a:t>Tools for 12 bit in BL and EL should be the same as 4:2:0 </a:t>
            </a:r>
            <a:r>
              <a:rPr lang="en-CA" altLang="ja-JP" dirty="0"/>
              <a:t>12 bit </a:t>
            </a:r>
            <a:r>
              <a:rPr lang="en-CA" altLang="ja-JP" dirty="0" smtClean="0"/>
              <a:t>profile</a:t>
            </a:r>
          </a:p>
          <a:p>
            <a:pPr marL="0" indent="0" hangingPunct="0">
              <a:buNone/>
            </a:pPr>
            <a:endParaRPr lang="ja-JP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R&amp;DPF ITDD VTD1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2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TD_template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iryo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TD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iryo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VTD_template</Template>
  <TotalTime>0</TotalTime>
  <Words>407</Words>
  <Application>Microsoft Office PowerPoint</Application>
  <PresentationFormat>ユーザー設定</PresentationFormat>
  <Paragraphs>57</Paragraphs>
  <Slides>8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VTD_template</vt:lpstr>
      <vt:lpstr>1_VTD_template</vt:lpstr>
      <vt:lpstr>Microsoft Office Word 文書</vt:lpstr>
      <vt:lpstr>Proposal to support 12 bit video in SHVC (JCTVC-Q0206)</vt:lpstr>
      <vt:lpstr>Background</vt:lpstr>
      <vt:lpstr>Proposal</vt:lpstr>
      <vt:lpstr>Initial test</vt:lpstr>
      <vt:lpstr>Results</vt:lpstr>
      <vt:lpstr>Results AI</vt:lpstr>
      <vt:lpstr>Results RA</vt:lpstr>
      <vt:lpstr>Proposal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2013-09-09T07:17:54Z</dcterms:created>
  <dcterms:modified xsi:type="dcterms:W3CDTF">2014-04-01T12:31:49Z</dcterms:modified>
</cp:coreProperties>
</file>