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8"/>
  </p:notesMasterIdLst>
  <p:handoutMasterIdLst>
    <p:handoutMasterId r:id="rId39"/>
  </p:handoutMasterIdLst>
  <p:sldIdLst>
    <p:sldId id="278" r:id="rId2"/>
    <p:sldId id="280" r:id="rId3"/>
    <p:sldId id="296" r:id="rId4"/>
    <p:sldId id="297" r:id="rId5"/>
    <p:sldId id="300" r:id="rId6"/>
    <p:sldId id="301" r:id="rId7"/>
    <p:sldId id="276" r:id="rId8"/>
    <p:sldId id="277" r:id="rId9"/>
    <p:sldId id="298" r:id="rId10"/>
    <p:sldId id="294" r:id="rId11"/>
    <p:sldId id="293" r:id="rId12"/>
    <p:sldId id="292" r:id="rId13"/>
    <p:sldId id="284" r:id="rId14"/>
    <p:sldId id="295" r:id="rId15"/>
    <p:sldId id="299" r:id="rId16"/>
    <p:sldId id="281" r:id="rId17"/>
    <p:sldId id="256" r:id="rId18"/>
    <p:sldId id="257" r:id="rId19"/>
    <p:sldId id="258" r:id="rId20"/>
    <p:sldId id="259" r:id="rId21"/>
    <p:sldId id="260" r:id="rId22"/>
    <p:sldId id="261" r:id="rId23"/>
    <p:sldId id="286" r:id="rId24"/>
    <p:sldId id="263" r:id="rId25"/>
    <p:sldId id="264" r:id="rId26"/>
    <p:sldId id="265" r:id="rId27"/>
    <p:sldId id="287" r:id="rId28"/>
    <p:sldId id="288" r:id="rId29"/>
    <p:sldId id="268" r:id="rId30"/>
    <p:sldId id="269" r:id="rId31"/>
    <p:sldId id="270" r:id="rId32"/>
    <p:sldId id="271" r:id="rId33"/>
    <p:sldId id="272" r:id="rId34"/>
    <p:sldId id="273" r:id="rId35"/>
    <p:sldId id="274" r:id="rId36"/>
    <p:sldId id="289" r:id="rId3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3" d="100"/>
          <a:sy n="93" d="100"/>
        </p:scale>
        <p:origin x="-151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notesMaster" Target="notesMasters/notesMaster1.xml"/><Relationship Id="rId39" Type="http://schemas.openxmlformats.org/officeDocument/2006/relationships/handoutMaster" Target="handoutMasters/handoutMaster1.xml"/><Relationship Id="rId40" Type="http://schemas.openxmlformats.org/officeDocument/2006/relationships/printerSettings" Target="printerSettings/printerSettings1.bin"/><Relationship Id="rId41" Type="http://schemas.openxmlformats.org/officeDocument/2006/relationships/presProps" Target="presProps.xml"/><Relationship Id="rId42" Type="http://schemas.openxmlformats.org/officeDocument/2006/relationships/viewProps" Target="viewProps.xml"/><Relationship Id="rId43" Type="http://schemas.openxmlformats.org/officeDocument/2006/relationships/theme" Target="theme/theme1.xml"/><Relationship Id="rId4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D0F307F-6862-5D4D-9020-3548AA6D7444}" type="datetimeFigureOut">
              <a:rPr lang="en-US" smtClean="0"/>
              <a:t>1/4/14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DDFAB41-A2E2-8E4F-B6A1-BB315502050E}" type="slidenum">
              <a:rPr lang="en-US" smtClean="0"/>
              <a:t>‹#›</a:t>
            </a:fld>
            <a:endParaRPr lang="en-US"/>
          </a:p>
        </p:txBody>
      </p:sp>
    </p:spTree>
    <p:extLst>
      <p:ext uri="{BB962C8B-B14F-4D97-AF65-F5344CB8AC3E}">
        <p14:creationId xmlns:p14="http://schemas.microsoft.com/office/powerpoint/2010/main" val="102983530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C11FEFD-A409-0B48-959A-FF6D9A7DE0D8}" type="datetimeFigureOut">
              <a:rPr lang="en-US" smtClean="0"/>
              <a:t>1/4/14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AF93AC-58DD-1F4A-811C-FB12CF038FAE}" type="slidenum">
              <a:rPr lang="en-US" smtClean="0"/>
              <a:t>‹#›</a:t>
            </a:fld>
            <a:endParaRPr lang="en-US"/>
          </a:p>
        </p:txBody>
      </p:sp>
    </p:spTree>
    <p:extLst>
      <p:ext uri="{BB962C8B-B14F-4D97-AF65-F5344CB8AC3E}">
        <p14:creationId xmlns:p14="http://schemas.microsoft.com/office/powerpoint/2010/main" val="219835041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9652266E-B7BE-C54C-96A3-36BE34F754C9}" type="datetime1">
              <a:rPr lang="en-SG" smtClean="0"/>
              <a:t>1/4/14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DDBF450E-678E-CA47-AE7C-D21B36B70145}" type="slidenum">
              <a:rPr lang="en-US" smtClean="0"/>
              <a:t>‹#›</a:t>
            </a:fld>
            <a:endParaRPr lang="en-US"/>
          </a:p>
        </p:txBody>
      </p:sp>
    </p:spTree>
    <p:extLst>
      <p:ext uri="{BB962C8B-B14F-4D97-AF65-F5344CB8AC3E}">
        <p14:creationId xmlns:p14="http://schemas.microsoft.com/office/powerpoint/2010/main" val="11877008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1B3BCFEF-71C3-AD4D-AF21-80F226BF59F3}" type="datetime1">
              <a:rPr lang="en-SG" smtClean="0"/>
              <a:t>1/4/14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DDBF450E-678E-CA47-AE7C-D21B36B70145}" type="slidenum">
              <a:rPr lang="en-US" smtClean="0"/>
              <a:t>‹#›</a:t>
            </a:fld>
            <a:endParaRPr lang="en-US"/>
          </a:p>
        </p:txBody>
      </p:sp>
    </p:spTree>
    <p:extLst>
      <p:ext uri="{BB962C8B-B14F-4D97-AF65-F5344CB8AC3E}">
        <p14:creationId xmlns:p14="http://schemas.microsoft.com/office/powerpoint/2010/main" val="39780256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63BA5C7-A3F9-3549-A2DA-3CC3ACA469E9}" type="datetime1">
              <a:rPr lang="en-SG" smtClean="0"/>
              <a:t>1/4/14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DDBF450E-678E-CA47-AE7C-D21B36B70145}" type="slidenum">
              <a:rPr lang="en-US" smtClean="0"/>
              <a:t>‹#›</a:t>
            </a:fld>
            <a:endParaRPr lang="en-US"/>
          </a:p>
        </p:txBody>
      </p:sp>
    </p:spTree>
    <p:extLst>
      <p:ext uri="{BB962C8B-B14F-4D97-AF65-F5344CB8AC3E}">
        <p14:creationId xmlns:p14="http://schemas.microsoft.com/office/powerpoint/2010/main" val="3173406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5397FF4-C62E-8B4C-B831-59072D3310C7}" type="datetime1">
              <a:rPr lang="en-SG" smtClean="0"/>
              <a:t>1/4/14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DDBF450E-678E-CA47-AE7C-D21B36B70145}" type="slidenum">
              <a:rPr lang="en-US" smtClean="0"/>
              <a:t>‹#›</a:t>
            </a:fld>
            <a:endParaRPr lang="en-US"/>
          </a:p>
        </p:txBody>
      </p:sp>
    </p:spTree>
    <p:extLst>
      <p:ext uri="{BB962C8B-B14F-4D97-AF65-F5344CB8AC3E}">
        <p14:creationId xmlns:p14="http://schemas.microsoft.com/office/powerpoint/2010/main" val="30215873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9132DB91-0B61-9041-B969-5E962F4E6E81}" type="datetime1">
              <a:rPr lang="en-SG" smtClean="0"/>
              <a:t>1/4/14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DDBF450E-678E-CA47-AE7C-D21B36B70145}" type="slidenum">
              <a:rPr lang="en-US" smtClean="0"/>
              <a:t>‹#›</a:t>
            </a:fld>
            <a:endParaRPr lang="en-US"/>
          </a:p>
        </p:txBody>
      </p:sp>
    </p:spTree>
    <p:extLst>
      <p:ext uri="{BB962C8B-B14F-4D97-AF65-F5344CB8AC3E}">
        <p14:creationId xmlns:p14="http://schemas.microsoft.com/office/powerpoint/2010/main" val="19929674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2B635C50-FA8D-7B49-B5DB-6784BAF0AA59}" type="datetime1">
              <a:rPr lang="en-SG" smtClean="0"/>
              <a:t>1/4/14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DDBF450E-678E-CA47-AE7C-D21B36B70145}" type="slidenum">
              <a:rPr lang="en-US" smtClean="0"/>
              <a:t>‹#›</a:t>
            </a:fld>
            <a:endParaRPr lang="en-US"/>
          </a:p>
        </p:txBody>
      </p:sp>
    </p:spTree>
    <p:extLst>
      <p:ext uri="{BB962C8B-B14F-4D97-AF65-F5344CB8AC3E}">
        <p14:creationId xmlns:p14="http://schemas.microsoft.com/office/powerpoint/2010/main" val="15063823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9F5381D4-AE4A-A846-8D0C-7476447BCB4D}" type="datetime1">
              <a:rPr lang="en-SG" smtClean="0"/>
              <a:t>1/4/14</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p:txBody>
          <a:bodyPr/>
          <a:lstStyle/>
          <a:p>
            <a:fld id="{DDBF450E-678E-CA47-AE7C-D21B36B70145}" type="slidenum">
              <a:rPr lang="en-US" smtClean="0"/>
              <a:t>‹#›</a:t>
            </a:fld>
            <a:endParaRPr lang="en-US"/>
          </a:p>
        </p:txBody>
      </p:sp>
    </p:spTree>
    <p:extLst>
      <p:ext uri="{BB962C8B-B14F-4D97-AF65-F5344CB8AC3E}">
        <p14:creationId xmlns:p14="http://schemas.microsoft.com/office/powerpoint/2010/main" val="36465101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20F9611D-18EE-B643-A7A2-711AC39F032E}" type="datetime1">
              <a:rPr lang="en-SG" smtClean="0"/>
              <a:t>1/4/14</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DDBF450E-678E-CA47-AE7C-D21B36B70145}" type="slidenum">
              <a:rPr lang="en-US" smtClean="0"/>
              <a:t>‹#›</a:t>
            </a:fld>
            <a:endParaRPr lang="en-US"/>
          </a:p>
        </p:txBody>
      </p:sp>
    </p:spTree>
    <p:extLst>
      <p:ext uri="{BB962C8B-B14F-4D97-AF65-F5344CB8AC3E}">
        <p14:creationId xmlns:p14="http://schemas.microsoft.com/office/powerpoint/2010/main" val="35689096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C90FADBA-EDAF-6641-A0BC-F0B8C90D1C49}" type="datetime1">
              <a:rPr lang="en-SG" smtClean="0"/>
              <a:t>1/4/14</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DDBF450E-678E-CA47-AE7C-D21B36B70145}" type="slidenum">
              <a:rPr lang="en-US" smtClean="0"/>
              <a:t>‹#›</a:t>
            </a:fld>
            <a:endParaRPr lang="en-US"/>
          </a:p>
        </p:txBody>
      </p:sp>
    </p:spTree>
    <p:extLst>
      <p:ext uri="{BB962C8B-B14F-4D97-AF65-F5344CB8AC3E}">
        <p14:creationId xmlns:p14="http://schemas.microsoft.com/office/powerpoint/2010/main" val="28868708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19176DB8-E000-2740-A37E-BB18EB4E2EC6}" type="datetime1">
              <a:rPr lang="en-SG" smtClean="0"/>
              <a:t>1/4/14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DDBF450E-678E-CA47-AE7C-D21B36B70145}" type="slidenum">
              <a:rPr lang="en-US" smtClean="0"/>
              <a:t>‹#›</a:t>
            </a:fld>
            <a:endParaRPr lang="en-US"/>
          </a:p>
        </p:txBody>
      </p:sp>
    </p:spTree>
    <p:extLst>
      <p:ext uri="{BB962C8B-B14F-4D97-AF65-F5344CB8AC3E}">
        <p14:creationId xmlns:p14="http://schemas.microsoft.com/office/powerpoint/2010/main" val="14363246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8C82E955-CC9B-4B4A-95B6-D460206D86AB}" type="datetime1">
              <a:rPr lang="en-SG" smtClean="0"/>
              <a:t>1/4/14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DDBF450E-678E-CA47-AE7C-D21B36B70145}" type="slidenum">
              <a:rPr lang="en-US" smtClean="0"/>
              <a:t>‹#›</a:t>
            </a:fld>
            <a:endParaRPr lang="en-US"/>
          </a:p>
        </p:txBody>
      </p:sp>
    </p:spTree>
    <p:extLst>
      <p:ext uri="{BB962C8B-B14F-4D97-AF65-F5344CB8AC3E}">
        <p14:creationId xmlns:p14="http://schemas.microsoft.com/office/powerpoint/2010/main" val="19534848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688184"/>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986053"/>
            <a:ext cx="8229600" cy="573542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376608" y="0"/>
            <a:ext cx="696400" cy="365125"/>
          </a:xfrm>
          <a:prstGeom prst="rect">
            <a:avLst/>
          </a:prstGeom>
        </p:spPr>
        <p:txBody>
          <a:bodyPr vert="horz" lIns="91440" tIns="45720" rIns="91440" bIns="45720" rtlCol="0" anchor="ctr"/>
          <a:lstStyle>
            <a:lvl1pPr algn="r">
              <a:defRPr sz="1800">
                <a:solidFill>
                  <a:schemeClr val="tx1">
                    <a:tint val="75000"/>
                  </a:schemeClr>
                </a:solidFill>
              </a:defRPr>
            </a:lvl1pPr>
          </a:lstStyle>
          <a:p>
            <a:fld id="{DDBF450E-678E-CA47-AE7C-D21B36B70145}" type="slidenum">
              <a:rPr lang="en-US" smtClean="0"/>
              <a:pPr/>
              <a:t>‹#›</a:t>
            </a:fld>
            <a:endParaRPr lang="en-US"/>
          </a:p>
        </p:txBody>
      </p:sp>
    </p:spTree>
    <p:extLst>
      <p:ext uri="{BB962C8B-B14F-4D97-AF65-F5344CB8AC3E}">
        <p14:creationId xmlns:p14="http://schemas.microsoft.com/office/powerpoint/2010/main" val="5841857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3600" kern="1200">
          <a:solidFill>
            <a:schemeClr val="tx1"/>
          </a:solidFill>
          <a:latin typeface="+mj-lt"/>
          <a:ea typeface="+mj-ea"/>
          <a:cs typeface="+mj-cs"/>
        </a:defRPr>
      </a:lvl1pPr>
    </p:titleStyle>
    <p:bodyStyle>
      <a:lvl1pPr marL="457200" indent="-457200" algn="l" defTabSz="457200" rtl="0" eaLnBrk="1" latinLnBrk="0" hangingPunct="1">
        <a:spcBef>
          <a:spcPct val="20000"/>
        </a:spcBef>
        <a:buFont typeface="+mj-lt"/>
        <a:buAutoNum type="arabicPeriod"/>
        <a:defRPr sz="2400" kern="1200">
          <a:solidFill>
            <a:schemeClr val="tx1"/>
          </a:solidFill>
          <a:latin typeface="+mn-lt"/>
          <a:ea typeface="+mn-ea"/>
          <a:cs typeface="+mn-cs"/>
        </a:defRPr>
      </a:lvl1pPr>
      <a:lvl2pPr marL="914400" indent="-457200" algn="l" defTabSz="457200" rtl="0" eaLnBrk="1" latinLnBrk="0" hangingPunct="1">
        <a:spcBef>
          <a:spcPct val="20000"/>
        </a:spcBef>
        <a:buFont typeface="+mj-lt"/>
        <a:buAutoNum type="arabicPeriod"/>
        <a:defRPr sz="2000" kern="1200">
          <a:solidFill>
            <a:schemeClr val="tx1"/>
          </a:solidFill>
          <a:latin typeface="+mn-lt"/>
          <a:ea typeface="+mn-ea"/>
          <a:cs typeface="+mn-cs"/>
        </a:defRPr>
      </a:lvl2pPr>
      <a:lvl3pPr marL="1257300" indent="-342900" algn="l" defTabSz="457200" rtl="0" eaLnBrk="1" latinLnBrk="0" hangingPunct="1">
        <a:spcBef>
          <a:spcPct val="20000"/>
        </a:spcBef>
        <a:buFont typeface="+mj-lt"/>
        <a:buAutoNum type="arabicPeriod"/>
        <a:defRPr sz="1800" kern="1200">
          <a:solidFill>
            <a:schemeClr val="tx1"/>
          </a:solidFill>
          <a:latin typeface="+mn-lt"/>
          <a:ea typeface="+mn-ea"/>
          <a:cs typeface="+mn-cs"/>
        </a:defRPr>
      </a:lvl3pPr>
      <a:lvl4pPr marL="1714500" indent="-342900" algn="l" defTabSz="457200" rtl="0" eaLnBrk="1" latinLnBrk="0" hangingPunct="1">
        <a:spcBef>
          <a:spcPct val="20000"/>
        </a:spcBef>
        <a:buFont typeface="+mj-lt"/>
        <a:buAutoNum type="arabicPeriod"/>
        <a:defRPr sz="1600" kern="1200">
          <a:solidFill>
            <a:schemeClr val="tx1"/>
          </a:solidFill>
          <a:latin typeface="+mn-lt"/>
          <a:ea typeface="+mn-ea"/>
          <a:cs typeface="+mn-cs"/>
        </a:defRPr>
      </a:lvl4pPr>
      <a:lvl5pPr marL="2171700" indent="-342900" algn="l" defTabSz="457200" rtl="0" eaLnBrk="1" latinLnBrk="0" hangingPunct="1">
        <a:spcBef>
          <a:spcPct val="20000"/>
        </a:spcBef>
        <a:buFont typeface="+mj-lt"/>
        <a:buAutoNum type="arabicPeriod"/>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8.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9.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2.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4.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5.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6.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7.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a:t>JCTVC</a:t>
            </a:r>
            <a:r>
              <a:rPr lang="en-US"/>
              <a:t>-</a:t>
            </a:r>
            <a:r>
              <a:rPr lang="en-US" smtClean="0"/>
              <a:t>Q0204r4 </a:t>
            </a:r>
            <a:r>
              <a:rPr lang="en-US" dirty="0"/>
              <a:t>- </a:t>
            </a:r>
            <a:r>
              <a:rPr lang="en-US" b="1" dirty="0"/>
              <a:t>HEVC verification test results </a:t>
            </a:r>
            <a:endParaRPr lang="en-US" dirty="0"/>
          </a:p>
        </p:txBody>
      </p:sp>
      <p:sp>
        <p:nvSpPr>
          <p:cNvPr id="6" name="Subtitle 5"/>
          <p:cNvSpPr>
            <a:spLocks noGrp="1"/>
          </p:cNvSpPr>
          <p:nvPr>
            <p:ph type="subTitle" idx="1"/>
          </p:nvPr>
        </p:nvSpPr>
        <p:spPr/>
        <p:txBody>
          <a:bodyPr/>
          <a:lstStyle/>
          <a:p>
            <a:r>
              <a:rPr lang="en-US" dirty="0" smtClean="0"/>
              <a:t>TK Tan, M. </a:t>
            </a:r>
            <a:r>
              <a:rPr lang="en-US" dirty="0" err="1" smtClean="0"/>
              <a:t>Mrak</a:t>
            </a:r>
            <a:r>
              <a:rPr lang="en-US" dirty="0" smtClean="0"/>
              <a:t>, V. </a:t>
            </a:r>
            <a:r>
              <a:rPr lang="en-US" dirty="0" err="1" smtClean="0"/>
              <a:t>Baroncini</a:t>
            </a:r>
            <a:r>
              <a:rPr lang="en-US" dirty="0" smtClean="0"/>
              <a:t> and N. </a:t>
            </a:r>
            <a:r>
              <a:rPr lang="en-US" dirty="0" err="1" smtClean="0"/>
              <a:t>Ramzan</a:t>
            </a:r>
            <a:endParaRPr lang="en-US" dirty="0" smtClean="0"/>
          </a:p>
          <a:p>
            <a:r>
              <a:rPr lang="en-US" dirty="0" err="1" smtClean="0"/>
              <a:t>Ahg</a:t>
            </a:r>
            <a:r>
              <a:rPr lang="en-US" dirty="0" smtClean="0"/>
              <a:t> 19: Verification test preparation and testing</a:t>
            </a:r>
          </a:p>
          <a:p>
            <a:r>
              <a:rPr lang="en-US" dirty="0" smtClean="0"/>
              <a:t>28 March 2014</a:t>
            </a:r>
            <a:endParaRPr lang="en-US" dirty="0"/>
          </a:p>
        </p:txBody>
      </p:sp>
      <p:sp>
        <p:nvSpPr>
          <p:cNvPr id="4" name="Slide Number Placeholder 3"/>
          <p:cNvSpPr>
            <a:spLocks noGrp="1"/>
          </p:cNvSpPr>
          <p:nvPr>
            <p:ph type="sldNum" sz="quarter" idx="12"/>
          </p:nvPr>
        </p:nvSpPr>
        <p:spPr/>
        <p:txBody>
          <a:bodyPr/>
          <a:lstStyle/>
          <a:p>
            <a:fld id="{DDBF450E-678E-CA47-AE7C-D21B36B70145}" type="slidenum">
              <a:rPr lang="en-US" smtClean="0"/>
              <a:t>1</a:t>
            </a:fld>
            <a:endParaRPr lang="en-US"/>
          </a:p>
        </p:txBody>
      </p:sp>
    </p:spTree>
    <p:extLst>
      <p:ext uri="{BB962C8B-B14F-4D97-AF65-F5344CB8AC3E}">
        <p14:creationId xmlns:p14="http://schemas.microsoft.com/office/powerpoint/2010/main" val="170178372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p:cNvPicPr>
            <a:picLocks noChangeAspect="1"/>
          </p:cNvPicPr>
          <p:nvPr/>
        </p:nvPicPr>
        <p:blipFill>
          <a:blip r:embed="rId2"/>
          <a:stretch>
            <a:fillRect/>
          </a:stretch>
        </p:blipFill>
        <p:spPr>
          <a:xfrm>
            <a:off x="0" y="1064956"/>
            <a:ext cx="9144000" cy="4749800"/>
          </a:xfrm>
          <a:prstGeom prst="rect">
            <a:avLst/>
          </a:prstGeom>
        </p:spPr>
      </p:pic>
      <p:sp>
        <p:nvSpPr>
          <p:cNvPr id="13" name="Rounded Rectangle 12"/>
          <p:cNvSpPr/>
          <p:nvPr/>
        </p:nvSpPr>
        <p:spPr>
          <a:xfrm>
            <a:off x="3831824" y="1997898"/>
            <a:ext cx="4233458" cy="301769"/>
          </a:xfrm>
          <a:prstGeom prst="roundRect">
            <a:avLst/>
          </a:prstGeom>
          <a:no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ounded Rectangle 13"/>
          <p:cNvSpPr/>
          <p:nvPr/>
        </p:nvSpPr>
        <p:spPr>
          <a:xfrm>
            <a:off x="2485799" y="2177563"/>
            <a:ext cx="5460079" cy="464593"/>
          </a:xfrm>
          <a:prstGeom prst="roundRect">
            <a:avLst/>
          </a:prstGeom>
          <a:no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ounded Rectangle 14"/>
          <p:cNvSpPr/>
          <p:nvPr/>
        </p:nvSpPr>
        <p:spPr>
          <a:xfrm>
            <a:off x="1908121" y="2401608"/>
            <a:ext cx="2835523" cy="518538"/>
          </a:xfrm>
          <a:prstGeom prst="round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ounded Rectangle 15"/>
          <p:cNvSpPr/>
          <p:nvPr/>
        </p:nvSpPr>
        <p:spPr>
          <a:xfrm>
            <a:off x="1569770" y="3061268"/>
            <a:ext cx="2949568" cy="629622"/>
          </a:xfrm>
          <a:prstGeom prst="round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3878846" y="1649924"/>
            <a:ext cx="426995" cy="369332"/>
          </a:xfrm>
          <a:prstGeom prst="rect">
            <a:avLst/>
          </a:prstGeom>
          <a:noFill/>
        </p:spPr>
        <p:txBody>
          <a:bodyPr wrap="none" rtlCol="0">
            <a:spAutoFit/>
          </a:bodyPr>
          <a:lstStyle/>
          <a:p>
            <a:r>
              <a:rPr lang="en-US" dirty="0" smtClean="0">
                <a:solidFill>
                  <a:srgbClr val="FF0000"/>
                </a:solidFill>
              </a:rPr>
              <a:t>R1</a:t>
            </a:r>
            <a:endParaRPr lang="en-US" dirty="0">
              <a:solidFill>
                <a:srgbClr val="FF0000"/>
              </a:solidFill>
            </a:endParaRPr>
          </a:p>
        </p:txBody>
      </p:sp>
      <p:sp>
        <p:nvSpPr>
          <p:cNvPr id="18" name="TextBox 17"/>
          <p:cNvSpPr txBox="1"/>
          <p:nvPr/>
        </p:nvSpPr>
        <p:spPr>
          <a:xfrm>
            <a:off x="7518883" y="2295330"/>
            <a:ext cx="426995" cy="369332"/>
          </a:xfrm>
          <a:prstGeom prst="rect">
            <a:avLst/>
          </a:prstGeom>
          <a:noFill/>
        </p:spPr>
        <p:txBody>
          <a:bodyPr wrap="none" rtlCol="0">
            <a:spAutoFit/>
          </a:bodyPr>
          <a:lstStyle/>
          <a:p>
            <a:r>
              <a:rPr lang="en-US" dirty="0" smtClean="0">
                <a:solidFill>
                  <a:srgbClr val="0000FF"/>
                </a:solidFill>
              </a:rPr>
              <a:t>R1</a:t>
            </a:r>
            <a:endParaRPr lang="en-US" dirty="0">
              <a:solidFill>
                <a:srgbClr val="0000FF"/>
              </a:solidFill>
            </a:endParaRPr>
          </a:p>
        </p:txBody>
      </p:sp>
      <p:sp>
        <p:nvSpPr>
          <p:cNvPr id="19" name="TextBox 18"/>
          <p:cNvSpPr txBox="1"/>
          <p:nvPr/>
        </p:nvSpPr>
        <p:spPr>
          <a:xfrm>
            <a:off x="2540074" y="1785001"/>
            <a:ext cx="426995" cy="369332"/>
          </a:xfrm>
          <a:prstGeom prst="rect">
            <a:avLst/>
          </a:prstGeom>
          <a:noFill/>
        </p:spPr>
        <p:txBody>
          <a:bodyPr wrap="none" rtlCol="0">
            <a:spAutoFit/>
          </a:bodyPr>
          <a:lstStyle/>
          <a:p>
            <a:r>
              <a:rPr lang="en-US" dirty="0" smtClean="0">
                <a:solidFill>
                  <a:srgbClr val="FF0000"/>
                </a:solidFill>
              </a:rPr>
              <a:t>R2</a:t>
            </a:r>
            <a:endParaRPr lang="en-US" dirty="0">
              <a:solidFill>
                <a:srgbClr val="FF0000"/>
              </a:solidFill>
            </a:endParaRPr>
          </a:p>
        </p:txBody>
      </p:sp>
      <p:sp>
        <p:nvSpPr>
          <p:cNvPr id="20" name="TextBox 19"/>
          <p:cNvSpPr txBox="1"/>
          <p:nvPr/>
        </p:nvSpPr>
        <p:spPr>
          <a:xfrm>
            <a:off x="4092343" y="3218759"/>
            <a:ext cx="426995" cy="369332"/>
          </a:xfrm>
          <a:prstGeom prst="rect">
            <a:avLst/>
          </a:prstGeom>
          <a:noFill/>
        </p:spPr>
        <p:txBody>
          <a:bodyPr wrap="none" rtlCol="0">
            <a:spAutoFit/>
          </a:bodyPr>
          <a:lstStyle/>
          <a:p>
            <a:r>
              <a:rPr lang="en-US" dirty="0" smtClean="0">
                <a:solidFill>
                  <a:srgbClr val="0000FF"/>
                </a:solidFill>
              </a:rPr>
              <a:t>R2</a:t>
            </a:r>
            <a:endParaRPr lang="en-US" dirty="0">
              <a:solidFill>
                <a:srgbClr val="0000FF"/>
              </a:solidFill>
            </a:endParaRPr>
          </a:p>
        </p:txBody>
      </p:sp>
      <p:sp>
        <p:nvSpPr>
          <p:cNvPr id="21" name="TextBox 20"/>
          <p:cNvSpPr txBox="1"/>
          <p:nvPr/>
        </p:nvSpPr>
        <p:spPr>
          <a:xfrm>
            <a:off x="2808614" y="4161750"/>
            <a:ext cx="426995" cy="369332"/>
          </a:xfrm>
          <a:prstGeom prst="rect">
            <a:avLst/>
          </a:prstGeom>
          <a:noFill/>
        </p:spPr>
        <p:txBody>
          <a:bodyPr wrap="none" rtlCol="0">
            <a:spAutoFit/>
          </a:bodyPr>
          <a:lstStyle/>
          <a:p>
            <a:r>
              <a:rPr lang="en-US" dirty="0" smtClean="0">
                <a:solidFill>
                  <a:srgbClr val="0000FF"/>
                </a:solidFill>
              </a:rPr>
              <a:t>R3</a:t>
            </a:r>
            <a:endParaRPr lang="en-US" dirty="0">
              <a:solidFill>
                <a:srgbClr val="0000FF"/>
              </a:solidFill>
            </a:endParaRPr>
          </a:p>
        </p:txBody>
      </p:sp>
      <p:sp>
        <p:nvSpPr>
          <p:cNvPr id="22" name="TextBox 21"/>
          <p:cNvSpPr txBox="1"/>
          <p:nvPr/>
        </p:nvSpPr>
        <p:spPr>
          <a:xfrm>
            <a:off x="1889583" y="2001990"/>
            <a:ext cx="426995" cy="369332"/>
          </a:xfrm>
          <a:prstGeom prst="rect">
            <a:avLst/>
          </a:prstGeom>
          <a:noFill/>
        </p:spPr>
        <p:txBody>
          <a:bodyPr wrap="none" rtlCol="0">
            <a:spAutoFit/>
          </a:bodyPr>
          <a:lstStyle/>
          <a:p>
            <a:r>
              <a:rPr lang="en-US" dirty="0" smtClean="0">
                <a:solidFill>
                  <a:srgbClr val="FF0000"/>
                </a:solidFill>
              </a:rPr>
              <a:t>R3</a:t>
            </a:r>
            <a:endParaRPr lang="en-US" dirty="0">
              <a:solidFill>
                <a:srgbClr val="FF0000"/>
              </a:solidFill>
            </a:endParaRPr>
          </a:p>
        </p:txBody>
      </p:sp>
      <p:sp>
        <p:nvSpPr>
          <p:cNvPr id="23" name="TextBox 22"/>
          <p:cNvSpPr txBox="1"/>
          <p:nvPr/>
        </p:nvSpPr>
        <p:spPr>
          <a:xfrm>
            <a:off x="2182671" y="4636211"/>
            <a:ext cx="428322" cy="369332"/>
          </a:xfrm>
          <a:prstGeom prst="rect">
            <a:avLst/>
          </a:prstGeom>
          <a:noFill/>
        </p:spPr>
        <p:txBody>
          <a:bodyPr wrap="none" rtlCol="0">
            <a:spAutoFit/>
          </a:bodyPr>
          <a:lstStyle/>
          <a:p>
            <a:r>
              <a:rPr lang="en-US" dirty="0" smtClean="0">
                <a:solidFill>
                  <a:srgbClr val="0000FF"/>
                </a:solidFill>
              </a:rPr>
              <a:t>R4</a:t>
            </a:r>
            <a:endParaRPr lang="en-US" dirty="0">
              <a:solidFill>
                <a:srgbClr val="0000FF"/>
              </a:solidFill>
            </a:endParaRPr>
          </a:p>
        </p:txBody>
      </p:sp>
      <p:sp>
        <p:nvSpPr>
          <p:cNvPr id="24" name="TextBox 23"/>
          <p:cNvSpPr txBox="1"/>
          <p:nvPr/>
        </p:nvSpPr>
        <p:spPr>
          <a:xfrm>
            <a:off x="1417841" y="2773523"/>
            <a:ext cx="428322" cy="369332"/>
          </a:xfrm>
          <a:prstGeom prst="rect">
            <a:avLst/>
          </a:prstGeom>
          <a:noFill/>
        </p:spPr>
        <p:txBody>
          <a:bodyPr wrap="none" rtlCol="0">
            <a:spAutoFit/>
          </a:bodyPr>
          <a:lstStyle/>
          <a:p>
            <a:r>
              <a:rPr lang="en-US" dirty="0" smtClean="0">
                <a:solidFill>
                  <a:srgbClr val="FF0000"/>
                </a:solidFill>
              </a:rPr>
              <a:t>R4</a:t>
            </a:r>
            <a:endParaRPr lang="en-US" dirty="0">
              <a:solidFill>
                <a:srgbClr val="FF0000"/>
              </a:solidFill>
            </a:endParaRPr>
          </a:p>
        </p:txBody>
      </p:sp>
      <p:sp>
        <p:nvSpPr>
          <p:cNvPr id="25" name="TextBox 24"/>
          <p:cNvSpPr txBox="1"/>
          <p:nvPr/>
        </p:nvSpPr>
        <p:spPr>
          <a:xfrm>
            <a:off x="1553126" y="6133147"/>
            <a:ext cx="6265557" cy="400110"/>
          </a:xfrm>
          <a:prstGeom prst="rect">
            <a:avLst/>
          </a:prstGeom>
          <a:noFill/>
        </p:spPr>
        <p:txBody>
          <a:bodyPr wrap="none" rtlCol="0">
            <a:spAutoFit/>
          </a:bodyPr>
          <a:lstStyle/>
          <a:p>
            <a:r>
              <a:rPr lang="en-US" sz="2000" dirty="0" smtClean="0"/>
              <a:t>MOS BD-rate = -75%                    MOS (&gt;= 7) BD-rate = -70%</a:t>
            </a:r>
            <a:endParaRPr lang="en-US" sz="2000" dirty="0"/>
          </a:p>
        </p:txBody>
      </p:sp>
      <p:sp>
        <p:nvSpPr>
          <p:cNvPr id="26" name="Title 3"/>
          <p:cNvSpPr txBox="1">
            <a:spLocks/>
          </p:cNvSpPr>
          <p:nvPr/>
        </p:nvSpPr>
        <p:spPr>
          <a:xfrm>
            <a:off x="162825" y="274639"/>
            <a:ext cx="8814279" cy="688184"/>
          </a:xfrm>
          <a:prstGeom prst="rect">
            <a:avLst/>
          </a:prstGeom>
        </p:spPr>
        <p:txBody>
          <a:bodyPr>
            <a:normAutofit fontScale="62500" lnSpcReduction="20000"/>
          </a:bodyPr>
          <a:lstStyle>
            <a:lvl1pPr algn="ctr" defTabSz="457200" rtl="0" eaLnBrk="1" latinLnBrk="0" hangingPunct="1">
              <a:spcBef>
                <a:spcPct val="0"/>
              </a:spcBef>
              <a:buNone/>
              <a:defRPr sz="3600" kern="1200">
                <a:solidFill>
                  <a:schemeClr val="tx1"/>
                </a:solidFill>
                <a:latin typeface="+mj-lt"/>
                <a:ea typeface="+mj-ea"/>
                <a:cs typeface="+mj-cs"/>
              </a:defRPr>
            </a:lvl1pPr>
          </a:lstStyle>
          <a:p>
            <a:r>
              <a:rPr lang="en-US" dirty="0" smtClean="0"/>
              <a:t>MOS vs. bit-rate plot (example with bit-rate savings &gt; 50%</a:t>
            </a:r>
            <a:r>
              <a:rPr lang="en-US" dirty="0" smtClean="0"/>
              <a:t>)</a:t>
            </a:r>
          </a:p>
          <a:p>
            <a:r>
              <a:rPr lang="en-US" dirty="0" smtClean="0"/>
              <a:t>Most plots are similar to this</a:t>
            </a:r>
            <a:endParaRPr lang="en-US" dirty="0"/>
          </a:p>
        </p:txBody>
      </p:sp>
    </p:spTree>
    <p:extLst>
      <p:ext uri="{BB962C8B-B14F-4D97-AF65-F5344CB8AC3E}">
        <p14:creationId xmlns:p14="http://schemas.microsoft.com/office/powerpoint/2010/main" val="345927134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2" fill="hold" grpId="1" nodeType="clickEffect">
                                  <p:stCondLst>
                                    <p:cond delay="0"/>
                                  </p:stCondLst>
                                  <p:childTnLst>
                                    <p:anim calcmode="lin" valueType="num">
                                      <p:cBhvr additive="base">
                                        <p:cTn id="12" dur="500"/>
                                        <p:tgtEl>
                                          <p:spTgt spid="13"/>
                                        </p:tgtEl>
                                        <p:attrNameLst>
                                          <p:attrName>ppt_x</p:attrName>
                                        </p:attrNameLst>
                                      </p:cBhvr>
                                      <p:tavLst>
                                        <p:tav tm="0">
                                          <p:val>
                                            <p:strVal val="ppt_x"/>
                                          </p:val>
                                        </p:tav>
                                        <p:tav tm="100000">
                                          <p:val>
                                            <p:strVal val="1+ppt_w/2"/>
                                          </p:val>
                                        </p:tav>
                                      </p:tavLst>
                                    </p:anim>
                                    <p:anim calcmode="lin" valueType="num">
                                      <p:cBhvr additive="base">
                                        <p:cTn id="13" dur="500"/>
                                        <p:tgtEl>
                                          <p:spTgt spid="13"/>
                                        </p:tgtEl>
                                        <p:attrNameLst>
                                          <p:attrName>ppt_y</p:attrName>
                                        </p:attrNameLst>
                                      </p:cBhvr>
                                      <p:tavLst>
                                        <p:tav tm="0">
                                          <p:val>
                                            <p:strVal val="ppt_y"/>
                                          </p:val>
                                        </p:tav>
                                        <p:tav tm="100000">
                                          <p:val>
                                            <p:strVal val="ppt_y"/>
                                          </p:val>
                                        </p:tav>
                                      </p:tavLst>
                                    </p:anim>
                                    <p:set>
                                      <p:cBhvr>
                                        <p:cTn id="14" dur="1" fill="hold">
                                          <p:stCondLst>
                                            <p:cond delay="499"/>
                                          </p:stCondLst>
                                        </p:cTn>
                                        <p:tgtEl>
                                          <p:spTgt spid="13"/>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0-#ppt_w/2"/>
                                          </p:val>
                                        </p:tav>
                                        <p:tav tm="100000">
                                          <p:val>
                                            <p:strVal val="#ppt_x"/>
                                          </p:val>
                                        </p:tav>
                                      </p:tavLst>
                                    </p:anim>
                                    <p:anim calcmode="lin" valueType="num">
                                      <p:cBhvr additive="base">
                                        <p:cTn id="20"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xit" presetSubtype="2" fill="hold" grpId="1" nodeType="clickEffect">
                                  <p:stCondLst>
                                    <p:cond delay="0"/>
                                  </p:stCondLst>
                                  <p:childTnLst>
                                    <p:anim calcmode="lin" valueType="num">
                                      <p:cBhvr additive="base">
                                        <p:cTn id="24" dur="500"/>
                                        <p:tgtEl>
                                          <p:spTgt spid="14"/>
                                        </p:tgtEl>
                                        <p:attrNameLst>
                                          <p:attrName>ppt_x</p:attrName>
                                        </p:attrNameLst>
                                      </p:cBhvr>
                                      <p:tavLst>
                                        <p:tav tm="0">
                                          <p:val>
                                            <p:strVal val="ppt_x"/>
                                          </p:val>
                                        </p:tav>
                                        <p:tav tm="100000">
                                          <p:val>
                                            <p:strVal val="1+ppt_w/2"/>
                                          </p:val>
                                        </p:tav>
                                      </p:tavLst>
                                    </p:anim>
                                    <p:anim calcmode="lin" valueType="num">
                                      <p:cBhvr additive="base">
                                        <p:cTn id="25" dur="500"/>
                                        <p:tgtEl>
                                          <p:spTgt spid="14"/>
                                        </p:tgtEl>
                                        <p:attrNameLst>
                                          <p:attrName>ppt_y</p:attrName>
                                        </p:attrNameLst>
                                      </p:cBhvr>
                                      <p:tavLst>
                                        <p:tav tm="0">
                                          <p:val>
                                            <p:strVal val="ppt_y"/>
                                          </p:val>
                                        </p:tav>
                                        <p:tav tm="100000">
                                          <p:val>
                                            <p:strVal val="ppt_y"/>
                                          </p:val>
                                        </p:tav>
                                      </p:tavLst>
                                    </p:anim>
                                    <p:set>
                                      <p:cBhvr>
                                        <p:cTn id="26" dur="1" fill="hold">
                                          <p:stCondLst>
                                            <p:cond delay="499"/>
                                          </p:stCondLst>
                                        </p:cTn>
                                        <p:tgtEl>
                                          <p:spTgt spid="14"/>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0-#ppt_w/2"/>
                                          </p:val>
                                        </p:tav>
                                        <p:tav tm="100000">
                                          <p:val>
                                            <p:strVal val="#ppt_x"/>
                                          </p:val>
                                        </p:tav>
                                      </p:tavLst>
                                    </p:anim>
                                    <p:anim calcmode="lin" valueType="num">
                                      <p:cBhvr additive="base">
                                        <p:cTn id="32"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xit" presetSubtype="2" fill="hold" grpId="1" nodeType="clickEffect">
                                  <p:stCondLst>
                                    <p:cond delay="0"/>
                                  </p:stCondLst>
                                  <p:childTnLst>
                                    <p:anim calcmode="lin" valueType="num">
                                      <p:cBhvr additive="base">
                                        <p:cTn id="36" dur="500"/>
                                        <p:tgtEl>
                                          <p:spTgt spid="15"/>
                                        </p:tgtEl>
                                        <p:attrNameLst>
                                          <p:attrName>ppt_x</p:attrName>
                                        </p:attrNameLst>
                                      </p:cBhvr>
                                      <p:tavLst>
                                        <p:tav tm="0">
                                          <p:val>
                                            <p:strVal val="ppt_x"/>
                                          </p:val>
                                        </p:tav>
                                        <p:tav tm="100000">
                                          <p:val>
                                            <p:strVal val="1+ppt_w/2"/>
                                          </p:val>
                                        </p:tav>
                                      </p:tavLst>
                                    </p:anim>
                                    <p:anim calcmode="lin" valueType="num">
                                      <p:cBhvr additive="base">
                                        <p:cTn id="37" dur="500"/>
                                        <p:tgtEl>
                                          <p:spTgt spid="15"/>
                                        </p:tgtEl>
                                        <p:attrNameLst>
                                          <p:attrName>ppt_y</p:attrName>
                                        </p:attrNameLst>
                                      </p:cBhvr>
                                      <p:tavLst>
                                        <p:tav tm="0">
                                          <p:val>
                                            <p:strVal val="ppt_y"/>
                                          </p:val>
                                        </p:tav>
                                        <p:tav tm="100000">
                                          <p:val>
                                            <p:strVal val="ppt_y"/>
                                          </p:val>
                                        </p:tav>
                                      </p:tavLst>
                                    </p:anim>
                                    <p:set>
                                      <p:cBhvr>
                                        <p:cTn id="38" dur="1" fill="hold">
                                          <p:stCondLst>
                                            <p:cond delay="499"/>
                                          </p:stCondLst>
                                        </p:cTn>
                                        <p:tgtEl>
                                          <p:spTgt spid="15"/>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fill="hold"/>
                                        <p:tgtEl>
                                          <p:spTgt spid="16"/>
                                        </p:tgtEl>
                                        <p:attrNameLst>
                                          <p:attrName>ppt_x</p:attrName>
                                        </p:attrNameLst>
                                      </p:cBhvr>
                                      <p:tavLst>
                                        <p:tav tm="0">
                                          <p:val>
                                            <p:strVal val="0-#ppt_w/2"/>
                                          </p:val>
                                        </p:tav>
                                        <p:tav tm="100000">
                                          <p:val>
                                            <p:strVal val="#ppt_x"/>
                                          </p:val>
                                        </p:tav>
                                      </p:tavLst>
                                    </p:anim>
                                    <p:anim calcmode="lin" valueType="num">
                                      <p:cBhvr additive="base">
                                        <p:cTn id="44"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xit" presetSubtype="2" fill="hold" grpId="1" nodeType="clickEffect">
                                  <p:stCondLst>
                                    <p:cond delay="0"/>
                                  </p:stCondLst>
                                  <p:childTnLst>
                                    <p:anim calcmode="lin" valueType="num">
                                      <p:cBhvr additive="base">
                                        <p:cTn id="48" dur="500"/>
                                        <p:tgtEl>
                                          <p:spTgt spid="16"/>
                                        </p:tgtEl>
                                        <p:attrNameLst>
                                          <p:attrName>ppt_x</p:attrName>
                                        </p:attrNameLst>
                                      </p:cBhvr>
                                      <p:tavLst>
                                        <p:tav tm="0">
                                          <p:val>
                                            <p:strVal val="ppt_x"/>
                                          </p:val>
                                        </p:tav>
                                        <p:tav tm="100000">
                                          <p:val>
                                            <p:strVal val="1+ppt_w/2"/>
                                          </p:val>
                                        </p:tav>
                                      </p:tavLst>
                                    </p:anim>
                                    <p:anim calcmode="lin" valueType="num">
                                      <p:cBhvr additive="base">
                                        <p:cTn id="49" dur="500"/>
                                        <p:tgtEl>
                                          <p:spTgt spid="16"/>
                                        </p:tgtEl>
                                        <p:attrNameLst>
                                          <p:attrName>ppt_y</p:attrName>
                                        </p:attrNameLst>
                                      </p:cBhvr>
                                      <p:tavLst>
                                        <p:tav tm="0">
                                          <p:val>
                                            <p:strVal val="ppt_y"/>
                                          </p:val>
                                        </p:tav>
                                        <p:tav tm="100000">
                                          <p:val>
                                            <p:strVal val="ppt_y"/>
                                          </p:val>
                                        </p:tav>
                                      </p:tavLst>
                                    </p:anim>
                                    <p:set>
                                      <p:cBhvr>
                                        <p:cTn id="50" dur="1" fill="hold">
                                          <p:stCondLst>
                                            <p:cond delay="499"/>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4" grpId="0" animBg="1"/>
      <p:bldP spid="14" grpId="1" animBg="1"/>
      <p:bldP spid="15" grpId="0" animBg="1"/>
      <p:bldP spid="15" grpId="1" animBg="1"/>
      <p:bldP spid="16" grpId="0" animBg="1"/>
      <p:bldP spid="16"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8"/>
          <p:cNvPicPr>
            <a:picLocks noChangeAspect="1"/>
          </p:cNvPicPr>
          <p:nvPr/>
        </p:nvPicPr>
        <p:blipFill>
          <a:blip r:embed="rId2"/>
          <a:stretch>
            <a:fillRect/>
          </a:stretch>
        </p:blipFill>
        <p:spPr>
          <a:xfrm>
            <a:off x="0" y="1054100"/>
            <a:ext cx="9144000" cy="4749800"/>
          </a:xfrm>
          <a:prstGeom prst="rect">
            <a:avLst/>
          </a:prstGeom>
        </p:spPr>
      </p:pic>
      <p:sp>
        <p:nvSpPr>
          <p:cNvPr id="2" name="Slide Number Placeholder 1"/>
          <p:cNvSpPr>
            <a:spLocks noGrp="1"/>
          </p:cNvSpPr>
          <p:nvPr>
            <p:ph type="sldNum" sz="quarter" idx="12"/>
          </p:nvPr>
        </p:nvSpPr>
        <p:spPr/>
        <p:txBody>
          <a:bodyPr/>
          <a:lstStyle/>
          <a:p>
            <a:fld id="{DDBF450E-678E-CA47-AE7C-D21B36B70145}" type="slidenum">
              <a:rPr lang="en-US" smtClean="0"/>
              <a:t>11</a:t>
            </a:fld>
            <a:endParaRPr lang="en-US"/>
          </a:p>
        </p:txBody>
      </p:sp>
      <p:sp>
        <p:nvSpPr>
          <p:cNvPr id="16" name="Rounded Rectangle 15"/>
          <p:cNvSpPr/>
          <p:nvPr/>
        </p:nvSpPr>
        <p:spPr>
          <a:xfrm>
            <a:off x="4559108" y="2203675"/>
            <a:ext cx="3983794" cy="401655"/>
          </a:xfrm>
          <a:prstGeom prst="roundRect">
            <a:avLst/>
          </a:prstGeom>
          <a:no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ounded Rectangle 16"/>
          <p:cNvSpPr/>
          <p:nvPr/>
        </p:nvSpPr>
        <p:spPr>
          <a:xfrm>
            <a:off x="3208480" y="2658204"/>
            <a:ext cx="3005192" cy="351026"/>
          </a:xfrm>
          <a:prstGeom prst="roundRect">
            <a:avLst/>
          </a:prstGeom>
          <a:no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ounded Rectangle 17"/>
          <p:cNvSpPr/>
          <p:nvPr/>
        </p:nvSpPr>
        <p:spPr>
          <a:xfrm>
            <a:off x="2431952" y="3276459"/>
            <a:ext cx="2181433" cy="498069"/>
          </a:xfrm>
          <a:prstGeom prst="round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ounded Rectangle 18"/>
          <p:cNvSpPr/>
          <p:nvPr/>
        </p:nvSpPr>
        <p:spPr>
          <a:xfrm>
            <a:off x="1889631" y="4398115"/>
            <a:ext cx="1388586" cy="538712"/>
          </a:xfrm>
          <a:prstGeom prst="round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TextBox 19"/>
          <p:cNvSpPr txBox="1"/>
          <p:nvPr/>
        </p:nvSpPr>
        <p:spPr>
          <a:xfrm>
            <a:off x="4548254" y="1780310"/>
            <a:ext cx="426995" cy="369332"/>
          </a:xfrm>
          <a:prstGeom prst="rect">
            <a:avLst/>
          </a:prstGeom>
          <a:noFill/>
        </p:spPr>
        <p:txBody>
          <a:bodyPr wrap="none" rtlCol="0">
            <a:spAutoFit/>
          </a:bodyPr>
          <a:lstStyle/>
          <a:p>
            <a:r>
              <a:rPr lang="en-US" dirty="0" smtClean="0">
                <a:solidFill>
                  <a:srgbClr val="FF0000"/>
                </a:solidFill>
              </a:rPr>
              <a:t>R1</a:t>
            </a:r>
            <a:endParaRPr lang="en-US" dirty="0">
              <a:solidFill>
                <a:srgbClr val="FF0000"/>
              </a:solidFill>
            </a:endParaRPr>
          </a:p>
        </p:txBody>
      </p:sp>
      <p:sp>
        <p:nvSpPr>
          <p:cNvPr id="21" name="TextBox 20"/>
          <p:cNvSpPr txBox="1"/>
          <p:nvPr/>
        </p:nvSpPr>
        <p:spPr>
          <a:xfrm>
            <a:off x="8048462" y="2453674"/>
            <a:ext cx="426995" cy="369332"/>
          </a:xfrm>
          <a:prstGeom prst="rect">
            <a:avLst/>
          </a:prstGeom>
          <a:noFill/>
        </p:spPr>
        <p:txBody>
          <a:bodyPr wrap="none" rtlCol="0">
            <a:spAutoFit/>
          </a:bodyPr>
          <a:lstStyle/>
          <a:p>
            <a:r>
              <a:rPr lang="en-US" dirty="0" smtClean="0">
                <a:solidFill>
                  <a:srgbClr val="0000FF"/>
                </a:solidFill>
              </a:rPr>
              <a:t>R1</a:t>
            </a:r>
            <a:endParaRPr lang="en-US" dirty="0">
              <a:solidFill>
                <a:srgbClr val="0000FF"/>
              </a:solidFill>
            </a:endParaRPr>
          </a:p>
        </p:txBody>
      </p:sp>
      <p:sp>
        <p:nvSpPr>
          <p:cNvPr id="22" name="TextBox 21"/>
          <p:cNvSpPr txBox="1"/>
          <p:nvPr/>
        </p:nvSpPr>
        <p:spPr>
          <a:xfrm>
            <a:off x="3293533" y="2284474"/>
            <a:ext cx="426995" cy="369332"/>
          </a:xfrm>
          <a:prstGeom prst="rect">
            <a:avLst/>
          </a:prstGeom>
          <a:noFill/>
        </p:spPr>
        <p:txBody>
          <a:bodyPr wrap="none" rtlCol="0">
            <a:spAutoFit/>
          </a:bodyPr>
          <a:lstStyle/>
          <a:p>
            <a:r>
              <a:rPr lang="en-US" dirty="0" smtClean="0">
                <a:solidFill>
                  <a:srgbClr val="FF0000"/>
                </a:solidFill>
              </a:rPr>
              <a:t>R2</a:t>
            </a:r>
            <a:endParaRPr lang="en-US" dirty="0">
              <a:solidFill>
                <a:srgbClr val="FF0000"/>
              </a:solidFill>
            </a:endParaRPr>
          </a:p>
        </p:txBody>
      </p:sp>
      <p:sp>
        <p:nvSpPr>
          <p:cNvPr id="23" name="TextBox 22"/>
          <p:cNvSpPr txBox="1"/>
          <p:nvPr/>
        </p:nvSpPr>
        <p:spPr>
          <a:xfrm>
            <a:off x="5645423" y="3142995"/>
            <a:ext cx="426995" cy="369332"/>
          </a:xfrm>
          <a:prstGeom prst="rect">
            <a:avLst/>
          </a:prstGeom>
          <a:noFill/>
        </p:spPr>
        <p:txBody>
          <a:bodyPr wrap="none" rtlCol="0">
            <a:spAutoFit/>
          </a:bodyPr>
          <a:lstStyle/>
          <a:p>
            <a:r>
              <a:rPr lang="en-US" dirty="0" smtClean="0">
                <a:solidFill>
                  <a:srgbClr val="0000FF"/>
                </a:solidFill>
              </a:rPr>
              <a:t>R2</a:t>
            </a:r>
            <a:endParaRPr lang="en-US" dirty="0">
              <a:solidFill>
                <a:srgbClr val="0000FF"/>
              </a:solidFill>
            </a:endParaRPr>
          </a:p>
        </p:txBody>
      </p:sp>
      <p:sp>
        <p:nvSpPr>
          <p:cNvPr id="24" name="TextBox 23"/>
          <p:cNvSpPr txBox="1"/>
          <p:nvPr/>
        </p:nvSpPr>
        <p:spPr>
          <a:xfrm>
            <a:off x="4132115" y="3455881"/>
            <a:ext cx="426995" cy="369332"/>
          </a:xfrm>
          <a:prstGeom prst="rect">
            <a:avLst/>
          </a:prstGeom>
          <a:noFill/>
        </p:spPr>
        <p:txBody>
          <a:bodyPr wrap="none" rtlCol="0">
            <a:spAutoFit/>
          </a:bodyPr>
          <a:lstStyle/>
          <a:p>
            <a:r>
              <a:rPr lang="en-US" dirty="0" smtClean="0">
                <a:solidFill>
                  <a:srgbClr val="0000FF"/>
                </a:solidFill>
              </a:rPr>
              <a:t>R3</a:t>
            </a:r>
            <a:endParaRPr lang="en-US" dirty="0">
              <a:solidFill>
                <a:srgbClr val="0000FF"/>
              </a:solidFill>
            </a:endParaRPr>
          </a:p>
        </p:txBody>
      </p:sp>
      <p:sp>
        <p:nvSpPr>
          <p:cNvPr id="25" name="TextBox 24"/>
          <p:cNvSpPr txBox="1"/>
          <p:nvPr/>
        </p:nvSpPr>
        <p:spPr>
          <a:xfrm>
            <a:off x="2409812" y="2912645"/>
            <a:ext cx="426995" cy="369332"/>
          </a:xfrm>
          <a:prstGeom prst="rect">
            <a:avLst/>
          </a:prstGeom>
          <a:noFill/>
        </p:spPr>
        <p:txBody>
          <a:bodyPr wrap="none" rtlCol="0">
            <a:spAutoFit/>
          </a:bodyPr>
          <a:lstStyle/>
          <a:p>
            <a:r>
              <a:rPr lang="en-US" dirty="0" smtClean="0">
                <a:solidFill>
                  <a:srgbClr val="FF0000"/>
                </a:solidFill>
              </a:rPr>
              <a:t>R3</a:t>
            </a:r>
            <a:endParaRPr lang="en-US" dirty="0">
              <a:solidFill>
                <a:srgbClr val="FF0000"/>
              </a:solidFill>
            </a:endParaRPr>
          </a:p>
        </p:txBody>
      </p:sp>
      <p:sp>
        <p:nvSpPr>
          <p:cNvPr id="26" name="TextBox 25"/>
          <p:cNvSpPr txBox="1"/>
          <p:nvPr/>
        </p:nvSpPr>
        <p:spPr>
          <a:xfrm>
            <a:off x="2573451" y="4538393"/>
            <a:ext cx="428322" cy="369332"/>
          </a:xfrm>
          <a:prstGeom prst="rect">
            <a:avLst/>
          </a:prstGeom>
          <a:noFill/>
        </p:spPr>
        <p:txBody>
          <a:bodyPr wrap="none" rtlCol="0">
            <a:spAutoFit/>
          </a:bodyPr>
          <a:lstStyle/>
          <a:p>
            <a:r>
              <a:rPr lang="en-US" dirty="0" smtClean="0">
                <a:solidFill>
                  <a:srgbClr val="0000FF"/>
                </a:solidFill>
              </a:rPr>
              <a:t>R4</a:t>
            </a:r>
            <a:endParaRPr lang="en-US" dirty="0">
              <a:solidFill>
                <a:srgbClr val="0000FF"/>
              </a:solidFill>
            </a:endParaRPr>
          </a:p>
        </p:txBody>
      </p:sp>
      <p:sp>
        <p:nvSpPr>
          <p:cNvPr id="27" name="TextBox 26"/>
          <p:cNvSpPr txBox="1"/>
          <p:nvPr/>
        </p:nvSpPr>
        <p:spPr>
          <a:xfrm>
            <a:off x="1846211" y="4028479"/>
            <a:ext cx="428322" cy="369332"/>
          </a:xfrm>
          <a:prstGeom prst="rect">
            <a:avLst/>
          </a:prstGeom>
          <a:noFill/>
        </p:spPr>
        <p:txBody>
          <a:bodyPr wrap="none" rtlCol="0">
            <a:spAutoFit/>
          </a:bodyPr>
          <a:lstStyle/>
          <a:p>
            <a:r>
              <a:rPr lang="en-US" dirty="0" smtClean="0">
                <a:solidFill>
                  <a:srgbClr val="FF0000"/>
                </a:solidFill>
              </a:rPr>
              <a:t>R4</a:t>
            </a:r>
            <a:endParaRPr lang="en-US" dirty="0">
              <a:solidFill>
                <a:srgbClr val="FF0000"/>
              </a:solidFill>
            </a:endParaRPr>
          </a:p>
        </p:txBody>
      </p:sp>
      <p:sp>
        <p:nvSpPr>
          <p:cNvPr id="28" name="Title 3"/>
          <p:cNvSpPr txBox="1">
            <a:spLocks/>
          </p:cNvSpPr>
          <p:nvPr/>
        </p:nvSpPr>
        <p:spPr>
          <a:xfrm>
            <a:off x="162825" y="274639"/>
            <a:ext cx="8814279" cy="688184"/>
          </a:xfrm>
          <a:prstGeom prst="rect">
            <a:avLst/>
          </a:prstGeom>
        </p:spPr>
        <p:txBody>
          <a:bodyPr>
            <a:normAutofit fontScale="62500" lnSpcReduction="20000"/>
          </a:bodyPr>
          <a:lstStyle>
            <a:lvl1pPr algn="ctr" defTabSz="457200" rtl="0" eaLnBrk="1" latinLnBrk="0" hangingPunct="1">
              <a:spcBef>
                <a:spcPct val="0"/>
              </a:spcBef>
              <a:buNone/>
              <a:defRPr sz="3600" kern="1200">
                <a:solidFill>
                  <a:schemeClr val="tx1"/>
                </a:solidFill>
                <a:latin typeface="+mj-lt"/>
                <a:ea typeface="+mj-ea"/>
                <a:cs typeface="+mj-cs"/>
              </a:defRPr>
            </a:lvl1pPr>
          </a:lstStyle>
          <a:p>
            <a:r>
              <a:rPr lang="en-US" dirty="0" smtClean="0"/>
              <a:t>MOS vs. bit-rate plot </a:t>
            </a:r>
            <a:r>
              <a:rPr lang="en-US" dirty="0"/>
              <a:t>(example with </a:t>
            </a:r>
            <a:r>
              <a:rPr lang="en-US" dirty="0" smtClean="0"/>
              <a:t>bit-rate </a:t>
            </a:r>
            <a:r>
              <a:rPr lang="en-US" dirty="0"/>
              <a:t>savings </a:t>
            </a:r>
            <a:r>
              <a:rPr lang="en-US" dirty="0" smtClean="0"/>
              <a:t>~ </a:t>
            </a:r>
            <a:r>
              <a:rPr lang="en-US" dirty="0"/>
              <a:t>50%</a:t>
            </a:r>
            <a:r>
              <a:rPr lang="en-US" dirty="0" smtClean="0"/>
              <a:t>)</a:t>
            </a:r>
          </a:p>
          <a:p>
            <a:r>
              <a:rPr lang="en-US" dirty="0"/>
              <a:t>Large number of plots are similar to this</a:t>
            </a:r>
          </a:p>
          <a:p>
            <a:endParaRPr lang="en-US" dirty="0"/>
          </a:p>
          <a:p>
            <a:endParaRPr lang="en-US" dirty="0"/>
          </a:p>
        </p:txBody>
      </p:sp>
      <p:sp>
        <p:nvSpPr>
          <p:cNvPr id="4" name="TextBox 3"/>
          <p:cNvSpPr txBox="1"/>
          <p:nvPr/>
        </p:nvSpPr>
        <p:spPr>
          <a:xfrm>
            <a:off x="1553126" y="6133147"/>
            <a:ext cx="6265557" cy="400110"/>
          </a:xfrm>
          <a:prstGeom prst="rect">
            <a:avLst/>
          </a:prstGeom>
          <a:noFill/>
        </p:spPr>
        <p:txBody>
          <a:bodyPr wrap="none" rtlCol="0">
            <a:spAutoFit/>
          </a:bodyPr>
          <a:lstStyle/>
          <a:p>
            <a:r>
              <a:rPr lang="en-US" sz="2000" dirty="0" smtClean="0"/>
              <a:t>MOS BD-rate = -49%                    MOS (&gt;= 7) BD-rate = -50%</a:t>
            </a:r>
            <a:endParaRPr lang="en-US" sz="2000" dirty="0"/>
          </a:p>
        </p:txBody>
      </p:sp>
    </p:spTree>
    <p:extLst>
      <p:ext uri="{BB962C8B-B14F-4D97-AF65-F5344CB8AC3E}">
        <p14:creationId xmlns:p14="http://schemas.microsoft.com/office/powerpoint/2010/main" val="2294151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2" fill="hold" grpId="1" nodeType="clickEffect">
                                  <p:stCondLst>
                                    <p:cond delay="0"/>
                                  </p:stCondLst>
                                  <p:childTnLst>
                                    <p:anim calcmode="lin" valueType="num">
                                      <p:cBhvr additive="base">
                                        <p:cTn id="12" dur="500"/>
                                        <p:tgtEl>
                                          <p:spTgt spid="16"/>
                                        </p:tgtEl>
                                        <p:attrNameLst>
                                          <p:attrName>ppt_x</p:attrName>
                                        </p:attrNameLst>
                                      </p:cBhvr>
                                      <p:tavLst>
                                        <p:tav tm="0">
                                          <p:val>
                                            <p:strVal val="ppt_x"/>
                                          </p:val>
                                        </p:tav>
                                        <p:tav tm="100000">
                                          <p:val>
                                            <p:strVal val="1+ppt_w/2"/>
                                          </p:val>
                                        </p:tav>
                                      </p:tavLst>
                                    </p:anim>
                                    <p:anim calcmode="lin" valueType="num">
                                      <p:cBhvr additive="base">
                                        <p:cTn id="13" dur="500"/>
                                        <p:tgtEl>
                                          <p:spTgt spid="16"/>
                                        </p:tgtEl>
                                        <p:attrNameLst>
                                          <p:attrName>ppt_y</p:attrName>
                                        </p:attrNameLst>
                                      </p:cBhvr>
                                      <p:tavLst>
                                        <p:tav tm="0">
                                          <p:val>
                                            <p:strVal val="ppt_y"/>
                                          </p:val>
                                        </p:tav>
                                        <p:tav tm="100000">
                                          <p:val>
                                            <p:strVal val="ppt_y"/>
                                          </p:val>
                                        </p:tav>
                                      </p:tavLst>
                                    </p:anim>
                                    <p:set>
                                      <p:cBhvr>
                                        <p:cTn id="14" dur="1" fill="hold">
                                          <p:stCondLst>
                                            <p:cond delay="499"/>
                                          </p:stCondLst>
                                        </p:cTn>
                                        <p:tgtEl>
                                          <p:spTgt spid="16"/>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0-#ppt_w/2"/>
                                          </p:val>
                                        </p:tav>
                                        <p:tav tm="100000">
                                          <p:val>
                                            <p:strVal val="#ppt_x"/>
                                          </p:val>
                                        </p:tav>
                                      </p:tavLst>
                                    </p:anim>
                                    <p:anim calcmode="lin" valueType="num">
                                      <p:cBhvr additive="base">
                                        <p:cTn id="20"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xit" presetSubtype="2" fill="hold" grpId="1" nodeType="clickEffect">
                                  <p:stCondLst>
                                    <p:cond delay="0"/>
                                  </p:stCondLst>
                                  <p:childTnLst>
                                    <p:anim calcmode="lin" valueType="num">
                                      <p:cBhvr additive="base">
                                        <p:cTn id="24" dur="500"/>
                                        <p:tgtEl>
                                          <p:spTgt spid="17"/>
                                        </p:tgtEl>
                                        <p:attrNameLst>
                                          <p:attrName>ppt_x</p:attrName>
                                        </p:attrNameLst>
                                      </p:cBhvr>
                                      <p:tavLst>
                                        <p:tav tm="0">
                                          <p:val>
                                            <p:strVal val="ppt_x"/>
                                          </p:val>
                                        </p:tav>
                                        <p:tav tm="100000">
                                          <p:val>
                                            <p:strVal val="1+ppt_w/2"/>
                                          </p:val>
                                        </p:tav>
                                      </p:tavLst>
                                    </p:anim>
                                    <p:anim calcmode="lin" valueType="num">
                                      <p:cBhvr additive="base">
                                        <p:cTn id="25" dur="500"/>
                                        <p:tgtEl>
                                          <p:spTgt spid="17"/>
                                        </p:tgtEl>
                                        <p:attrNameLst>
                                          <p:attrName>ppt_y</p:attrName>
                                        </p:attrNameLst>
                                      </p:cBhvr>
                                      <p:tavLst>
                                        <p:tav tm="0">
                                          <p:val>
                                            <p:strVal val="ppt_y"/>
                                          </p:val>
                                        </p:tav>
                                        <p:tav tm="100000">
                                          <p:val>
                                            <p:strVal val="ppt_y"/>
                                          </p:val>
                                        </p:tav>
                                      </p:tavLst>
                                    </p:anim>
                                    <p:set>
                                      <p:cBhvr>
                                        <p:cTn id="26" dur="1" fill="hold">
                                          <p:stCondLst>
                                            <p:cond delay="499"/>
                                          </p:stCondLst>
                                        </p:cTn>
                                        <p:tgtEl>
                                          <p:spTgt spid="17"/>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0-#ppt_w/2"/>
                                          </p:val>
                                        </p:tav>
                                        <p:tav tm="100000">
                                          <p:val>
                                            <p:strVal val="#ppt_x"/>
                                          </p:val>
                                        </p:tav>
                                      </p:tavLst>
                                    </p:anim>
                                    <p:anim calcmode="lin" valueType="num">
                                      <p:cBhvr additive="base">
                                        <p:cTn id="32"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xit" presetSubtype="2" fill="hold" grpId="1" nodeType="clickEffect">
                                  <p:stCondLst>
                                    <p:cond delay="0"/>
                                  </p:stCondLst>
                                  <p:childTnLst>
                                    <p:anim calcmode="lin" valueType="num">
                                      <p:cBhvr additive="base">
                                        <p:cTn id="36" dur="500"/>
                                        <p:tgtEl>
                                          <p:spTgt spid="18"/>
                                        </p:tgtEl>
                                        <p:attrNameLst>
                                          <p:attrName>ppt_x</p:attrName>
                                        </p:attrNameLst>
                                      </p:cBhvr>
                                      <p:tavLst>
                                        <p:tav tm="0">
                                          <p:val>
                                            <p:strVal val="ppt_x"/>
                                          </p:val>
                                        </p:tav>
                                        <p:tav tm="100000">
                                          <p:val>
                                            <p:strVal val="1+ppt_w/2"/>
                                          </p:val>
                                        </p:tav>
                                      </p:tavLst>
                                    </p:anim>
                                    <p:anim calcmode="lin" valueType="num">
                                      <p:cBhvr additive="base">
                                        <p:cTn id="37" dur="500"/>
                                        <p:tgtEl>
                                          <p:spTgt spid="18"/>
                                        </p:tgtEl>
                                        <p:attrNameLst>
                                          <p:attrName>ppt_y</p:attrName>
                                        </p:attrNameLst>
                                      </p:cBhvr>
                                      <p:tavLst>
                                        <p:tav tm="0">
                                          <p:val>
                                            <p:strVal val="ppt_y"/>
                                          </p:val>
                                        </p:tav>
                                        <p:tav tm="100000">
                                          <p:val>
                                            <p:strVal val="ppt_y"/>
                                          </p:val>
                                        </p:tav>
                                      </p:tavLst>
                                    </p:anim>
                                    <p:set>
                                      <p:cBhvr>
                                        <p:cTn id="38" dur="1" fill="hold">
                                          <p:stCondLst>
                                            <p:cond delay="499"/>
                                          </p:stCondLst>
                                        </p:cTn>
                                        <p:tgtEl>
                                          <p:spTgt spid="18"/>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500" fill="hold"/>
                                        <p:tgtEl>
                                          <p:spTgt spid="19"/>
                                        </p:tgtEl>
                                        <p:attrNameLst>
                                          <p:attrName>ppt_x</p:attrName>
                                        </p:attrNameLst>
                                      </p:cBhvr>
                                      <p:tavLst>
                                        <p:tav tm="0">
                                          <p:val>
                                            <p:strVal val="0-#ppt_w/2"/>
                                          </p:val>
                                        </p:tav>
                                        <p:tav tm="100000">
                                          <p:val>
                                            <p:strVal val="#ppt_x"/>
                                          </p:val>
                                        </p:tav>
                                      </p:tavLst>
                                    </p:anim>
                                    <p:anim calcmode="lin" valueType="num">
                                      <p:cBhvr additive="base">
                                        <p:cTn id="44"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xit" presetSubtype="2" fill="hold" grpId="1" nodeType="clickEffect">
                                  <p:stCondLst>
                                    <p:cond delay="0"/>
                                  </p:stCondLst>
                                  <p:childTnLst>
                                    <p:anim calcmode="lin" valueType="num">
                                      <p:cBhvr additive="base">
                                        <p:cTn id="48" dur="500"/>
                                        <p:tgtEl>
                                          <p:spTgt spid="19"/>
                                        </p:tgtEl>
                                        <p:attrNameLst>
                                          <p:attrName>ppt_x</p:attrName>
                                        </p:attrNameLst>
                                      </p:cBhvr>
                                      <p:tavLst>
                                        <p:tav tm="0">
                                          <p:val>
                                            <p:strVal val="ppt_x"/>
                                          </p:val>
                                        </p:tav>
                                        <p:tav tm="100000">
                                          <p:val>
                                            <p:strVal val="1+ppt_w/2"/>
                                          </p:val>
                                        </p:tav>
                                      </p:tavLst>
                                    </p:anim>
                                    <p:anim calcmode="lin" valueType="num">
                                      <p:cBhvr additive="base">
                                        <p:cTn id="49" dur="500"/>
                                        <p:tgtEl>
                                          <p:spTgt spid="19"/>
                                        </p:tgtEl>
                                        <p:attrNameLst>
                                          <p:attrName>ppt_y</p:attrName>
                                        </p:attrNameLst>
                                      </p:cBhvr>
                                      <p:tavLst>
                                        <p:tav tm="0">
                                          <p:val>
                                            <p:strVal val="ppt_y"/>
                                          </p:val>
                                        </p:tav>
                                        <p:tav tm="100000">
                                          <p:val>
                                            <p:strVal val="ppt_y"/>
                                          </p:val>
                                        </p:tav>
                                      </p:tavLst>
                                    </p:anim>
                                    <p:set>
                                      <p:cBhvr>
                                        <p:cTn id="50" dur="1" fill="hold">
                                          <p:stCondLst>
                                            <p:cond delay="499"/>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6" grpId="1" animBg="1"/>
      <p:bldP spid="17" grpId="0" animBg="1"/>
      <p:bldP spid="17" grpId="1" animBg="1"/>
      <p:bldP spid="18" grpId="0" animBg="1"/>
      <p:bldP spid="18" grpId="1" animBg="1"/>
      <p:bldP spid="19" grpId="0" animBg="1"/>
      <p:bldP spid="19"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32"/>
          <p:cNvPicPr>
            <a:picLocks noChangeAspect="1"/>
          </p:cNvPicPr>
          <p:nvPr/>
        </p:nvPicPr>
        <p:blipFill>
          <a:blip r:embed="rId2"/>
          <a:stretch>
            <a:fillRect/>
          </a:stretch>
        </p:blipFill>
        <p:spPr>
          <a:xfrm>
            <a:off x="0" y="1054100"/>
            <a:ext cx="9144000" cy="4737100"/>
          </a:xfrm>
          <a:prstGeom prst="rect">
            <a:avLst/>
          </a:prstGeom>
        </p:spPr>
      </p:pic>
      <p:sp>
        <p:nvSpPr>
          <p:cNvPr id="2" name="Slide Number Placeholder 1"/>
          <p:cNvSpPr>
            <a:spLocks noGrp="1"/>
          </p:cNvSpPr>
          <p:nvPr>
            <p:ph type="sldNum" sz="quarter" idx="12"/>
          </p:nvPr>
        </p:nvSpPr>
        <p:spPr/>
        <p:txBody>
          <a:bodyPr/>
          <a:lstStyle/>
          <a:p>
            <a:fld id="{DDBF450E-678E-CA47-AE7C-D21B36B70145}" type="slidenum">
              <a:rPr lang="en-US" smtClean="0"/>
              <a:t>12</a:t>
            </a:fld>
            <a:endParaRPr lang="en-US"/>
          </a:p>
        </p:txBody>
      </p:sp>
      <p:sp>
        <p:nvSpPr>
          <p:cNvPr id="16" name="TextBox 15"/>
          <p:cNvSpPr txBox="1"/>
          <p:nvPr/>
        </p:nvSpPr>
        <p:spPr>
          <a:xfrm>
            <a:off x="4468618" y="2108688"/>
            <a:ext cx="426995" cy="369332"/>
          </a:xfrm>
          <a:prstGeom prst="rect">
            <a:avLst/>
          </a:prstGeom>
          <a:noFill/>
        </p:spPr>
        <p:txBody>
          <a:bodyPr wrap="none" rtlCol="0">
            <a:spAutoFit/>
          </a:bodyPr>
          <a:lstStyle/>
          <a:p>
            <a:r>
              <a:rPr lang="en-US" dirty="0" smtClean="0">
                <a:solidFill>
                  <a:srgbClr val="FF0000"/>
                </a:solidFill>
              </a:rPr>
              <a:t>R1</a:t>
            </a:r>
            <a:endParaRPr lang="en-US" dirty="0">
              <a:solidFill>
                <a:srgbClr val="FF0000"/>
              </a:solidFill>
            </a:endParaRPr>
          </a:p>
        </p:txBody>
      </p:sp>
      <p:sp>
        <p:nvSpPr>
          <p:cNvPr id="17" name="TextBox 16"/>
          <p:cNvSpPr txBox="1"/>
          <p:nvPr/>
        </p:nvSpPr>
        <p:spPr>
          <a:xfrm>
            <a:off x="7899073" y="2505335"/>
            <a:ext cx="426995" cy="369332"/>
          </a:xfrm>
          <a:prstGeom prst="rect">
            <a:avLst/>
          </a:prstGeom>
          <a:noFill/>
        </p:spPr>
        <p:txBody>
          <a:bodyPr wrap="none" rtlCol="0">
            <a:spAutoFit/>
          </a:bodyPr>
          <a:lstStyle/>
          <a:p>
            <a:r>
              <a:rPr lang="en-US" dirty="0" smtClean="0">
                <a:solidFill>
                  <a:srgbClr val="0000FF"/>
                </a:solidFill>
              </a:rPr>
              <a:t>R1</a:t>
            </a:r>
            <a:endParaRPr lang="en-US" dirty="0">
              <a:solidFill>
                <a:srgbClr val="0000FF"/>
              </a:solidFill>
            </a:endParaRPr>
          </a:p>
        </p:txBody>
      </p:sp>
      <p:sp>
        <p:nvSpPr>
          <p:cNvPr id="18" name="TextBox 17"/>
          <p:cNvSpPr txBox="1"/>
          <p:nvPr/>
        </p:nvSpPr>
        <p:spPr>
          <a:xfrm>
            <a:off x="3204463" y="2818161"/>
            <a:ext cx="426995" cy="369332"/>
          </a:xfrm>
          <a:prstGeom prst="rect">
            <a:avLst/>
          </a:prstGeom>
          <a:noFill/>
        </p:spPr>
        <p:txBody>
          <a:bodyPr wrap="none" rtlCol="0">
            <a:spAutoFit/>
          </a:bodyPr>
          <a:lstStyle/>
          <a:p>
            <a:r>
              <a:rPr lang="en-US" dirty="0" smtClean="0">
                <a:solidFill>
                  <a:srgbClr val="FF0000"/>
                </a:solidFill>
              </a:rPr>
              <a:t>R2</a:t>
            </a:r>
            <a:endParaRPr lang="en-US" dirty="0">
              <a:solidFill>
                <a:srgbClr val="FF0000"/>
              </a:solidFill>
            </a:endParaRPr>
          </a:p>
        </p:txBody>
      </p:sp>
      <p:sp>
        <p:nvSpPr>
          <p:cNvPr id="19" name="TextBox 18"/>
          <p:cNvSpPr txBox="1"/>
          <p:nvPr/>
        </p:nvSpPr>
        <p:spPr>
          <a:xfrm>
            <a:off x="5387690" y="3085108"/>
            <a:ext cx="426995" cy="369332"/>
          </a:xfrm>
          <a:prstGeom prst="rect">
            <a:avLst/>
          </a:prstGeom>
          <a:noFill/>
        </p:spPr>
        <p:txBody>
          <a:bodyPr wrap="none" rtlCol="0">
            <a:spAutoFit/>
          </a:bodyPr>
          <a:lstStyle/>
          <a:p>
            <a:r>
              <a:rPr lang="en-US" dirty="0" smtClean="0">
                <a:solidFill>
                  <a:srgbClr val="0000FF"/>
                </a:solidFill>
              </a:rPr>
              <a:t>R2</a:t>
            </a:r>
            <a:endParaRPr lang="en-US" dirty="0">
              <a:solidFill>
                <a:srgbClr val="0000FF"/>
              </a:solidFill>
            </a:endParaRPr>
          </a:p>
        </p:txBody>
      </p:sp>
      <p:sp>
        <p:nvSpPr>
          <p:cNvPr id="20" name="TextBox 19"/>
          <p:cNvSpPr txBox="1"/>
          <p:nvPr/>
        </p:nvSpPr>
        <p:spPr>
          <a:xfrm>
            <a:off x="3795609" y="3902844"/>
            <a:ext cx="426995" cy="369332"/>
          </a:xfrm>
          <a:prstGeom prst="rect">
            <a:avLst/>
          </a:prstGeom>
          <a:noFill/>
        </p:spPr>
        <p:txBody>
          <a:bodyPr wrap="none" rtlCol="0">
            <a:spAutoFit/>
          </a:bodyPr>
          <a:lstStyle/>
          <a:p>
            <a:r>
              <a:rPr lang="en-US" dirty="0" smtClean="0">
                <a:solidFill>
                  <a:srgbClr val="0000FF"/>
                </a:solidFill>
              </a:rPr>
              <a:t>R3</a:t>
            </a:r>
            <a:endParaRPr lang="en-US" dirty="0">
              <a:solidFill>
                <a:srgbClr val="0000FF"/>
              </a:solidFill>
            </a:endParaRPr>
          </a:p>
        </p:txBody>
      </p:sp>
      <p:sp>
        <p:nvSpPr>
          <p:cNvPr id="21" name="TextBox 20"/>
          <p:cNvSpPr txBox="1"/>
          <p:nvPr/>
        </p:nvSpPr>
        <p:spPr>
          <a:xfrm>
            <a:off x="2369949" y="3322565"/>
            <a:ext cx="426995" cy="369332"/>
          </a:xfrm>
          <a:prstGeom prst="rect">
            <a:avLst/>
          </a:prstGeom>
          <a:noFill/>
        </p:spPr>
        <p:txBody>
          <a:bodyPr wrap="none" rtlCol="0">
            <a:spAutoFit/>
          </a:bodyPr>
          <a:lstStyle/>
          <a:p>
            <a:r>
              <a:rPr lang="en-US" dirty="0" smtClean="0">
                <a:solidFill>
                  <a:srgbClr val="FF0000"/>
                </a:solidFill>
              </a:rPr>
              <a:t>R3</a:t>
            </a:r>
            <a:endParaRPr lang="en-US" dirty="0">
              <a:solidFill>
                <a:srgbClr val="FF0000"/>
              </a:solidFill>
            </a:endParaRPr>
          </a:p>
        </p:txBody>
      </p:sp>
      <p:sp>
        <p:nvSpPr>
          <p:cNvPr id="22" name="TextBox 21"/>
          <p:cNvSpPr txBox="1"/>
          <p:nvPr/>
        </p:nvSpPr>
        <p:spPr>
          <a:xfrm>
            <a:off x="2762347" y="4407156"/>
            <a:ext cx="428322" cy="369332"/>
          </a:xfrm>
          <a:prstGeom prst="rect">
            <a:avLst/>
          </a:prstGeom>
          <a:noFill/>
        </p:spPr>
        <p:txBody>
          <a:bodyPr wrap="none" rtlCol="0">
            <a:spAutoFit/>
          </a:bodyPr>
          <a:lstStyle/>
          <a:p>
            <a:r>
              <a:rPr lang="en-US" dirty="0" smtClean="0">
                <a:solidFill>
                  <a:srgbClr val="0000FF"/>
                </a:solidFill>
              </a:rPr>
              <a:t>R4</a:t>
            </a:r>
            <a:endParaRPr lang="en-US" dirty="0">
              <a:solidFill>
                <a:srgbClr val="0000FF"/>
              </a:solidFill>
            </a:endParaRPr>
          </a:p>
        </p:txBody>
      </p:sp>
      <p:sp>
        <p:nvSpPr>
          <p:cNvPr id="23" name="TextBox 22"/>
          <p:cNvSpPr txBox="1"/>
          <p:nvPr/>
        </p:nvSpPr>
        <p:spPr>
          <a:xfrm>
            <a:off x="1767284" y="3826738"/>
            <a:ext cx="428322" cy="369332"/>
          </a:xfrm>
          <a:prstGeom prst="rect">
            <a:avLst/>
          </a:prstGeom>
          <a:noFill/>
        </p:spPr>
        <p:txBody>
          <a:bodyPr wrap="none" rtlCol="0">
            <a:spAutoFit/>
          </a:bodyPr>
          <a:lstStyle/>
          <a:p>
            <a:r>
              <a:rPr lang="en-US" dirty="0" smtClean="0">
                <a:solidFill>
                  <a:srgbClr val="FF0000"/>
                </a:solidFill>
              </a:rPr>
              <a:t>R4</a:t>
            </a:r>
            <a:endParaRPr lang="en-US" dirty="0">
              <a:solidFill>
                <a:srgbClr val="FF0000"/>
              </a:solidFill>
            </a:endParaRPr>
          </a:p>
        </p:txBody>
      </p:sp>
      <p:sp>
        <p:nvSpPr>
          <p:cNvPr id="24" name="Rounded Rectangle 23"/>
          <p:cNvSpPr/>
          <p:nvPr/>
        </p:nvSpPr>
        <p:spPr>
          <a:xfrm>
            <a:off x="2383080" y="3762370"/>
            <a:ext cx="1872089" cy="426573"/>
          </a:xfrm>
          <a:prstGeom prst="roundRect">
            <a:avLst/>
          </a:prstGeom>
          <a:noFill/>
          <a:ln w="9525" cmpd="sng">
            <a:solidFill>
              <a:schemeClr val="tx1"/>
            </a:solidFill>
            <a:prstDash val="soli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ounded Rectangle 24"/>
          <p:cNvSpPr/>
          <p:nvPr/>
        </p:nvSpPr>
        <p:spPr>
          <a:xfrm>
            <a:off x="4517490" y="2478020"/>
            <a:ext cx="4137698" cy="406627"/>
          </a:xfrm>
          <a:prstGeom prst="roundRect">
            <a:avLst/>
          </a:prstGeom>
          <a:noFill/>
          <a:ln w="19050" cmpd="sng">
            <a:solidFill>
              <a:srgbClr val="0000FF"/>
            </a:solidFill>
            <a:prstDash val="dashDo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ounded Rectangle 25"/>
          <p:cNvSpPr/>
          <p:nvPr/>
        </p:nvSpPr>
        <p:spPr>
          <a:xfrm>
            <a:off x="1781479" y="4355913"/>
            <a:ext cx="1459310" cy="295659"/>
          </a:xfrm>
          <a:prstGeom prst="round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Rounded Rectangle 26"/>
          <p:cNvSpPr/>
          <p:nvPr/>
        </p:nvSpPr>
        <p:spPr>
          <a:xfrm>
            <a:off x="3182753" y="3123200"/>
            <a:ext cx="1334737" cy="516153"/>
          </a:xfrm>
          <a:prstGeom prst="roundRect">
            <a:avLst/>
          </a:prstGeom>
          <a:noFill/>
          <a:ln w="19050" cmpd="sng">
            <a:solidFill>
              <a:srgbClr val="008000"/>
            </a:solidFill>
            <a:prstDash val="dashDo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Title 3"/>
          <p:cNvSpPr txBox="1">
            <a:spLocks/>
          </p:cNvSpPr>
          <p:nvPr/>
        </p:nvSpPr>
        <p:spPr>
          <a:xfrm>
            <a:off x="162825" y="274639"/>
            <a:ext cx="8814279" cy="688184"/>
          </a:xfrm>
          <a:prstGeom prst="rect">
            <a:avLst/>
          </a:prstGeom>
        </p:spPr>
        <p:txBody>
          <a:bodyPr>
            <a:normAutofit fontScale="62500" lnSpcReduction="20000"/>
          </a:bodyPr>
          <a:lstStyle>
            <a:lvl1pPr algn="ctr" defTabSz="457200" rtl="0" eaLnBrk="1" latinLnBrk="0" hangingPunct="1">
              <a:spcBef>
                <a:spcPct val="0"/>
              </a:spcBef>
              <a:buNone/>
              <a:defRPr sz="3600" kern="1200">
                <a:solidFill>
                  <a:schemeClr val="tx1"/>
                </a:solidFill>
                <a:latin typeface="+mj-lt"/>
                <a:ea typeface="+mj-ea"/>
                <a:cs typeface="+mj-cs"/>
              </a:defRPr>
            </a:lvl1pPr>
          </a:lstStyle>
          <a:p>
            <a:r>
              <a:rPr lang="en-US" dirty="0" smtClean="0"/>
              <a:t>MOS vs. bit-rate plot </a:t>
            </a:r>
            <a:r>
              <a:rPr lang="en-US" dirty="0"/>
              <a:t>(example with </a:t>
            </a:r>
            <a:r>
              <a:rPr lang="en-US" dirty="0" smtClean="0"/>
              <a:t>bit-rate </a:t>
            </a:r>
            <a:r>
              <a:rPr lang="en-US" dirty="0"/>
              <a:t>savings </a:t>
            </a:r>
            <a:r>
              <a:rPr lang="en-US" dirty="0" smtClean="0"/>
              <a:t>&lt; </a:t>
            </a:r>
            <a:r>
              <a:rPr lang="en-US" dirty="0"/>
              <a:t>50%</a:t>
            </a:r>
            <a:r>
              <a:rPr lang="en-US" dirty="0" smtClean="0"/>
              <a:t>)</a:t>
            </a:r>
          </a:p>
          <a:p>
            <a:r>
              <a:rPr lang="en-US" dirty="0" smtClean="0"/>
              <a:t>A few plots are similar to this</a:t>
            </a:r>
            <a:endParaRPr lang="en-US" dirty="0"/>
          </a:p>
          <a:p>
            <a:endParaRPr lang="en-US" dirty="0"/>
          </a:p>
        </p:txBody>
      </p:sp>
      <p:sp>
        <p:nvSpPr>
          <p:cNvPr id="29" name="TextBox 28"/>
          <p:cNvSpPr txBox="1"/>
          <p:nvPr/>
        </p:nvSpPr>
        <p:spPr>
          <a:xfrm>
            <a:off x="1553126" y="6133147"/>
            <a:ext cx="6265557" cy="400110"/>
          </a:xfrm>
          <a:prstGeom prst="rect">
            <a:avLst/>
          </a:prstGeom>
          <a:noFill/>
        </p:spPr>
        <p:txBody>
          <a:bodyPr wrap="none" rtlCol="0">
            <a:spAutoFit/>
          </a:bodyPr>
          <a:lstStyle/>
          <a:p>
            <a:r>
              <a:rPr lang="en-US" sz="2000" dirty="0" smtClean="0"/>
              <a:t>MOS BD-rate = -36%                    MOS (&gt;= 7) BD-rate = -35%</a:t>
            </a:r>
            <a:endParaRPr lang="en-US" sz="2000" dirty="0"/>
          </a:p>
        </p:txBody>
      </p:sp>
    </p:spTree>
    <p:extLst>
      <p:ext uri="{BB962C8B-B14F-4D97-AF65-F5344CB8AC3E}">
        <p14:creationId xmlns:p14="http://schemas.microsoft.com/office/powerpoint/2010/main" val="393735827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1+#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2" fill="hold" grpId="1" nodeType="clickEffect">
                                  <p:stCondLst>
                                    <p:cond delay="0"/>
                                  </p:stCondLst>
                                  <p:childTnLst>
                                    <p:anim calcmode="lin" valueType="num">
                                      <p:cBhvr additive="base">
                                        <p:cTn id="12" dur="500"/>
                                        <p:tgtEl>
                                          <p:spTgt spid="25"/>
                                        </p:tgtEl>
                                        <p:attrNameLst>
                                          <p:attrName>ppt_x</p:attrName>
                                        </p:attrNameLst>
                                      </p:cBhvr>
                                      <p:tavLst>
                                        <p:tav tm="0">
                                          <p:val>
                                            <p:strVal val="ppt_x"/>
                                          </p:val>
                                        </p:tav>
                                        <p:tav tm="100000">
                                          <p:val>
                                            <p:strVal val="1+ppt_w/2"/>
                                          </p:val>
                                        </p:tav>
                                      </p:tavLst>
                                    </p:anim>
                                    <p:anim calcmode="lin" valueType="num">
                                      <p:cBhvr additive="base">
                                        <p:cTn id="13" dur="500"/>
                                        <p:tgtEl>
                                          <p:spTgt spid="25"/>
                                        </p:tgtEl>
                                        <p:attrNameLst>
                                          <p:attrName>ppt_y</p:attrName>
                                        </p:attrNameLst>
                                      </p:cBhvr>
                                      <p:tavLst>
                                        <p:tav tm="0">
                                          <p:val>
                                            <p:strVal val="ppt_y"/>
                                          </p:val>
                                        </p:tav>
                                        <p:tav tm="100000">
                                          <p:val>
                                            <p:strVal val="ppt_y"/>
                                          </p:val>
                                        </p:tav>
                                      </p:tavLst>
                                    </p:anim>
                                    <p:set>
                                      <p:cBhvr>
                                        <p:cTn id="14" dur="1" fill="hold">
                                          <p:stCondLst>
                                            <p:cond delay="499"/>
                                          </p:stCondLst>
                                        </p:cTn>
                                        <p:tgtEl>
                                          <p:spTgt spid="25"/>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500" fill="hold"/>
                                        <p:tgtEl>
                                          <p:spTgt spid="27"/>
                                        </p:tgtEl>
                                        <p:attrNameLst>
                                          <p:attrName>ppt_x</p:attrName>
                                        </p:attrNameLst>
                                      </p:cBhvr>
                                      <p:tavLst>
                                        <p:tav tm="0">
                                          <p:val>
                                            <p:strVal val="1+#ppt_w/2"/>
                                          </p:val>
                                        </p:tav>
                                        <p:tav tm="100000">
                                          <p:val>
                                            <p:strVal val="#ppt_x"/>
                                          </p:val>
                                        </p:tav>
                                      </p:tavLst>
                                    </p:anim>
                                    <p:anim calcmode="lin" valueType="num">
                                      <p:cBhvr additive="base">
                                        <p:cTn id="20" dur="500" fill="hold"/>
                                        <p:tgtEl>
                                          <p:spTgt spid="2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xit" presetSubtype="2" fill="hold" grpId="1" nodeType="clickEffect">
                                  <p:stCondLst>
                                    <p:cond delay="0"/>
                                  </p:stCondLst>
                                  <p:childTnLst>
                                    <p:anim calcmode="lin" valueType="num">
                                      <p:cBhvr additive="base">
                                        <p:cTn id="24" dur="500"/>
                                        <p:tgtEl>
                                          <p:spTgt spid="27"/>
                                        </p:tgtEl>
                                        <p:attrNameLst>
                                          <p:attrName>ppt_x</p:attrName>
                                        </p:attrNameLst>
                                      </p:cBhvr>
                                      <p:tavLst>
                                        <p:tav tm="0">
                                          <p:val>
                                            <p:strVal val="ppt_x"/>
                                          </p:val>
                                        </p:tav>
                                        <p:tav tm="100000">
                                          <p:val>
                                            <p:strVal val="1+ppt_w/2"/>
                                          </p:val>
                                        </p:tav>
                                      </p:tavLst>
                                    </p:anim>
                                    <p:anim calcmode="lin" valueType="num">
                                      <p:cBhvr additive="base">
                                        <p:cTn id="25" dur="500"/>
                                        <p:tgtEl>
                                          <p:spTgt spid="27"/>
                                        </p:tgtEl>
                                        <p:attrNameLst>
                                          <p:attrName>ppt_y</p:attrName>
                                        </p:attrNameLst>
                                      </p:cBhvr>
                                      <p:tavLst>
                                        <p:tav tm="0">
                                          <p:val>
                                            <p:strVal val="ppt_y"/>
                                          </p:val>
                                        </p:tav>
                                        <p:tav tm="100000">
                                          <p:val>
                                            <p:strVal val="ppt_y"/>
                                          </p:val>
                                        </p:tav>
                                      </p:tavLst>
                                    </p:anim>
                                    <p:set>
                                      <p:cBhvr>
                                        <p:cTn id="26" dur="1" fill="hold">
                                          <p:stCondLst>
                                            <p:cond delay="499"/>
                                          </p:stCondLst>
                                        </p:cTn>
                                        <p:tgtEl>
                                          <p:spTgt spid="27"/>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additive="base">
                                        <p:cTn id="31" dur="500" fill="hold"/>
                                        <p:tgtEl>
                                          <p:spTgt spid="24"/>
                                        </p:tgtEl>
                                        <p:attrNameLst>
                                          <p:attrName>ppt_x</p:attrName>
                                        </p:attrNameLst>
                                      </p:cBhvr>
                                      <p:tavLst>
                                        <p:tav tm="0">
                                          <p:val>
                                            <p:strVal val="0-#ppt_w/2"/>
                                          </p:val>
                                        </p:tav>
                                        <p:tav tm="100000">
                                          <p:val>
                                            <p:strVal val="#ppt_x"/>
                                          </p:val>
                                        </p:tav>
                                      </p:tavLst>
                                    </p:anim>
                                    <p:anim calcmode="lin" valueType="num">
                                      <p:cBhvr additive="base">
                                        <p:cTn id="32"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xit" presetSubtype="2" fill="hold" grpId="1" nodeType="clickEffect">
                                  <p:stCondLst>
                                    <p:cond delay="0"/>
                                  </p:stCondLst>
                                  <p:childTnLst>
                                    <p:anim calcmode="lin" valueType="num">
                                      <p:cBhvr additive="base">
                                        <p:cTn id="36" dur="500"/>
                                        <p:tgtEl>
                                          <p:spTgt spid="24"/>
                                        </p:tgtEl>
                                        <p:attrNameLst>
                                          <p:attrName>ppt_x</p:attrName>
                                        </p:attrNameLst>
                                      </p:cBhvr>
                                      <p:tavLst>
                                        <p:tav tm="0">
                                          <p:val>
                                            <p:strVal val="ppt_x"/>
                                          </p:val>
                                        </p:tav>
                                        <p:tav tm="100000">
                                          <p:val>
                                            <p:strVal val="1+ppt_w/2"/>
                                          </p:val>
                                        </p:tav>
                                      </p:tavLst>
                                    </p:anim>
                                    <p:anim calcmode="lin" valueType="num">
                                      <p:cBhvr additive="base">
                                        <p:cTn id="37" dur="500"/>
                                        <p:tgtEl>
                                          <p:spTgt spid="24"/>
                                        </p:tgtEl>
                                        <p:attrNameLst>
                                          <p:attrName>ppt_y</p:attrName>
                                        </p:attrNameLst>
                                      </p:cBhvr>
                                      <p:tavLst>
                                        <p:tav tm="0">
                                          <p:val>
                                            <p:strVal val="ppt_y"/>
                                          </p:val>
                                        </p:tav>
                                        <p:tav tm="100000">
                                          <p:val>
                                            <p:strVal val="ppt_y"/>
                                          </p:val>
                                        </p:tav>
                                      </p:tavLst>
                                    </p:anim>
                                    <p:set>
                                      <p:cBhvr>
                                        <p:cTn id="38" dur="1" fill="hold">
                                          <p:stCondLst>
                                            <p:cond delay="499"/>
                                          </p:stCondLst>
                                        </p:cTn>
                                        <p:tgtEl>
                                          <p:spTgt spid="24"/>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additive="base">
                                        <p:cTn id="43" dur="500" fill="hold"/>
                                        <p:tgtEl>
                                          <p:spTgt spid="26"/>
                                        </p:tgtEl>
                                        <p:attrNameLst>
                                          <p:attrName>ppt_x</p:attrName>
                                        </p:attrNameLst>
                                      </p:cBhvr>
                                      <p:tavLst>
                                        <p:tav tm="0">
                                          <p:val>
                                            <p:strVal val="0-#ppt_w/2"/>
                                          </p:val>
                                        </p:tav>
                                        <p:tav tm="100000">
                                          <p:val>
                                            <p:strVal val="#ppt_x"/>
                                          </p:val>
                                        </p:tav>
                                      </p:tavLst>
                                    </p:anim>
                                    <p:anim calcmode="lin" valueType="num">
                                      <p:cBhvr additive="base">
                                        <p:cTn id="44"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xit" presetSubtype="2" fill="hold" grpId="1" nodeType="clickEffect">
                                  <p:stCondLst>
                                    <p:cond delay="0"/>
                                  </p:stCondLst>
                                  <p:childTnLst>
                                    <p:anim calcmode="lin" valueType="num">
                                      <p:cBhvr additive="base">
                                        <p:cTn id="48" dur="500"/>
                                        <p:tgtEl>
                                          <p:spTgt spid="26"/>
                                        </p:tgtEl>
                                        <p:attrNameLst>
                                          <p:attrName>ppt_x</p:attrName>
                                        </p:attrNameLst>
                                      </p:cBhvr>
                                      <p:tavLst>
                                        <p:tav tm="0">
                                          <p:val>
                                            <p:strVal val="ppt_x"/>
                                          </p:val>
                                        </p:tav>
                                        <p:tav tm="100000">
                                          <p:val>
                                            <p:strVal val="1+ppt_w/2"/>
                                          </p:val>
                                        </p:tav>
                                      </p:tavLst>
                                    </p:anim>
                                    <p:anim calcmode="lin" valueType="num">
                                      <p:cBhvr additive="base">
                                        <p:cTn id="49" dur="500"/>
                                        <p:tgtEl>
                                          <p:spTgt spid="26"/>
                                        </p:tgtEl>
                                        <p:attrNameLst>
                                          <p:attrName>ppt_y</p:attrName>
                                        </p:attrNameLst>
                                      </p:cBhvr>
                                      <p:tavLst>
                                        <p:tav tm="0">
                                          <p:val>
                                            <p:strVal val="ppt_y"/>
                                          </p:val>
                                        </p:tav>
                                        <p:tav tm="100000">
                                          <p:val>
                                            <p:strVal val="ppt_y"/>
                                          </p:val>
                                        </p:tav>
                                      </p:tavLst>
                                    </p:anim>
                                    <p:set>
                                      <p:cBhvr>
                                        <p:cTn id="50" dur="1" fill="hold">
                                          <p:stCondLst>
                                            <p:cond delay="499"/>
                                          </p:stCondLst>
                                        </p:cTn>
                                        <p:tgtEl>
                                          <p:spTgt spid="2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4" grpId="1" animBg="1"/>
      <p:bldP spid="25" grpId="0" animBg="1"/>
      <p:bldP spid="25" grpId="1" animBg="1"/>
      <p:bldP spid="26" grpId="0" animBg="1"/>
      <p:bldP spid="26" grpId="1" animBg="1"/>
      <p:bldP spid="27" grpId="0" animBg="1"/>
      <p:bldP spid="27"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a:blip r:embed="rId2"/>
          <a:stretch>
            <a:fillRect/>
          </a:stretch>
        </p:blipFill>
        <p:spPr>
          <a:xfrm>
            <a:off x="0" y="1054100"/>
            <a:ext cx="9144000" cy="4737100"/>
          </a:xfrm>
          <a:prstGeom prst="rect">
            <a:avLst/>
          </a:prstGeom>
        </p:spPr>
      </p:pic>
      <p:sp>
        <p:nvSpPr>
          <p:cNvPr id="12" name="Title 11"/>
          <p:cNvSpPr>
            <a:spLocks noGrp="1"/>
          </p:cNvSpPr>
          <p:nvPr>
            <p:ph type="title"/>
          </p:nvPr>
        </p:nvSpPr>
        <p:spPr/>
        <p:txBody>
          <a:bodyPr>
            <a:normAutofit fontScale="90000"/>
          </a:bodyPr>
          <a:lstStyle/>
          <a:p>
            <a:r>
              <a:rPr lang="en-US" dirty="0"/>
              <a:t>MOS vs. </a:t>
            </a:r>
            <a:r>
              <a:rPr lang="en-US" dirty="0" smtClean="0"/>
              <a:t>bit-rate </a:t>
            </a:r>
            <a:r>
              <a:rPr lang="en-US" dirty="0"/>
              <a:t>plot </a:t>
            </a:r>
            <a:r>
              <a:rPr lang="en-US" dirty="0" smtClean="0"/>
              <a:t>(unclear</a:t>
            </a:r>
            <a:r>
              <a:rPr lang="en-US" dirty="0" smtClean="0"/>
              <a:t>)</a:t>
            </a:r>
            <a:br>
              <a:rPr lang="en-US" dirty="0" smtClean="0"/>
            </a:br>
            <a:r>
              <a:rPr lang="en-US" dirty="0" smtClean="0"/>
              <a:t>This is an isolated case that was excluded</a:t>
            </a:r>
            <a:endParaRPr lang="en-US" dirty="0"/>
          </a:p>
        </p:txBody>
      </p:sp>
      <p:sp>
        <p:nvSpPr>
          <p:cNvPr id="2" name="Slide Number Placeholder 1"/>
          <p:cNvSpPr>
            <a:spLocks noGrp="1"/>
          </p:cNvSpPr>
          <p:nvPr>
            <p:ph type="sldNum" sz="quarter" idx="12"/>
          </p:nvPr>
        </p:nvSpPr>
        <p:spPr/>
        <p:txBody>
          <a:bodyPr/>
          <a:lstStyle/>
          <a:p>
            <a:fld id="{DDBF450E-678E-CA47-AE7C-D21B36B70145}" type="slidenum">
              <a:rPr lang="en-US" smtClean="0"/>
              <a:t>13</a:t>
            </a:fld>
            <a:endParaRPr lang="en-US"/>
          </a:p>
        </p:txBody>
      </p:sp>
      <p:sp>
        <p:nvSpPr>
          <p:cNvPr id="4" name="TextBox 3"/>
          <p:cNvSpPr txBox="1"/>
          <p:nvPr/>
        </p:nvSpPr>
        <p:spPr>
          <a:xfrm>
            <a:off x="4233458" y="2782145"/>
            <a:ext cx="426995" cy="369332"/>
          </a:xfrm>
          <a:prstGeom prst="rect">
            <a:avLst/>
          </a:prstGeom>
          <a:noFill/>
        </p:spPr>
        <p:txBody>
          <a:bodyPr wrap="none" rtlCol="0">
            <a:spAutoFit/>
          </a:bodyPr>
          <a:lstStyle/>
          <a:p>
            <a:r>
              <a:rPr lang="en-US" dirty="0" smtClean="0">
                <a:solidFill>
                  <a:srgbClr val="FF0000"/>
                </a:solidFill>
              </a:rPr>
              <a:t>R1</a:t>
            </a:r>
            <a:endParaRPr lang="en-US" dirty="0">
              <a:solidFill>
                <a:srgbClr val="FF0000"/>
              </a:solidFill>
            </a:endParaRPr>
          </a:p>
        </p:txBody>
      </p:sp>
      <p:sp>
        <p:nvSpPr>
          <p:cNvPr id="5" name="TextBox 4"/>
          <p:cNvSpPr txBox="1"/>
          <p:nvPr/>
        </p:nvSpPr>
        <p:spPr>
          <a:xfrm>
            <a:off x="7993033" y="2260413"/>
            <a:ext cx="426995" cy="369332"/>
          </a:xfrm>
          <a:prstGeom prst="rect">
            <a:avLst/>
          </a:prstGeom>
          <a:noFill/>
        </p:spPr>
        <p:txBody>
          <a:bodyPr wrap="none" rtlCol="0">
            <a:spAutoFit/>
          </a:bodyPr>
          <a:lstStyle/>
          <a:p>
            <a:r>
              <a:rPr lang="en-US" dirty="0" smtClean="0">
                <a:solidFill>
                  <a:srgbClr val="0000FF"/>
                </a:solidFill>
              </a:rPr>
              <a:t>R1</a:t>
            </a:r>
            <a:endParaRPr lang="en-US" dirty="0">
              <a:solidFill>
                <a:srgbClr val="0000FF"/>
              </a:solidFill>
            </a:endParaRPr>
          </a:p>
        </p:txBody>
      </p:sp>
      <p:sp>
        <p:nvSpPr>
          <p:cNvPr id="6" name="TextBox 5"/>
          <p:cNvSpPr txBox="1"/>
          <p:nvPr/>
        </p:nvSpPr>
        <p:spPr>
          <a:xfrm>
            <a:off x="2520598" y="2488988"/>
            <a:ext cx="426995" cy="369332"/>
          </a:xfrm>
          <a:prstGeom prst="rect">
            <a:avLst/>
          </a:prstGeom>
          <a:noFill/>
        </p:spPr>
        <p:txBody>
          <a:bodyPr wrap="none" rtlCol="0">
            <a:spAutoFit/>
          </a:bodyPr>
          <a:lstStyle/>
          <a:p>
            <a:r>
              <a:rPr lang="en-US" dirty="0" smtClean="0">
                <a:solidFill>
                  <a:srgbClr val="FF0000"/>
                </a:solidFill>
              </a:rPr>
              <a:t>R2</a:t>
            </a:r>
            <a:endParaRPr lang="en-US" dirty="0">
              <a:solidFill>
                <a:srgbClr val="FF0000"/>
              </a:solidFill>
            </a:endParaRPr>
          </a:p>
        </p:txBody>
      </p:sp>
      <p:sp>
        <p:nvSpPr>
          <p:cNvPr id="7" name="TextBox 6"/>
          <p:cNvSpPr txBox="1"/>
          <p:nvPr/>
        </p:nvSpPr>
        <p:spPr>
          <a:xfrm>
            <a:off x="4164725" y="1698137"/>
            <a:ext cx="426995" cy="369332"/>
          </a:xfrm>
          <a:prstGeom prst="rect">
            <a:avLst/>
          </a:prstGeom>
          <a:noFill/>
        </p:spPr>
        <p:txBody>
          <a:bodyPr wrap="none" rtlCol="0">
            <a:spAutoFit/>
          </a:bodyPr>
          <a:lstStyle/>
          <a:p>
            <a:r>
              <a:rPr lang="en-US" dirty="0" smtClean="0">
                <a:solidFill>
                  <a:srgbClr val="0000FF"/>
                </a:solidFill>
              </a:rPr>
              <a:t>R2</a:t>
            </a:r>
            <a:endParaRPr lang="en-US" dirty="0">
              <a:solidFill>
                <a:srgbClr val="0000FF"/>
              </a:solidFill>
            </a:endParaRPr>
          </a:p>
        </p:txBody>
      </p:sp>
      <p:sp>
        <p:nvSpPr>
          <p:cNvPr id="8" name="TextBox 7"/>
          <p:cNvSpPr txBox="1"/>
          <p:nvPr/>
        </p:nvSpPr>
        <p:spPr>
          <a:xfrm>
            <a:off x="2836763" y="3031947"/>
            <a:ext cx="426995" cy="369332"/>
          </a:xfrm>
          <a:prstGeom prst="rect">
            <a:avLst/>
          </a:prstGeom>
          <a:noFill/>
        </p:spPr>
        <p:txBody>
          <a:bodyPr wrap="none" rtlCol="0">
            <a:spAutoFit/>
          </a:bodyPr>
          <a:lstStyle/>
          <a:p>
            <a:r>
              <a:rPr lang="en-US" dirty="0" smtClean="0">
                <a:solidFill>
                  <a:srgbClr val="0000FF"/>
                </a:solidFill>
              </a:rPr>
              <a:t>R3</a:t>
            </a:r>
            <a:endParaRPr lang="en-US" dirty="0">
              <a:solidFill>
                <a:srgbClr val="0000FF"/>
              </a:solidFill>
            </a:endParaRPr>
          </a:p>
        </p:txBody>
      </p:sp>
      <p:sp>
        <p:nvSpPr>
          <p:cNvPr id="9" name="TextBox 8"/>
          <p:cNvSpPr txBox="1"/>
          <p:nvPr/>
        </p:nvSpPr>
        <p:spPr>
          <a:xfrm>
            <a:off x="1805489" y="1698137"/>
            <a:ext cx="426995" cy="369332"/>
          </a:xfrm>
          <a:prstGeom prst="rect">
            <a:avLst/>
          </a:prstGeom>
          <a:noFill/>
        </p:spPr>
        <p:txBody>
          <a:bodyPr wrap="none" rtlCol="0">
            <a:spAutoFit/>
          </a:bodyPr>
          <a:lstStyle/>
          <a:p>
            <a:r>
              <a:rPr lang="en-US" dirty="0" smtClean="0">
                <a:solidFill>
                  <a:srgbClr val="FF0000"/>
                </a:solidFill>
              </a:rPr>
              <a:t>R3</a:t>
            </a:r>
            <a:endParaRPr lang="en-US" dirty="0">
              <a:solidFill>
                <a:srgbClr val="FF0000"/>
              </a:solidFill>
            </a:endParaRPr>
          </a:p>
        </p:txBody>
      </p:sp>
      <p:sp>
        <p:nvSpPr>
          <p:cNvPr id="10" name="TextBox 9"/>
          <p:cNvSpPr txBox="1"/>
          <p:nvPr/>
        </p:nvSpPr>
        <p:spPr>
          <a:xfrm>
            <a:off x="2124841" y="4059735"/>
            <a:ext cx="428322" cy="369332"/>
          </a:xfrm>
          <a:prstGeom prst="rect">
            <a:avLst/>
          </a:prstGeom>
          <a:noFill/>
        </p:spPr>
        <p:txBody>
          <a:bodyPr wrap="none" rtlCol="0">
            <a:spAutoFit/>
          </a:bodyPr>
          <a:lstStyle/>
          <a:p>
            <a:r>
              <a:rPr lang="en-US" dirty="0" smtClean="0">
                <a:solidFill>
                  <a:srgbClr val="0000FF"/>
                </a:solidFill>
              </a:rPr>
              <a:t>R4</a:t>
            </a:r>
            <a:endParaRPr lang="en-US" dirty="0">
              <a:solidFill>
                <a:srgbClr val="0000FF"/>
              </a:solidFill>
            </a:endParaRPr>
          </a:p>
        </p:txBody>
      </p:sp>
      <p:sp>
        <p:nvSpPr>
          <p:cNvPr id="11" name="TextBox 10"/>
          <p:cNvSpPr txBox="1"/>
          <p:nvPr/>
        </p:nvSpPr>
        <p:spPr>
          <a:xfrm>
            <a:off x="1590665" y="3053591"/>
            <a:ext cx="428322" cy="369332"/>
          </a:xfrm>
          <a:prstGeom prst="rect">
            <a:avLst/>
          </a:prstGeom>
          <a:noFill/>
        </p:spPr>
        <p:txBody>
          <a:bodyPr wrap="none" rtlCol="0">
            <a:spAutoFit/>
          </a:bodyPr>
          <a:lstStyle/>
          <a:p>
            <a:r>
              <a:rPr lang="en-US" dirty="0" smtClean="0">
                <a:solidFill>
                  <a:srgbClr val="FF0000"/>
                </a:solidFill>
              </a:rPr>
              <a:t>R4</a:t>
            </a:r>
            <a:endParaRPr lang="en-US" dirty="0">
              <a:solidFill>
                <a:srgbClr val="FF0000"/>
              </a:solidFill>
            </a:endParaRPr>
          </a:p>
        </p:txBody>
      </p:sp>
      <p:sp>
        <p:nvSpPr>
          <p:cNvPr id="13" name="Rounded Rectangle 12"/>
          <p:cNvSpPr/>
          <p:nvPr/>
        </p:nvSpPr>
        <p:spPr>
          <a:xfrm>
            <a:off x="1590665" y="2067468"/>
            <a:ext cx="6995658" cy="516153"/>
          </a:xfrm>
          <a:prstGeom prst="round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ounded Rectangle 13"/>
          <p:cNvSpPr/>
          <p:nvPr/>
        </p:nvSpPr>
        <p:spPr>
          <a:xfrm>
            <a:off x="2880184" y="2578527"/>
            <a:ext cx="1950302" cy="492019"/>
          </a:xfrm>
          <a:prstGeom prst="roundRect">
            <a:avLst/>
          </a:prstGeom>
          <a:noFill/>
          <a:ln w="19050" cmpd="sng">
            <a:solidFill>
              <a:srgbClr val="0000FF"/>
            </a:solidFill>
            <a:prstDash val="dashDo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ounded Rectangle 14"/>
          <p:cNvSpPr/>
          <p:nvPr/>
        </p:nvSpPr>
        <p:spPr>
          <a:xfrm>
            <a:off x="1497992" y="2676559"/>
            <a:ext cx="1765765" cy="447290"/>
          </a:xfrm>
          <a:prstGeom prst="round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ounded Rectangle 15"/>
          <p:cNvSpPr/>
          <p:nvPr/>
        </p:nvSpPr>
        <p:spPr>
          <a:xfrm>
            <a:off x="2520598" y="2188627"/>
            <a:ext cx="6326246" cy="387794"/>
          </a:xfrm>
          <a:prstGeom prst="roundRect">
            <a:avLst/>
          </a:prstGeom>
          <a:no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1715951" y="6133147"/>
            <a:ext cx="5834375" cy="400110"/>
          </a:xfrm>
          <a:prstGeom prst="rect">
            <a:avLst/>
          </a:prstGeom>
          <a:noFill/>
        </p:spPr>
        <p:txBody>
          <a:bodyPr wrap="none" rtlCol="0">
            <a:spAutoFit/>
          </a:bodyPr>
          <a:lstStyle/>
          <a:p>
            <a:r>
              <a:rPr lang="en-US" sz="2000" dirty="0" smtClean="0"/>
              <a:t>Sequence was excluded from the BD-rate calculations</a:t>
            </a:r>
            <a:endParaRPr lang="en-US" sz="2000" dirty="0"/>
          </a:p>
        </p:txBody>
      </p:sp>
    </p:spTree>
    <p:extLst>
      <p:ext uri="{BB962C8B-B14F-4D97-AF65-F5344CB8AC3E}">
        <p14:creationId xmlns:p14="http://schemas.microsoft.com/office/powerpoint/2010/main" val="46774136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1+#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2" fill="hold" grpId="2" nodeType="clickEffect">
                                  <p:stCondLst>
                                    <p:cond delay="0"/>
                                  </p:stCondLst>
                                  <p:childTnLst>
                                    <p:anim calcmode="lin" valueType="num">
                                      <p:cBhvr additive="base">
                                        <p:cTn id="12" dur="500"/>
                                        <p:tgtEl>
                                          <p:spTgt spid="14"/>
                                        </p:tgtEl>
                                        <p:attrNameLst>
                                          <p:attrName>ppt_x</p:attrName>
                                        </p:attrNameLst>
                                      </p:cBhvr>
                                      <p:tavLst>
                                        <p:tav tm="0">
                                          <p:val>
                                            <p:strVal val="ppt_x"/>
                                          </p:val>
                                        </p:tav>
                                        <p:tav tm="100000">
                                          <p:val>
                                            <p:strVal val="1+ppt_w/2"/>
                                          </p:val>
                                        </p:tav>
                                      </p:tavLst>
                                    </p:anim>
                                    <p:anim calcmode="lin" valueType="num">
                                      <p:cBhvr additive="base">
                                        <p:cTn id="13" dur="500"/>
                                        <p:tgtEl>
                                          <p:spTgt spid="14"/>
                                        </p:tgtEl>
                                        <p:attrNameLst>
                                          <p:attrName>ppt_y</p:attrName>
                                        </p:attrNameLst>
                                      </p:cBhvr>
                                      <p:tavLst>
                                        <p:tav tm="0">
                                          <p:val>
                                            <p:strVal val="ppt_y"/>
                                          </p:val>
                                        </p:tav>
                                        <p:tav tm="100000">
                                          <p:val>
                                            <p:strVal val="ppt_y"/>
                                          </p:val>
                                        </p:tav>
                                      </p:tavLst>
                                    </p:anim>
                                    <p:set>
                                      <p:cBhvr>
                                        <p:cTn id="14" dur="1" fill="hold">
                                          <p:stCondLst>
                                            <p:cond delay="499"/>
                                          </p:stCondLst>
                                        </p:cTn>
                                        <p:tgtEl>
                                          <p:spTgt spid="14"/>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0-#ppt_w/2"/>
                                          </p:val>
                                        </p:tav>
                                        <p:tav tm="100000">
                                          <p:val>
                                            <p:strVal val="#ppt_x"/>
                                          </p:val>
                                        </p:tav>
                                      </p:tavLst>
                                    </p:anim>
                                    <p:anim calcmode="lin" valueType="num">
                                      <p:cBhvr additive="base">
                                        <p:cTn id="20"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xit" presetSubtype="2" fill="hold" grpId="1" nodeType="clickEffect">
                                  <p:stCondLst>
                                    <p:cond delay="0"/>
                                  </p:stCondLst>
                                  <p:childTnLst>
                                    <p:anim calcmode="lin" valueType="num">
                                      <p:cBhvr additive="base">
                                        <p:cTn id="24" dur="500"/>
                                        <p:tgtEl>
                                          <p:spTgt spid="13"/>
                                        </p:tgtEl>
                                        <p:attrNameLst>
                                          <p:attrName>ppt_x</p:attrName>
                                        </p:attrNameLst>
                                      </p:cBhvr>
                                      <p:tavLst>
                                        <p:tav tm="0">
                                          <p:val>
                                            <p:strVal val="ppt_x"/>
                                          </p:val>
                                        </p:tav>
                                        <p:tav tm="100000">
                                          <p:val>
                                            <p:strVal val="1+ppt_w/2"/>
                                          </p:val>
                                        </p:tav>
                                      </p:tavLst>
                                    </p:anim>
                                    <p:anim calcmode="lin" valueType="num">
                                      <p:cBhvr additive="base">
                                        <p:cTn id="25" dur="500"/>
                                        <p:tgtEl>
                                          <p:spTgt spid="13"/>
                                        </p:tgtEl>
                                        <p:attrNameLst>
                                          <p:attrName>ppt_y</p:attrName>
                                        </p:attrNameLst>
                                      </p:cBhvr>
                                      <p:tavLst>
                                        <p:tav tm="0">
                                          <p:val>
                                            <p:strVal val="ppt_y"/>
                                          </p:val>
                                        </p:tav>
                                        <p:tav tm="100000">
                                          <p:val>
                                            <p:strVal val="ppt_y"/>
                                          </p:val>
                                        </p:tav>
                                      </p:tavLst>
                                    </p:anim>
                                    <p:set>
                                      <p:cBhvr>
                                        <p:cTn id="26" dur="1" fill="hold">
                                          <p:stCondLst>
                                            <p:cond delay="499"/>
                                          </p:stCondLst>
                                        </p:cTn>
                                        <p:tgtEl>
                                          <p:spTgt spid="13"/>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0-#ppt_w/2"/>
                                          </p:val>
                                        </p:tav>
                                        <p:tav tm="100000">
                                          <p:val>
                                            <p:strVal val="#ppt_x"/>
                                          </p:val>
                                        </p:tav>
                                      </p:tavLst>
                                    </p:anim>
                                    <p:anim calcmode="lin" valueType="num">
                                      <p:cBhvr additive="base">
                                        <p:cTn id="32"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xit" presetSubtype="2" fill="hold" grpId="1" nodeType="clickEffect">
                                  <p:stCondLst>
                                    <p:cond delay="0"/>
                                  </p:stCondLst>
                                  <p:childTnLst>
                                    <p:anim calcmode="lin" valueType="num">
                                      <p:cBhvr additive="base">
                                        <p:cTn id="36" dur="500"/>
                                        <p:tgtEl>
                                          <p:spTgt spid="16"/>
                                        </p:tgtEl>
                                        <p:attrNameLst>
                                          <p:attrName>ppt_x</p:attrName>
                                        </p:attrNameLst>
                                      </p:cBhvr>
                                      <p:tavLst>
                                        <p:tav tm="0">
                                          <p:val>
                                            <p:strVal val="ppt_x"/>
                                          </p:val>
                                        </p:tav>
                                        <p:tav tm="100000">
                                          <p:val>
                                            <p:strVal val="1+ppt_w/2"/>
                                          </p:val>
                                        </p:tav>
                                      </p:tavLst>
                                    </p:anim>
                                    <p:anim calcmode="lin" valueType="num">
                                      <p:cBhvr additive="base">
                                        <p:cTn id="37" dur="500"/>
                                        <p:tgtEl>
                                          <p:spTgt spid="16"/>
                                        </p:tgtEl>
                                        <p:attrNameLst>
                                          <p:attrName>ppt_y</p:attrName>
                                        </p:attrNameLst>
                                      </p:cBhvr>
                                      <p:tavLst>
                                        <p:tav tm="0">
                                          <p:val>
                                            <p:strVal val="ppt_y"/>
                                          </p:val>
                                        </p:tav>
                                        <p:tav tm="100000">
                                          <p:val>
                                            <p:strVal val="ppt_y"/>
                                          </p:val>
                                        </p:tav>
                                      </p:tavLst>
                                    </p:anim>
                                    <p:set>
                                      <p:cBhvr>
                                        <p:cTn id="38" dur="1" fill="hold">
                                          <p:stCondLst>
                                            <p:cond delay="499"/>
                                          </p:stCondLst>
                                        </p:cTn>
                                        <p:tgtEl>
                                          <p:spTgt spid="16"/>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0-#ppt_w/2"/>
                                          </p:val>
                                        </p:tav>
                                        <p:tav tm="100000">
                                          <p:val>
                                            <p:strVal val="#ppt_x"/>
                                          </p:val>
                                        </p:tav>
                                      </p:tavLst>
                                    </p:anim>
                                    <p:anim calcmode="lin" valueType="num">
                                      <p:cBhvr additive="base">
                                        <p:cTn id="44"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xit" presetSubtype="2" fill="hold" grpId="1" nodeType="clickEffect">
                                  <p:stCondLst>
                                    <p:cond delay="0"/>
                                  </p:stCondLst>
                                  <p:childTnLst>
                                    <p:anim calcmode="lin" valueType="num">
                                      <p:cBhvr additive="base">
                                        <p:cTn id="48" dur="500"/>
                                        <p:tgtEl>
                                          <p:spTgt spid="15"/>
                                        </p:tgtEl>
                                        <p:attrNameLst>
                                          <p:attrName>ppt_x</p:attrName>
                                        </p:attrNameLst>
                                      </p:cBhvr>
                                      <p:tavLst>
                                        <p:tav tm="0">
                                          <p:val>
                                            <p:strVal val="ppt_x"/>
                                          </p:val>
                                        </p:tav>
                                        <p:tav tm="100000">
                                          <p:val>
                                            <p:strVal val="1+ppt_w/2"/>
                                          </p:val>
                                        </p:tav>
                                      </p:tavLst>
                                    </p:anim>
                                    <p:anim calcmode="lin" valueType="num">
                                      <p:cBhvr additive="base">
                                        <p:cTn id="49" dur="500"/>
                                        <p:tgtEl>
                                          <p:spTgt spid="15"/>
                                        </p:tgtEl>
                                        <p:attrNameLst>
                                          <p:attrName>ppt_y</p:attrName>
                                        </p:attrNameLst>
                                      </p:cBhvr>
                                      <p:tavLst>
                                        <p:tav tm="0">
                                          <p:val>
                                            <p:strVal val="ppt_y"/>
                                          </p:val>
                                        </p:tav>
                                        <p:tav tm="100000">
                                          <p:val>
                                            <p:strVal val="ppt_y"/>
                                          </p:val>
                                        </p:tav>
                                      </p:tavLst>
                                    </p:anim>
                                    <p:set>
                                      <p:cBhvr>
                                        <p:cTn id="50" dur="1" fill="hold">
                                          <p:stCondLst>
                                            <p:cond delay="499"/>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4" grpId="0" animBg="1"/>
      <p:bldP spid="14" grpId="2" animBg="1"/>
      <p:bldP spid="15" grpId="0" animBg="1"/>
      <p:bldP spid="15" grpId="1" animBg="1"/>
      <p:bldP spid="16" grpId="0" animBg="1"/>
      <p:bldP spid="16"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033"/>
            <a:ext cx="8229600" cy="688184"/>
          </a:xfrm>
        </p:spPr>
        <p:txBody>
          <a:bodyPr>
            <a:normAutofit fontScale="90000"/>
          </a:bodyPr>
          <a:lstStyle/>
          <a:p>
            <a:r>
              <a:rPr lang="en-US" dirty="0" smtClean="0"/>
              <a:t>Comparison of MOS BD-rate and PSNR BD-rate</a:t>
            </a:r>
            <a:endParaRPr lang="en-US" dirty="0"/>
          </a:p>
        </p:txBody>
      </p:sp>
      <p:sp>
        <p:nvSpPr>
          <p:cNvPr id="3" name="Content Placeholder 2"/>
          <p:cNvSpPr>
            <a:spLocks noGrp="1"/>
          </p:cNvSpPr>
          <p:nvPr>
            <p:ph idx="1"/>
          </p:nvPr>
        </p:nvSpPr>
        <p:spPr>
          <a:xfrm>
            <a:off x="119508" y="670733"/>
            <a:ext cx="8953500" cy="1230655"/>
          </a:xfrm>
        </p:spPr>
        <p:txBody>
          <a:bodyPr>
            <a:normAutofit/>
          </a:bodyPr>
          <a:lstStyle/>
          <a:p>
            <a:r>
              <a:rPr lang="en-US" dirty="0" smtClean="0"/>
              <a:t>MOS BD-rate is consistently higher than the PSNR BD-Rate by approximately 14% on average. (-1% min, 35% max) </a:t>
            </a:r>
          </a:p>
          <a:p>
            <a:pPr lvl="1"/>
            <a:r>
              <a:rPr lang="en-US" dirty="0" smtClean="0"/>
              <a:t>HEVC is better than AVC by </a:t>
            </a:r>
            <a:r>
              <a:rPr lang="en-US" u="sng" dirty="0" smtClean="0"/>
              <a:t>59% subjectively </a:t>
            </a:r>
            <a:r>
              <a:rPr lang="en-US" dirty="0" smtClean="0"/>
              <a:t>compared to </a:t>
            </a:r>
            <a:r>
              <a:rPr lang="en-US" u="sng" dirty="0" smtClean="0"/>
              <a:t>45% objectively</a:t>
            </a:r>
            <a:r>
              <a:rPr lang="en-US" dirty="0" smtClean="0"/>
              <a:t>.</a:t>
            </a:r>
          </a:p>
          <a:p>
            <a:endParaRPr lang="en-US" dirty="0"/>
          </a:p>
          <a:p>
            <a:endParaRPr lang="en-US" dirty="0" smtClean="0"/>
          </a:p>
          <a:p>
            <a:endParaRPr lang="en-US" dirty="0"/>
          </a:p>
          <a:p>
            <a:endParaRPr lang="en-US" dirty="0"/>
          </a:p>
        </p:txBody>
      </p:sp>
      <p:sp>
        <p:nvSpPr>
          <p:cNvPr id="4" name="Slide Number Placeholder 3"/>
          <p:cNvSpPr>
            <a:spLocks noGrp="1"/>
          </p:cNvSpPr>
          <p:nvPr>
            <p:ph type="sldNum" sz="quarter" idx="12"/>
          </p:nvPr>
        </p:nvSpPr>
        <p:spPr/>
        <p:txBody>
          <a:bodyPr/>
          <a:lstStyle/>
          <a:p>
            <a:fld id="{DDBF450E-678E-CA47-AE7C-D21B36B70145}" type="slidenum">
              <a:rPr lang="en-US" smtClean="0"/>
              <a:t>14</a:t>
            </a:fld>
            <a:endParaRPr lang="en-US"/>
          </a:p>
        </p:txBody>
      </p:sp>
      <p:pic>
        <p:nvPicPr>
          <p:cNvPr id="5" name="Picture 4"/>
          <p:cNvPicPr>
            <a:picLocks noChangeAspect="1"/>
          </p:cNvPicPr>
          <p:nvPr/>
        </p:nvPicPr>
        <p:blipFill>
          <a:blip r:embed="rId2"/>
          <a:stretch>
            <a:fillRect/>
          </a:stretch>
        </p:blipFill>
        <p:spPr>
          <a:xfrm>
            <a:off x="88900" y="1935240"/>
            <a:ext cx="8953500" cy="4864100"/>
          </a:xfrm>
          <a:prstGeom prst="rect">
            <a:avLst/>
          </a:prstGeom>
        </p:spPr>
      </p:pic>
    </p:spTree>
    <p:extLst>
      <p:ext uri="{BB962C8B-B14F-4D97-AF65-F5344CB8AC3E}">
        <p14:creationId xmlns:p14="http://schemas.microsoft.com/office/powerpoint/2010/main" val="2823495252"/>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p:txBody>
          <a:bodyPr>
            <a:normAutofit/>
          </a:bodyPr>
          <a:lstStyle/>
          <a:p>
            <a:r>
              <a:rPr lang="en-US" dirty="0" smtClean="0"/>
              <a:t>Conclusions</a:t>
            </a:r>
          </a:p>
          <a:p>
            <a:pPr lvl="1" hangingPunct="0"/>
            <a:r>
              <a:rPr lang="en-US" dirty="0"/>
              <a:t>Analysis of the subjective test results show that in 86% of the test points, HEVC and AVC have the same quality, even though the bit-rates of AVC are greater than or equal to approximately double the HEVC bit-rates</a:t>
            </a:r>
            <a:r>
              <a:rPr lang="en-US" dirty="0" smtClean="0"/>
              <a:t>.</a:t>
            </a:r>
          </a:p>
          <a:p>
            <a:pPr lvl="1" hangingPunct="0"/>
            <a:endParaRPr lang="en-US" dirty="0"/>
          </a:p>
          <a:p>
            <a:pPr lvl="1" hangingPunct="0"/>
            <a:r>
              <a:rPr lang="en-US" dirty="0"/>
              <a:t>By applying the MOS BD-rate measurement on the results of the subjective test, it is estimated that the HEVC Main profile achieves the same subjective quality as AVC High profile while requiring on average approximately 59% less bit-rate.</a:t>
            </a:r>
          </a:p>
          <a:p>
            <a:pPr lvl="1" hangingPunct="0"/>
            <a:endParaRPr lang="en-US" dirty="0" smtClean="0"/>
          </a:p>
          <a:p>
            <a:pPr lvl="1" hangingPunct="0"/>
            <a:r>
              <a:rPr lang="en-US" dirty="0" smtClean="0"/>
              <a:t>The </a:t>
            </a:r>
            <a:r>
              <a:rPr lang="en-US" dirty="0"/>
              <a:t>objective of achieving a substantially greater bit-rate reduction over the AVC High Profile has been met by the HEVC standard</a:t>
            </a:r>
            <a:r>
              <a:rPr lang="en-US" dirty="0" smtClean="0"/>
              <a:t>.</a:t>
            </a:r>
          </a:p>
          <a:p>
            <a:pPr lvl="1" hangingPunct="0"/>
            <a:endParaRPr lang="en-US" dirty="0"/>
          </a:p>
          <a:p>
            <a:pPr lvl="1"/>
            <a:endParaRPr lang="en-US" dirty="0"/>
          </a:p>
        </p:txBody>
      </p:sp>
      <p:sp>
        <p:nvSpPr>
          <p:cNvPr id="4" name="Slide Number Placeholder 3"/>
          <p:cNvSpPr>
            <a:spLocks noGrp="1"/>
          </p:cNvSpPr>
          <p:nvPr>
            <p:ph type="sldNum" sz="quarter" idx="12"/>
          </p:nvPr>
        </p:nvSpPr>
        <p:spPr/>
        <p:txBody>
          <a:bodyPr/>
          <a:lstStyle/>
          <a:p>
            <a:fld id="{DDBF450E-678E-CA47-AE7C-D21B36B70145}" type="slidenum">
              <a:rPr lang="en-US" smtClean="0"/>
              <a:t>15</a:t>
            </a:fld>
            <a:endParaRPr lang="en-US"/>
          </a:p>
        </p:txBody>
      </p:sp>
    </p:spTree>
    <p:extLst>
      <p:ext uri="{BB962C8B-B14F-4D97-AF65-F5344CB8AC3E}">
        <p14:creationId xmlns:p14="http://schemas.microsoft.com/office/powerpoint/2010/main" val="226042384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MOS vs. bit-rate plots</a:t>
            </a:r>
            <a:endParaRPr lang="en-US" dirty="0"/>
          </a:p>
        </p:txBody>
      </p:sp>
      <p:sp>
        <p:nvSpPr>
          <p:cNvPr id="6" name="Text Placeholder 5"/>
          <p:cNvSpPr>
            <a:spLocks noGrp="1"/>
          </p:cNvSpPr>
          <p:nvPr>
            <p:ph type="body" idx="1"/>
          </p:nvPr>
        </p:nvSpPr>
        <p:spPr/>
        <p:txBody>
          <a:bodyPr/>
          <a:lstStyle/>
          <a:p>
            <a:endParaRPr lang="en-US"/>
          </a:p>
        </p:txBody>
      </p:sp>
      <p:sp>
        <p:nvSpPr>
          <p:cNvPr id="4" name="Slide Number Placeholder 3"/>
          <p:cNvSpPr>
            <a:spLocks noGrp="1"/>
          </p:cNvSpPr>
          <p:nvPr>
            <p:ph type="sldNum" sz="quarter" idx="12"/>
          </p:nvPr>
        </p:nvSpPr>
        <p:spPr/>
        <p:txBody>
          <a:bodyPr/>
          <a:lstStyle/>
          <a:p>
            <a:fld id="{DDBF450E-678E-CA47-AE7C-D21B36B70145}" type="slidenum">
              <a:rPr lang="en-US" smtClean="0"/>
              <a:t>16</a:t>
            </a:fld>
            <a:endParaRPr lang="en-US"/>
          </a:p>
        </p:txBody>
      </p:sp>
    </p:spTree>
    <p:extLst>
      <p:ext uri="{BB962C8B-B14F-4D97-AF65-F5344CB8AC3E}">
        <p14:creationId xmlns:p14="http://schemas.microsoft.com/office/powerpoint/2010/main" val="3519414678"/>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0" y="1064956"/>
            <a:ext cx="9144000" cy="4749800"/>
          </a:xfrm>
          <a:prstGeom prst="rect">
            <a:avLst/>
          </a:prstGeom>
        </p:spPr>
      </p:pic>
      <p:sp>
        <p:nvSpPr>
          <p:cNvPr id="17" name="TextBox 16"/>
          <p:cNvSpPr txBox="1"/>
          <p:nvPr/>
        </p:nvSpPr>
        <p:spPr>
          <a:xfrm>
            <a:off x="3878846" y="1649924"/>
            <a:ext cx="426995" cy="369332"/>
          </a:xfrm>
          <a:prstGeom prst="rect">
            <a:avLst/>
          </a:prstGeom>
          <a:noFill/>
        </p:spPr>
        <p:txBody>
          <a:bodyPr wrap="none" rtlCol="0">
            <a:spAutoFit/>
          </a:bodyPr>
          <a:lstStyle/>
          <a:p>
            <a:r>
              <a:rPr lang="en-US" dirty="0" smtClean="0">
                <a:solidFill>
                  <a:srgbClr val="FF0000"/>
                </a:solidFill>
              </a:rPr>
              <a:t>R1</a:t>
            </a:r>
            <a:endParaRPr lang="en-US" dirty="0">
              <a:solidFill>
                <a:srgbClr val="FF0000"/>
              </a:solidFill>
            </a:endParaRPr>
          </a:p>
        </p:txBody>
      </p:sp>
      <p:sp>
        <p:nvSpPr>
          <p:cNvPr id="18" name="TextBox 17"/>
          <p:cNvSpPr txBox="1"/>
          <p:nvPr/>
        </p:nvSpPr>
        <p:spPr>
          <a:xfrm>
            <a:off x="7518883" y="2295330"/>
            <a:ext cx="426995" cy="369332"/>
          </a:xfrm>
          <a:prstGeom prst="rect">
            <a:avLst/>
          </a:prstGeom>
          <a:noFill/>
        </p:spPr>
        <p:txBody>
          <a:bodyPr wrap="none" rtlCol="0">
            <a:spAutoFit/>
          </a:bodyPr>
          <a:lstStyle/>
          <a:p>
            <a:r>
              <a:rPr lang="en-US" dirty="0" smtClean="0">
                <a:solidFill>
                  <a:srgbClr val="0000FF"/>
                </a:solidFill>
              </a:rPr>
              <a:t>R1</a:t>
            </a:r>
            <a:endParaRPr lang="en-US" dirty="0">
              <a:solidFill>
                <a:srgbClr val="0000FF"/>
              </a:solidFill>
            </a:endParaRPr>
          </a:p>
        </p:txBody>
      </p:sp>
      <p:sp>
        <p:nvSpPr>
          <p:cNvPr id="19" name="TextBox 18"/>
          <p:cNvSpPr txBox="1"/>
          <p:nvPr/>
        </p:nvSpPr>
        <p:spPr>
          <a:xfrm>
            <a:off x="2540074" y="1785001"/>
            <a:ext cx="426995" cy="369332"/>
          </a:xfrm>
          <a:prstGeom prst="rect">
            <a:avLst/>
          </a:prstGeom>
          <a:noFill/>
        </p:spPr>
        <p:txBody>
          <a:bodyPr wrap="none" rtlCol="0">
            <a:spAutoFit/>
          </a:bodyPr>
          <a:lstStyle/>
          <a:p>
            <a:r>
              <a:rPr lang="en-US" dirty="0" smtClean="0">
                <a:solidFill>
                  <a:srgbClr val="FF0000"/>
                </a:solidFill>
              </a:rPr>
              <a:t>R2</a:t>
            </a:r>
            <a:endParaRPr lang="en-US" dirty="0">
              <a:solidFill>
                <a:srgbClr val="FF0000"/>
              </a:solidFill>
            </a:endParaRPr>
          </a:p>
        </p:txBody>
      </p:sp>
      <p:sp>
        <p:nvSpPr>
          <p:cNvPr id="20" name="TextBox 19"/>
          <p:cNvSpPr txBox="1"/>
          <p:nvPr/>
        </p:nvSpPr>
        <p:spPr>
          <a:xfrm>
            <a:off x="4092343" y="3218759"/>
            <a:ext cx="426995" cy="369332"/>
          </a:xfrm>
          <a:prstGeom prst="rect">
            <a:avLst/>
          </a:prstGeom>
          <a:noFill/>
        </p:spPr>
        <p:txBody>
          <a:bodyPr wrap="none" rtlCol="0">
            <a:spAutoFit/>
          </a:bodyPr>
          <a:lstStyle/>
          <a:p>
            <a:r>
              <a:rPr lang="en-US" dirty="0" smtClean="0">
                <a:solidFill>
                  <a:srgbClr val="0000FF"/>
                </a:solidFill>
              </a:rPr>
              <a:t>R2</a:t>
            </a:r>
            <a:endParaRPr lang="en-US" dirty="0">
              <a:solidFill>
                <a:srgbClr val="0000FF"/>
              </a:solidFill>
            </a:endParaRPr>
          </a:p>
        </p:txBody>
      </p:sp>
      <p:sp>
        <p:nvSpPr>
          <p:cNvPr id="21" name="TextBox 20"/>
          <p:cNvSpPr txBox="1"/>
          <p:nvPr/>
        </p:nvSpPr>
        <p:spPr>
          <a:xfrm>
            <a:off x="2808614" y="4161750"/>
            <a:ext cx="426995" cy="369332"/>
          </a:xfrm>
          <a:prstGeom prst="rect">
            <a:avLst/>
          </a:prstGeom>
          <a:noFill/>
        </p:spPr>
        <p:txBody>
          <a:bodyPr wrap="none" rtlCol="0">
            <a:spAutoFit/>
          </a:bodyPr>
          <a:lstStyle/>
          <a:p>
            <a:r>
              <a:rPr lang="en-US" dirty="0" smtClean="0">
                <a:solidFill>
                  <a:srgbClr val="0000FF"/>
                </a:solidFill>
              </a:rPr>
              <a:t>R3</a:t>
            </a:r>
            <a:endParaRPr lang="en-US" dirty="0">
              <a:solidFill>
                <a:srgbClr val="0000FF"/>
              </a:solidFill>
            </a:endParaRPr>
          </a:p>
        </p:txBody>
      </p:sp>
      <p:sp>
        <p:nvSpPr>
          <p:cNvPr id="22" name="TextBox 21"/>
          <p:cNvSpPr txBox="1"/>
          <p:nvPr/>
        </p:nvSpPr>
        <p:spPr>
          <a:xfrm>
            <a:off x="1889583" y="2001990"/>
            <a:ext cx="426995" cy="369332"/>
          </a:xfrm>
          <a:prstGeom prst="rect">
            <a:avLst/>
          </a:prstGeom>
          <a:noFill/>
        </p:spPr>
        <p:txBody>
          <a:bodyPr wrap="none" rtlCol="0">
            <a:spAutoFit/>
          </a:bodyPr>
          <a:lstStyle/>
          <a:p>
            <a:r>
              <a:rPr lang="en-US" dirty="0" smtClean="0">
                <a:solidFill>
                  <a:srgbClr val="FF0000"/>
                </a:solidFill>
              </a:rPr>
              <a:t>R3</a:t>
            </a:r>
            <a:endParaRPr lang="en-US" dirty="0">
              <a:solidFill>
                <a:srgbClr val="FF0000"/>
              </a:solidFill>
            </a:endParaRPr>
          </a:p>
        </p:txBody>
      </p:sp>
      <p:sp>
        <p:nvSpPr>
          <p:cNvPr id="23" name="TextBox 22"/>
          <p:cNvSpPr txBox="1"/>
          <p:nvPr/>
        </p:nvSpPr>
        <p:spPr>
          <a:xfrm>
            <a:off x="2182671" y="4636211"/>
            <a:ext cx="428322" cy="369332"/>
          </a:xfrm>
          <a:prstGeom prst="rect">
            <a:avLst/>
          </a:prstGeom>
          <a:noFill/>
        </p:spPr>
        <p:txBody>
          <a:bodyPr wrap="none" rtlCol="0">
            <a:spAutoFit/>
          </a:bodyPr>
          <a:lstStyle/>
          <a:p>
            <a:r>
              <a:rPr lang="en-US" dirty="0" smtClean="0">
                <a:solidFill>
                  <a:srgbClr val="0000FF"/>
                </a:solidFill>
              </a:rPr>
              <a:t>R4</a:t>
            </a:r>
            <a:endParaRPr lang="en-US" dirty="0">
              <a:solidFill>
                <a:srgbClr val="0000FF"/>
              </a:solidFill>
            </a:endParaRPr>
          </a:p>
        </p:txBody>
      </p:sp>
      <p:sp>
        <p:nvSpPr>
          <p:cNvPr id="24" name="TextBox 23"/>
          <p:cNvSpPr txBox="1"/>
          <p:nvPr/>
        </p:nvSpPr>
        <p:spPr>
          <a:xfrm>
            <a:off x="1417841" y="2773523"/>
            <a:ext cx="428322" cy="369332"/>
          </a:xfrm>
          <a:prstGeom prst="rect">
            <a:avLst/>
          </a:prstGeom>
          <a:noFill/>
        </p:spPr>
        <p:txBody>
          <a:bodyPr wrap="none" rtlCol="0">
            <a:spAutoFit/>
          </a:bodyPr>
          <a:lstStyle/>
          <a:p>
            <a:r>
              <a:rPr lang="en-US" dirty="0" smtClean="0">
                <a:solidFill>
                  <a:srgbClr val="FF0000"/>
                </a:solidFill>
              </a:rPr>
              <a:t>R4</a:t>
            </a:r>
            <a:endParaRPr lang="en-US" dirty="0">
              <a:solidFill>
                <a:srgbClr val="FF0000"/>
              </a:solidFill>
            </a:endParaRPr>
          </a:p>
        </p:txBody>
      </p:sp>
      <p:sp>
        <p:nvSpPr>
          <p:cNvPr id="25" name="TextBox 24"/>
          <p:cNvSpPr txBox="1"/>
          <p:nvPr/>
        </p:nvSpPr>
        <p:spPr>
          <a:xfrm>
            <a:off x="1553126" y="6133147"/>
            <a:ext cx="6265557" cy="400110"/>
          </a:xfrm>
          <a:prstGeom prst="rect">
            <a:avLst/>
          </a:prstGeom>
          <a:noFill/>
        </p:spPr>
        <p:txBody>
          <a:bodyPr wrap="none" rtlCol="0">
            <a:spAutoFit/>
          </a:bodyPr>
          <a:lstStyle/>
          <a:p>
            <a:r>
              <a:rPr lang="en-US" sz="2000" dirty="0" smtClean="0"/>
              <a:t>MOS BD-rate = -75%                    MOS (&gt;= 7) BD-rate = -70%</a:t>
            </a:r>
            <a:endParaRPr lang="en-US" sz="2000" dirty="0"/>
          </a:p>
        </p:txBody>
      </p:sp>
      <p:sp>
        <p:nvSpPr>
          <p:cNvPr id="26" name="Title 3"/>
          <p:cNvSpPr txBox="1">
            <a:spLocks/>
          </p:cNvSpPr>
          <p:nvPr/>
        </p:nvSpPr>
        <p:spPr>
          <a:xfrm>
            <a:off x="162825" y="274639"/>
            <a:ext cx="8814279" cy="688184"/>
          </a:xfrm>
          <a:prstGeom prst="rect">
            <a:avLst/>
          </a:prstGeom>
        </p:spPr>
        <p:txBody>
          <a:bodyPr>
            <a:normAutofit/>
          </a:bodyPr>
          <a:lstStyle>
            <a:lvl1pPr algn="ctr" defTabSz="457200" rtl="0" eaLnBrk="1" latinLnBrk="0" hangingPunct="1">
              <a:spcBef>
                <a:spcPct val="0"/>
              </a:spcBef>
              <a:buNone/>
              <a:defRPr sz="3600" kern="1200">
                <a:solidFill>
                  <a:schemeClr val="tx1"/>
                </a:solidFill>
                <a:latin typeface="+mj-lt"/>
                <a:ea typeface="+mj-ea"/>
                <a:cs typeface="+mj-cs"/>
              </a:defRPr>
            </a:lvl1pPr>
          </a:lstStyle>
          <a:p>
            <a:r>
              <a:rPr lang="en-US" dirty="0" smtClean="0"/>
              <a:t>MOS vs. bit-rate </a:t>
            </a:r>
            <a:r>
              <a:rPr lang="en-US" dirty="0"/>
              <a:t>plot (&gt;50%)</a:t>
            </a:r>
          </a:p>
          <a:p>
            <a:endParaRPr lang="en-US" dirty="0"/>
          </a:p>
        </p:txBody>
      </p:sp>
    </p:spTree>
    <p:extLst>
      <p:ext uri="{BB962C8B-B14F-4D97-AF65-F5344CB8AC3E}">
        <p14:creationId xmlns:p14="http://schemas.microsoft.com/office/powerpoint/2010/main" val="564564022"/>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DBF450E-678E-CA47-AE7C-D21B36B70145}" type="slidenum">
              <a:rPr lang="en-US" smtClean="0"/>
              <a:t>18</a:t>
            </a:fld>
            <a:endParaRPr lang="en-US"/>
          </a:p>
        </p:txBody>
      </p:sp>
      <p:pic>
        <p:nvPicPr>
          <p:cNvPr id="3" name="Picture 2"/>
          <p:cNvPicPr>
            <a:picLocks noChangeAspect="1"/>
          </p:cNvPicPr>
          <p:nvPr/>
        </p:nvPicPr>
        <p:blipFill>
          <a:blip r:embed="rId2"/>
          <a:stretch>
            <a:fillRect/>
          </a:stretch>
        </p:blipFill>
        <p:spPr>
          <a:xfrm>
            <a:off x="0" y="1044363"/>
            <a:ext cx="9144000" cy="4749800"/>
          </a:xfrm>
          <a:prstGeom prst="rect">
            <a:avLst/>
          </a:prstGeom>
        </p:spPr>
      </p:pic>
      <p:sp>
        <p:nvSpPr>
          <p:cNvPr id="8" name="TextBox 7"/>
          <p:cNvSpPr txBox="1"/>
          <p:nvPr/>
        </p:nvSpPr>
        <p:spPr>
          <a:xfrm>
            <a:off x="4248728" y="1726034"/>
            <a:ext cx="426995" cy="369332"/>
          </a:xfrm>
          <a:prstGeom prst="rect">
            <a:avLst/>
          </a:prstGeom>
          <a:noFill/>
        </p:spPr>
        <p:txBody>
          <a:bodyPr wrap="none" rtlCol="0">
            <a:spAutoFit/>
          </a:bodyPr>
          <a:lstStyle/>
          <a:p>
            <a:r>
              <a:rPr lang="en-US" dirty="0" smtClean="0">
                <a:solidFill>
                  <a:srgbClr val="FF0000"/>
                </a:solidFill>
              </a:rPr>
              <a:t>R1</a:t>
            </a:r>
            <a:endParaRPr lang="en-US" dirty="0">
              <a:solidFill>
                <a:srgbClr val="FF0000"/>
              </a:solidFill>
            </a:endParaRPr>
          </a:p>
        </p:txBody>
      </p:sp>
      <p:sp>
        <p:nvSpPr>
          <p:cNvPr id="9" name="TextBox 8"/>
          <p:cNvSpPr txBox="1"/>
          <p:nvPr/>
        </p:nvSpPr>
        <p:spPr>
          <a:xfrm>
            <a:off x="7927903" y="2464088"/>
            <a:ext cx="426995" cy="369332"/>
          </a:xfrm>
          <a:prstGeom prst="rect">
            <a:avLst/>
          </a:prstGeom>
          <a:noFill/>
        </p:spPr>
        <p:txBody>
          <a:bodyPr wrap="none" rtlCol="0">
            <a:spAutoFit/>
          </a:bodyPr>
          <a:lstStyle/>
          <a:p>
            <a:r>
              <a:rPr lang="en-US" dirty="0" smtClean="0">
                <a:solidFill>
                  <a:srgbClr val="0000FF"/>
                </a:solidFill>
              </a:rPr>
              <a:t>R1</a:t>
            </a:r>
            <a:endParaRPr lang="en-US" dirty="0">
              <a:solidFill>
                <a:srgbClr val="0000FF"/>
              </a:solidFill>
            </a:endParaRPr>
          </a:p>
        </p:txBody>
      </p:sp>
      <p:sp>
        <p:nvSpPr>
          <p:cNvPr id="10" name="TextBox 9"/>
          <p:cNvSpPr txBox="1"/>
          <p:nvPr/>
        </p:nvSpPr>
        <p:spPr>
          <a:xfrm>
            <a:off x="2511973" y="1834708"/>
            <a:ext cx="426995" cy="369332"/>
          </a:xfrm>
          <a:prstGeom prst="rect">
            <a:avLst/>
          </a:prstGeom>
          <a:noFill/>
        </p:spPr>
        <p:txBody>
          <a:bodyPr wrap="none" rtlCol="0">
            <a:spAutoFit/>
          </a:bodyPr>
          <a:lstStyle/>
          <a:p>
            <a:r>
              <a:rPr lang="en-US" dirty="0" smtClean="0">
                <a:solidFill>
                  <a:srgbClr val="FF0000"/>
                </a:solidFill>
              </a:rPr>
              <a:t>R2</a:t>
            </a:r>
            <a:endParaRPr lang="en-US" dirty="0">
              <a:solidFill>
                <a:srgbClr val="FF0000"/>
              </a:solidFill>
            </a:endParaRPr>
          </a:p>
        </p:txBody>
      </p:sp>
      <p:sp>
        <p:nvSpPr>
          <p:cNvPr id="11" name="TextBox 10"/>
          <p:cNvSpPr txBox="1"/>
          <p:nvPr/>
        </p:nvSpPr>
        <p:spPr>
          <a:xfrm>
            <a:off x="4299403" y="2686836"/>
            <a:ext cx="426995" cy="369332"/>
          </a:xfrm>
          <a:prstGeom prst="rect">
            <a:avLst/>
          </a:prstGeom>
          <a:noFill/>
        </p:spPr>
        <p:txBody>
          <a:bodyPr wrap="none" rtlCol="0">
            <a:spAutoFit/>
          </a:bodyPr>
          <a:lstStyle/>
          <a:p>
            <a:r>
              <a:rPr lang="en-US" dirty="0" smtClean="0">
                <a:solidFill>
                  <a:srgbClr val="0000FF"/>
                </a:solidFill>
              </a:rPr>
              <a:t>R2</a:t>
            </a:r>
            <a:endParaRPr lang="en-US" dirty="0">
              <a:solidFill>
                <a:srgbClr val="0000FF"/>
              </a:solidFill>
            </a:endParaRPr>
          </a:p>
        </p:txBody>
      </p:sp>
      <p:sp>
        <p:nvSpPr>
          <p:cNvPr id="12" name="TextBox 11"/>
          <p:cNvSpPr txBox="1"/>
          <p:nvPr/>
        </p:nvSpPr>
        <p:spPr>
          <a:xfrm>
            <a:off x="2873744" y="3488340"/>
            <a:ext cx="426995" cy="369332"/>
          </a:xfrm>
          <a:prstGeom prst="rect">
            <a:avLst/>
          </a:prstGeom>
          <a:noFill/>
        </p:spPr>
        <p:txBody>
          <a:bodyPr wrap="none" rtlCol="0">
            <a:spAutoFit/>
          </a:bodyPr>
          <a:lstStyle/>
          <a:p>
            <a:r>
              <a:rPr lang="en-US" dirty="0" smtClean="0">
                <a:solidFill>
                  <a:srgbClr val="0000FF"/>
                </a:solidFill>
              </a:rPr>
              <a:t>R3</a:t>
            </a:r>
            <a:endParaRPr lang="en-US" dirty="0">
              <a:solidFill>
                <a:srgbClr val="0000FF"/>
              </a:solidFill>
            </a:endParaRPr>
          </a:p>
        </p:txBody>
      </p:sp>
      <p:sp>
        <p:nvSpPr>
          <p:cNvPr id="13" name="TextBox 12"/>
          <p:cNvSpPr txBox="1"/>
          <p:nvPr/>
        </p:nvSpPr>
        <p:spPr>
          <a:xfrm>
            <a:off x="1838100" y="2241512"/>
            <a:ext cx="426995" cy="369332"/>
          </a:xfrm>
          <a:prstGeom prst="rect">
            <a:avLst/>
          </a:prstGeom>
          <a:noFill/>
        </p:spPr>
        <p:txBody>
          <a:bodyPr wrap="none" rtlCol="0">
            <a:spAutoFit/>
          </a:bodyPr>
          <a:lstStyle/>
          <a:p>
            <a:r>
              <a:rPr lang="en-US" dirty="0" smtClean="0">
                <a:solidFill>
                  <a:srgbClr val="FF0000"/>
                </a:solidFill>
              </a:rPr>
              <a:t>R3</a:t>
            </a:r>
            <a:endParaRPr lang="en-US" dirty="0">
              <a:solidFill>
                <a:srgbClr val="FF0000"/>
              </a:solidFill>
            </a:endParaRPr>
          </a:p>
        </p:txBody>
      </p:sp>
      <p:sp>
        <p:nvSpPr>
          <p:cNvPr id="14" name="TextBox 13"/>
          <p:cNvSpPr txBox="1"/>
          <p:nvPr/>
        </p:nvSpPr>
        <p:spPr>
          <a:xfrm>
            <a:off x="2182671" y="4440689"/>
            <a:ext cx="428322" cy="369332"/>
          </a:xfrm>
          <a:prstGeom prst="rect">
            <a:avLst/>
          </a:prstGeom>
          <a:noFill/>
        </p:spPr>
        <p:txBody>
          <a:bodyPr wrap="none" rtlCol="0">
            <a:spAutoFit/>
          </a:bodyPr>
          <a:lstStyle/>
          <a:p>
            <a:r>
              <a:rPr lang="en-US" dirty="0" smtClean="0">
                <a:solidFill>
                  <a:srgbClr val="0000FF"/>
                </a:solidFill>
              </a:rPr>
              <a:t>R4</a:t>
            </a:r>
            <a:endParaRPr lang="en-US" dirty="0">
              <a:solidFill>
                <a:srgbClr val="0000FF"/>
              </a:solidFill>
            </a:endParaRPr>
          </a:p>
        </p:txBody>
      </p:sp>
      <p:sp>
        <p:nvSpPr>
          <p:cNvPr id="15" name="TextBox 14"/>
          <p:cNvSpPr txBox="1"/>
          <p:nvPr/>
        </p:nvSpPr>
        <p:spPr>
          <a:xfrm>
            <a:off x="1500219" y="2849790"/>
            <a:ext cx="428322" cy="369332"/>
          </a:xfrm>
          <a:prstGeom prst="rect">
            <a:avLst/>
          </a:prstGeom>
          <a:noFill/>
        </p:spPr>
        <p:txBody>
          <a:bodyPr wrap="none" rtlCol="0">
            <a:spAutoFit/>
          </a:bodyPr>
          <a:lstStyle/>
          <a:p>
            <a:r>
              <a:rPr lang="en-US" dirty="0" smtClean="0">
                <a:solidFill>
                  <a:srgbClr val="FF0000"/>
                </a:solidFill>
              </a:rPr>
              <a:t>R4</a:t>
            </a:r>
            <a:endParaRPr lang="en-US" dirty="0">
              <a:solidFill>
                <a:srgbClr val="FF0000"/>
              </a:solidFill>
            </a:endParaRPr>
          </a:p>
        </p:txBody>
      </p:sp>
      <p:sp>
        <p:nvSpPr>
          <p:cNvPr id="16" name="TextBox 15"/>
          <p:cNvSpPr txBox="1"/>
          <p:nvPr/>
        </p:nvSpPr>
        <p:spPr>
          <a:xfrm>
            <a:off x="1553126" y="6133147"/>
            <a:ext cx="6265557" cy="400110"/>
          </a:xfrm>
          <a:prstGeom prst="rect">
            <a:avLst/>
          </a:prstGeom>
          <a:noFill/>
        </p:spPr>
        <p:txBody>
          <a:bodyPr wrap="none" rtlCol="0">
            <a:spAutoFit/>
          </a:bodyPr>
          <a:lstStyle/>
          <a:p>
            <a:r>
              <a:rPr lang="en-US" sz="2000" dirty="0" smtClean="0"/>
              <a:t>MOS BD-rate = -66%                    MOS (&gt;= 7) BD-rate = -65%</a:t>
            </a:r>
            <a:endParaRPr lang="en-US" sz="2000" dirty="0"/>
          </a:p>
        </p:txBody>
      </p:sp>
      <p:sp>
        <p:nvSpPr>
          <p:cNvPr id="17" name="Title 3"/>
          <p:cNvSpPr txBox="1">
            <a:spLocks/>
          </p:cNvSpPr>
          <p:nvPr/>
        </p:nvSpPr>
        <p:spPr>
          <a:xfrm>
            <a:off x="162825" y="274639"/>
            <a:ext cx="8814279" cy="688184"/>
          </a:xfrm>
          <a:prstGeom prst="rect">
            <a:avLst/>
          </a:prstGeom>
        </p:spPr>
        <p:txBody>
          <a:bodyPr>
            <a:normAutofit/>
          </a:bodyPr>
          <a:lstStyle>
            <a:lvl1pPr algn="ctr" defTabSz="457200" rtl="0" eaLnBrk="1" latinLnBrk="0" hangingPunct="1">
              <a:spcBef>
                <a:spcPct val="0"/>
              </a:spcBef>
              <a:buNone/>
              <a:defRPr sz="3600" kern="1200">
                <a:solidFill>
                  <a:schemeClr val="tx1"/>
                </a:solidFill>
                <a:latin typeface="+mj-lt"/>
                <a:ea typeface="+mj-ea"/>
                <a:cs typeface="+mj-cs"/>
              </a:defRPr>
            </a:lvl1pPr>
          </a:lstStyle>
          <a:p>
            <a:r>
              <a:rPr lang="en-US" dirty="0" smtClean="0"/>
              <a:t>MOS vs. bit-rate plot (&gt;50%)</a:t>
            </a:r>
            <a:endParaRPr lang="en-US" dirty="0"/>
          </a:p>
        </p:txBody>
      </p:sp>
    </p:spTree>
    <p:extLst>
      <p:ext uri="{BB962C8B-B14F-4D97-AF65-F5344CB8AC3E}">
        <p14:creationId xmlns:p14="http://schemas.microsoft.com/office/powerpoint/2010/main" val="7847890"/>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DBF450E-678E-CA47-AE7C-D21B36B70145}" type="slidenum">
              <a:rPr lang="en-US" smtClean="0"/>
              <a:t>19</a:t>
            </a:fld>
            <a:endParaRPr lang="en-US"/>
          </a:p>
        </p:txBody>
      </p:sp>
      <p:pic>
        <p:nvPicPr>
          <p:cNvPr id="3" name="Picture 2"/>
          <p:cNvPicPr>
            <a:picLocks noChangeAspect="1"/>
          </p:cNvPicPr>
          <p:nvPr/>
        </p:nvPicPr>
        <p:blipFill>
          <a:blip r:embed="rId2"/>
          <a:stretch>
            <a:fillRect/>
          </a:stretch>
        </p:blipFill>
        <p:spPr>
          <a:xfrm>
            <a:off x="0" y="1054100"/>
            <a:ext cx="9144000" cy="4749800"/>
          </a:xfrm>
          <a:prstGeom prst="rect">
            <a:avLst/>
          </a:prstGeom>
        </p:spPr>
      </p:pic>
      <p:sp>
        <p:nvSpPr>
          <p:cNvPr id="20" name="TextBox 19"/>
          <p:cNvSpPr txBox="1"/>
          <p:nvPr/>
        </p:nvSpPr>
        <p:spPr>
          <a:xfrm>
            <a:off x="3724852" y="1726034"/>
            <a:ext cx="426995" cy="369332"/>
          </a:xfrm>
          <a:prstGeom prst="rect">
            <a:avLst/>
          </a:prstGeom>
          <a:noFill/>
        </p:spPr>
        <p:txBody>
          <a:bodyPr wrap="none" rtlCol="0">
            <a:spAutoFit/>
          </a:bodyPr>
          <a:lstStyle/>
          <a:p>
            <a:r>
              <a:rPr lang="en-US" dirty="0" smtClean="0">
                <a:solidFill>
                  <a:srgbClr val="FF0000"/>
                </a:solidFill>
              </a:rPr>
              <a:t>R1</a:t>
            </a:r>
            <a:endParaRPr lang="en-US" dirty="0">
              <a:solidFill>
                <a:srgbClr val="FF0000"/>
              </a:solidFill>
            </a:endParaRPr>
          </a:p>
        </p:txBody>
      </p:sp>
      <p:sp>
        <p:nvSpPr>
          <p:cNvPr id="21" name="TextBox 20"/>
          <p:cNvSpPr txBox="1"/>
          <p:nvPr/>
        </p:nvSpPr>
        <p:spPr>
          <a:xfrm>
            <a:off x="7428573" y="2618500"/>
            <a:ext cx="426995" cy="369332"/>
          </a:xfrm>
          <a:prstGeom prst="rect">
            <a:avLst/>
          </a:prstGeom>
          <a:noFill/>
        </p:spPr>
        <p:txBody>
          <a:bodyPr wrap="none" rtlCol="0">
            <a:spAutoFit/>
          </a:bodyPr>
          <a:lstStyle/>
          <a:p>
            <a:r>
              <a:rPr lang="en-US" dirty="0" smtClean="0">
                <a:solidFill>
                  <a:srgbClr val="0000FF"/>
                </a:solidFill>
              </a:rPr>
              <a:t>R1</a:t>
            </a:r>
            <a:endParaRPr lang="en-US" dirty="0">
              <a:solidFill>
                <a:srgbClr val="0000FF"/>
              </a:solidFill>
            </a:endParaRPr>
          </a:p>
        </p:txBody>
      </p:sp>
      <p:sp>
        <p:nvSpPr>
          <p:cNvPr id="22" name="TextBox 21"/>
          <p:cNvSpPr txBox="1"/>
          <p:nvPr/>
        </p:nvSpPr>
        <p:spPr>
          <a:xfrm>
            <a:off x="1908075" y="1620442"/>
            <a:ext cx="426995" cy="369332"/>
          </a:xfrm>
          <a:prstGeom prst="rect">
            <a:avLst/>
          </a:prstGeom>
          <a:noFill/>
        </p:spPr>
        <p:txBody>
          <a:bodyPr wrap="none" rtlCol="0">
            <a:spAutoFit/>
          </a:bodyPr>
          <a:lstStyle/>
          <a:p>
            <a:r>
              <a:rPr lang="en-US" dirty="0" smtClean="0">
                <a:solidFill>
                  <a:srgbClr val="FF0000"/>
                </a:solidFill>
              </a:rPr>
              <a:t>R2</a:t>
            </a:r>
            <a:endParaRPr lang="en-US" dirty="0">
              <a:solidFill>
                <a:srgbClr val="FF0000"/>
              </a:solidFill>
            </a:endParaRPr>
          </a:p>
        </p:txBody>
      </p:sp>
      <p:sp>
        <p:nvSpPr>
          <p:cNvPr id="23" name="TextBox 22"/>
          <p:cNvSpPr txBox="1"/>
          <p:nvPr/>
        </p:nvSpPr>
        <p:spPr>
          <a:xfrm>
            <a:off x="3003191" y="3056168"/>
            <a:ext cx="426995" cy="369332"/>
          </a:xfrm>
          <a:prstGeom prst="rect">
            <a:avLst/>
          </a:prstGeom>
          <a:noFill/>
        </p:spPr>
        <p:txBody>
          <a:bodyPr wrap="none" rtlCol="0">
            <a:spAutoFit/>
          </a:bodyPr>
          <a:lstStyle/>
          <a:p>
            <a:r>
              <a:rPr lang="en-US" dirty="0" smtClean="0">
                <a:solidFill>
                  <a:srgbClr val="0000FF"/>
                </a:solidFill>
              </a:rPr>
              <a:t>R2</a:t>
            </a:r>
            <a:endParaRPr lang="en-US" dirty="0">
              <a:solidFill>
                <a:srgbClr val="0000FF"/>
              </a:solidFill>
            </a:endParaRPr>
          </a:p>
        </p:txBody>
      </p:sp>
      <p:sp>
        <p:nvSpPr>
          <p:cNvPr id="24" name="TextBox 23"/>
          <p:cNvSpPr txBox="1"/>
          <p:nvPr/>
        </p:nvSpPr>
        <p:spPr>
          <a:xfrm>
            <a:off x="1943048" y="4172241"/>
            <a:ext cx="426995" cy="369332"/>
          </a:xfrm>
          <a:prstGeom prst="rect">
            <a:avLst/>
          </a:prstGeom>
          <a:noFill/>
        </p:spPr>
        <p:txBody>
          <a:bodyPr wrap="none" rtlCol="0">
            <a:spAutoFit/>
          </a:bodyPr>
          <a:lstStyle/>
          <a:p>
            <a:r>
              <a:rPr lang="en-US" dirty="0" smtClean="0">
                <a:solidFill>
                  <a:srgbClr val="0000FF"/>
                </a:solidFill>
              </a:rPr>
              <a:t>R3</a:t>
            </a:r>
            <a:endParaRPr lang="en-US" dirty="0">
              <a:solidFill>
                <a:srgbClr val="0000FF"/>
              </a:solidFill>
            </a:endParaRPr>
          </a:p>
        </p:txBody>
      </p:sp>
      <p:sp>
        <p:nvSpPr>
          <p:cNvPr id="25" name="TextBox 24"/>
          <p:cNvSpPr txBox="1"/>
          <p:nvPr/>
        </p:nvSpPr>
        <p:spPr>
          <a:xfrm>
            <a:off x="1391670" y="1802021"/>
            <a:ext cx="764876" cy="369332"/>
          </a:xfrm>
          <a:prstGeom prst="rect">
            <a:avLst/>
          </a:prstGeom>
          <a:noFill/>
        </p:spPr>
        <p:txBody>
          <a:bodyPr wrap="square" rtlCol="0">
            <a:spAutoFit/>
          </a:bodyPr>
          <a:lstStyle/>
          <a:p>
            <a:r>
              <a:rPr lang="en-US" dirty="0" smtClean="0">
                <a:solidFill>
                  <a:srgbClr val="FF0000"/>
                </a:solidFill>
              </a:rPr>
              <a:t>R3</a:t>
            </a:r>
            <a:endParaRPr lang="en-US" dirty="0">
              <a:solidFill>
                <a:srgbClr val="FF0000"/>
              </a:solidFill>
            </a:endParaRPr>
          </a:p>
        </p:txBody>
      </p:sp>
      <p:sp>
        <p:nvSpPr>
          <p:cNvPr id="26" name="TextBox 25"/>
          <p:cNvSpPr txBox="1"/>
          <p:nvPr/>
        </p:nvSpPr>
        <p:spPr>
          <a:xfrm>
            <a:off x="1479753" y="4223455"/>
            <a:ext cx="428322" cy="369332"/>
          </a:xfrm>
          <a:prstGeom prst="rect">
            <a:avLst/>
          </a:prstGeom>
          <a:noFill/>
        </p:spPr>
        <p:txBody>
          <a:bodyPr wrap="none" rtlCol="0">
            <a:spAutoFit/>
          </a:bodyPr>
          <a:lstStyle/>
          <a:p>
            <a:r>
              <a:rPr lang="en-US" dirty="0" smtClean="0">
                <a:solidFill>
                  <a:srgbClr val="0000FF"/>
                </a:solidFill>
              </a:rPr>
              <a:t>R4</a:t>
            </a:r>
            <a:endParaRPr lang="en-US" dirty="0">
              <a:solidFill>
                <a:srgbClr val="0000FF"/>
              </a:solidFill>
            </a:endParaRPr>
          </a:p>
        </p:txBody>
      </p:sp>
      <p:sp>
        <p:nvSpPr>
          <p:cNvPr id="27" name="TextBox 26"/>
          <p:cNvSpPr txBox="1"/>
          <p:nvPr/>
        </p:nvSpPr>
        <p:spPr>
          <a:xfrm>
            <a:off x="1286058" y="3187446"/>
            <a:ext cx="428322" cy="369332"/>
          </a:xfrm>
          <a:prstGeom prst="rect">
            <a:avLst/>
          </a:prstGeom>
          <a:noFill/>
        </p:spPr>
        <p:txBody>
          <a:bodyPr wrap="none" rtlCol="0">
            <a:spAutoFit/>
          </a:bodyPr>
          <a:lstStyle/>
          <a:p>
            <a:r>
              <a:rPr lang="en-US" dirty="0" smtClean="0">
                <a:solidFill>
                  <a:srgbClr val="FF0000"/>
                </a:solidFill>
              </a:rPr>
              <a:t>R4</a:t>
            </a:r>
            <a:endParaRPr lang="en-US" dirty="0">
              <a:solidFill>
                <a:srgbClr val="FF0000"/>
              </a:solidFill>
            </a:endParaRPr>
          </a:p>
        </p:txBody>
      </p:sp>
      <p:sp>
        <p:nvSpPr>
          <p:cNvPr id="30" name="Title 3"/>
          <p:cNvSpPr txBox="1">
            <a:spLocks/>
          </p:cNvSpPr>
          <p:nvPr/>
        </p:nvSpPr>
        <p:spPr>
          <a:xfrm>
            <a:off x="162825" y="274639"/>
            <a:ext cx="8814279" cy="688184"/>
          </a:xfrm>
          <a:prstGeom prst="rect">
            <a:avLst/>
          </a:prstGeom>
        </p:spPr>
        <p:txBody>
          <a:bodyPr>
            <a:normAutofit/>
          </a:bodyPr>
          <a:lstStyle>
            <a:lvl1pPr algn="ctr" defTabSz="457200" rtl="0" eaLnBrk="1" latinLnBrk="0" hangingPunct="1">
              <a:spcBef>
                <a:spcPct val="0"/>
              </a:spcBef>
              <a:buNone/>
              <a:defRPr sz="3600" kern="1200">
                <a:solidFill>
                  <a:schemeClr val="tx1"/>
                </a:solidFill>
                <a:latin typeface="+mj-lt"/>
                <a:ea typeface="+mj-ea"/>
                <a:cs typeface="+mj-cs"/>
              </a:defRPr>
            </a:lvl1pPr>
          </a:lstStyle>
          <a:p>
            <a:r>
              <a:rPr lang="en-US" dirty="0" smtClean="0"/>
              <a:t>MOS vs. bit-rate plot (&gt;50%)</a:t>
            </a:r>
            <a:endParaRPr lang="en-US" dirty="0"/>
          </a:p>
        </p:txBody>
      </p:sp>
      <p:sp>
        <p:nvSpPr>
          <p:cNvPr id="32" name="TextBox 31"/>
          <p:cNvSpPr txBox="1"/>
          <p:nvPr/>
        </p:nvSpPr>
        <p:spPr>
          <a:xfrm>
            <a:off x="1715951" y="6133147"/>
            <a:ext cx="5834375" cy="400110"/>
          </a:xfrm>
          <a:prstGeom prst="rect">
            <a:avLst/>
          </a:prstGeom>
          <a:noFill/>
        </p:spPr>
        <p:txBody>
          <a:bodyPr wrap="none" rtlCol="0">
            <a:spAutoFit/>
          </a:bodyPr>
          <a:lstStyle/>
          <a:p>
            <a:r>
              <a:rPr lang="en-US" sz="2000" dirty="0" smtClean="0"/>
              <a:t>Sequence was excluded from the BD-rate calculations</a:t>
            </a:r>
            <a:endParaRPr lang="en-US" sz="2000" dirty="0"/>
          </a:p>
        </p:txBody>
      </p:sp>
    </p:spTree>
    <p:extLst>
      <p:ext uri="{BB962C8B-B14F-4D97-AF65-F5344CB8AC3E}">
        <p14:creationId xmlns:p14="http://schemas.microsoft.com/office/powerpoint/2010/main" val="320441274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Executive Summary</a:t>
            </a:r>
            <a:endParaRPr lang="en-US" dirty="0"/>
          </a:p>
        </p:txBody>
      </p:sp>
      <p:sp>
        <p:nvSpPr>
          <p:cNvPr id="3" name="Content Placeholder 2"/>
          <p:cNvSpPr>
            <a:spLocks noGrp="1"/>
          </p:cNvSpPr>
          <p:nvPr>
            <p:ph idx="1"/>
          </p:nvPr>
        </p:nvSpPr>
        <p:spPr/>
        <p:txBody>
          <a:bodyPr>
            <a:normAutofit lnSpcReduction="10000"/>
          </a:bodyPr>
          <a:lstStyle/>
          <a:p>
            <a:pPr hangingPunct="0"/>
            <a:r>
              <a:rPr lang="en-US" dirty="0" smtClean="0"/>
              <a:t>Purpose of the HEVC verification test</a:t>
            </a:r>
          </a:p>
          <a:p>
            <a:pPr lvl="1" hangingPunct="0"/>
            <a:r>
              <a:rPr lang="en-US" dirty="0" smtClean="0"/>
              <a:t>To </a:t>
            </a:r>
            <a:r>
              <a:rPr lang="en-US" dirty="0"/>
              <a:t>confirm that the objective of achieving a substantially greater bit-rate reduction over the AVC High Profile has been met by the HEVC standard. </a:t>
            </a:r>
            <a:endParaRPr lang="en-US" dirty="0" smtClean="0"/>
          </a:p>
          <a:p>
            <a:pPr hangingPunct="0"/>
            <a:r>
              <a:rPr lang="en-US" dirty="0" smtClean="0"/>
              <a:t>What was done</a:t>
            </a:r>
          </a:p>
          <a:p>
            <a:pPr lvl="1" hangingPunct="0"/>
            <a:r>
              <a:rPr lang="en-US" dirty="0" smtClean="0"/>
              <a:t>A subjective </a:t>
            </a:r>
            <a:r>
              <a:rPr lang="en-GB" dirty="0"/>
              <a:t>evaluation was </a:t>
            </a:r>
            <a:r>
              <a:rPr lang="en-US" dirty="0"/>
              <a:t>conducted comparing the HEVC Main profile to the AVC High profile. </a:t>
            </a:r>
            <a:endParaRPr lang="en-US" dirty="0" smtClean="0"/>
          </a:p>
          <a:p>
            <a:pPr lvl="1" hangingPunct="0"/>
            <a:r>
              <a:rPr lang="en-US" dirty="0" smtClean="0"/>
              <a:t>20 video </a:t>
            </a:r>
            <a:r>
              <a:rPr lang="en-US" dirty="0"/>
              <a:t>sequences with resolutions ranging from 480p to </a:t>
            </a:r>
            <a:r>
              <a:rPr lang="en-US" dirty="0" smtClean="0"/>
              <a:t>UHD were tested </a:t>
            </a:r>
            <a:r>
              <a:rPr lang="en-US" dirty="0"/>
              <a:t>(at 4 different bit-rates / quality levels) </a:t>
            </a:r>
            <a:r>
              <a:rPr lang="en-US" dirty="0" smtClean="0"/>
              <a:t>.</a:t>
            </a:r>
            <a:endParaRPr lang="en-US" dirty="0"/>
          </a:p>
          <a:p>
            <a:pPr hangingPunct="0"/>
            <a:r>
              <a:rPr lang="en-US" dirty="0" smtClean="0"/>
              <a:t>Results</a:t>
            </a:r>
          </a:p>
          <a:p>
            <a:pPr lvl="1" hangingPunct="0"/>
            <a:r>
              <a:rPr lang="en-US" dirty="0"/>
              <a:t>Analysis of the subjective test results show that in 86% of the test points, HEVC and AVC have the same quality, even though the bit-rates of AVC are greater than or equal to approximately double the HEVC bit-rates.</a:t>
            </a:r>
          </a:p>
          <a:p>
            <a:pPr lvl="1" hangingPunct="0"/>
            <a:r>
              <a:rPr lang="en-US" dirty="0" smtClean="0"/>
              <a:t>The </a:t>
            </a:r>
            <a:r>
              <a:rPr lang="en-US" dirty="0" smtClean="0"/>
              <a:t>bit-rate </a:t>
            </a:r>
            <a:r>
              <a:rPr lang="en-US" dirty="0"/>
              <a:t>savings are similar for the different resolutions tested, with slightly more savings for sequences with higher resolutions. The average </a:t>
            </a:r>
            <a:r>
              <a:rPr lang="en-US" dirty="0" smtClean="0"/>
              <a:t>bit-rate </a:t>
            </a:r>
            <a:r>
              <a:rPr lang="en-US" dirty="0"/>
              <a:t>savings for </a:t>
            </a:r>
            <a:r>
              <a:rPr lang="en-US" dirty="0" smtClean="0"/>
              <a:t>UHD, </a:t>
            </a:r>
            <a:r>
              <a:rPr lang="en-US" dirty="0"/>
              <a:t>1080p, 720p and 480p are </a:t>
            </a:r>
            <a:r>
              <a:rPr lang="en-US" dirty="0" smtClean="0"/>
              <a:t>estimated at approximately 64</a:t>
            </a:r>
            <a:r>
              <a:rPr lang="en-US" dirty="0"/>
              <a:t>%, 62%, 56% and 52%, respectively</a:t>
            </a:r>
            <a:r>
              <a:rPr lang="en-US" dirty="0" smtClean="0"/>
              <a:t>.</a:t>
            </a:r>
          </a:p>
          <a:p>
            <a:endParaRPr lang="en-US" dirty="0"/>
          </a:p>
        </p:txBody>
      </p:sp>
      <p:sp>
        <p:nvSpPr>
          <p:cNvPr id="4" name="Slide Number Placeholder 3"/>
          <p:cNvSpPr>
            <a:spLocks noGrp="1"/>
          </p:cNvSpPr>
          <p:nvPr>
            <p:ph type="sldNum" sz="quarter" idx="12"/>
          </p:nvPr>
        </p:nvSpPr>
        <p:spPr/>
        <p:txBody>
          <a:bodyPr/>
          <a:lstStyle/>
          <a:p>
            <a:fld id="{DDBF450E-678E-CA47-AE7C-D21B36B70145}" type="slidenum">
              <a:rPr lang="en-US" smtClean="0"/>
              <a:t>2</a:t>
            </a:fld>
            <a:endParaRPr lang="en-US"/>
          </a:p>
        </p:txBody>
      </p:sp>
    </p:spTree>
    <p:extLst>
      <p:ext uri="{BB962C8B-B14F-4D97-AF65-F5344CB8AC3E}">
        <p14:creationId xmlns:p14="http://schemas.microsoft.com/office/powerpoint/2010/main" val="327860190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DBF450E-678E-CA47-AE7C-D21B36B70145}" type="slidenum">
              <a:rPr lang="en-US" smtClean="0"/>
              <a:t>20</a:t>
            </a:fld>
            <a:endParaRPr lang="en-US"/>
          </a:p>
        </p:txBody>
      </p:sp>
      <p:pic>
        <p:nvPicPr>
          <p:cNvPr id="3" name="Picture 2"/>
          <p:cNvPicPr>
            <a:picLocks noChangeAspect="1"/>
          </p:cNvPicPr>
          <p:nvPr/>
        </p:nvPicPr>
        <p:blipFill>
          <a:blip r:embed="rId2"/>
          <a:stretch>
            <a:fillRect/>
          </a:stretch>
        </p:blipFill>
        <p:spPr>
          <a:xfrm>
            <a:off x="0" y="1054100"/>
            <a:ext cx="9144000" cy="4737100"/>
          </a:xfrm>
          <a:prstGeom prst="rect">
            <a:avLst/>
          </a:prstGeom>
        </p:spPr>
      </p:pic>
      <p:sp>
        <p:nvSpPr>
          <p:cNvPr id="19" name="TextBox 18"/>
          <p:cNvSpPr txBox="1"/>
          <p:nvPr/>
        </p:nvSpPr>
        <p:spPr>
          <a:xfrm>
            <a:off x="4315274" y="1693976"/>
            <a:ext cx="426995" cy="369332"/>
          </a:xfrm>
          <a:prstGeom prst="rect">
            <a:avLst/>
          </a:prstGeom>
          <a:noFill/>
        </p:spPr>
        <p:txBody>
          <a:bodyPr wrap="none" rtlCol="0">
            <a:spAutoFit/>
          </a:bodyPr>
          <a:lstStyle/>
          <a:p>
            <a:r>
              <a:rPr lang="en-US" dirty="0" smtClean="0">
                <a:solidFill>
                  <a:srgbClr val="FF0000"/>
                </a:solidFill>
              </a:rPr>
              <a:t>R1</a:t>
            </a:r>
            <a:endParaRPr lang="en-US" dirty="0">
              <a:solidFill>
                <a:srgbClr val="FF0000"/>
              </a:solidFill>
            </a:endParaRPr>
          </a:p>
        </p:txBody>
      </p:sp>
      <p:sp>
        <p:nvSpPr>
          <p:cNvPr id="20" name="TextBox 19"/>
          <p:cNvSpPr txBox="1"/>
          <p:nvPr/>
        </p:nvSpPr>
        <p:spPr>
          <a:xfrm>
            <a:off x="2931715" y="1916959"/>
            <a:ext cx="448700" cy="369332"/>
          </a:xfrm>
          <a:prstGeom prst="rect">
            <a:avLst/>
          </a:prstGeom>
          <a:noFill/>
        </p:spPr>
        <p:txBody>
          <a:bodyPr wrap="square" rtlCol="0">
            <a:spAutoFit/>
          </a:bodyPr>
          <a:lstStyle/>
          <a:p>
            <a:r>
              <a:rPr lang="en-US" dirty="0" smtClean="0">
                <a:solidFill>
                  <a:srgbClr val="FF0000"/>
                </a:solidFill>
              </a:rPr>
              <a:t>R2</a:t>
            </a:r>
            <a:endParaRPr lang="en-US" dirty="0">
              <a:solidFill>
                <a:srgbClr val="FF0000"/>
              </a:solidFill>
            </a:endParaRPr>
          </a:p>
        </p:txBody>
      </p:sp>
      <p:sp>
        <p:nvSpPr>
          <p:cNvPr id="21" name="TextBox 20"/>
          <p:cNvSpPr txBox="1"/>
          <p:nvPr/>
        </p:nvSpPr>
        <p:spPr>
          <a:xfrm>
            <a:off x="4971601" y="2768037"/>
            <a:ext cx="426995" cy="369332"/>
          </a:xfrm>
          <a:prstGeom prst="rect">
            <a:avLst/>
          </a:prstGeom>
          <a:noFill/>
        </p:spPr>
        <p:txBody>
          <a:bodyPr wrap="none" rtlCol="0">
            <a:spAutoFit/>
          </a:bodyPr>
          <a:lstStyle/>
          <a:p>
            <a:r>
              <a:rPr lang="en-US" dirty="0" smtClean="0">
                <a:solidFill>
                  <a:srgbClr val="0000FF"/>
                </a:solidFill>
              </a:rPr>
              <a:t>R2</a:t>
            </a:r>
            <a:endParaRPr lang="en-US" dirty="0">
              <a:solidFill>
                <a:srgbClr val="0000FF"/>
              </a:solidFill>
            </a:endParaRPr>
          </a:p>
        </p:txBody>
      </p:sp>
      <p:sp>
        <p:nvSpPr>
          <p:cNvPr id="22" name="TextBox 21"/>
          <p:cNvSpPr txBox="1"/>
          <p:nvPr/>
        </p:nvSpPr>
        <p:spPr>
          <a:xfrm>
            <a:off x="3369566" y="3646868"/>
            <a:ext cx="426995" cy="369332"/>
          </a:xfrm>
          <a:prstGeom prst="rect">
            <a:avLst/>
          </a:prstGeom>
          <a:noFill/>
        </p:spPr>
        <p:txBody>
          <a:bodyPr wrap="none" rtlCol="0">
            <a:spAutoFit/>
          </a:bodyPr>
          <a:lstStyle/>
          <a:p>
            <a:r>
              <a:rPr lang="en-US" dirty="0" smtClean="0">
                <a:solidFill>
                  <a:srgbClr val="0000FF"/>
                </a:solidFill>
              </a:rPr>
              <a:t>R3</a:t>
            </a:r>
            <a:endParaRPr lang="en-US" dirty="0">
              <a:solidFill>
                <a:srgbClr val="0000FF"/>
              </a:solidFill>
            </a:endParaRPr>
          </a:p>
        </p:txBody>
      </p:sp>
      <p:sp>
        <p:nvSpPr>
          <p:cNvPr id="23" name="TextBox 22"/>
          <p:cNvSpPr txBox="1"/>
          <p:nvPr/>
        </p:nvSpPr>
        <p:spPr>
          <a:xfrm>
            <a:off x="2129809" y="2583371"/>
            <a:ext cx="426995" cy="369332"/>
          </a:xfrm>
          <a:prstGeom prst="rect">
            <a:avLst/>
          </a:prstGeom>
          <a:noFill/>
        </p:spPr>
        <p:txBody>
          <a:bodyPr wrap="none" rtlCol="0">
            <a:spAutoFit/>
          </a:bodyPr>
          <a:lstStyle/>
          <a:p>
            <a:r>
              <a:rPr lang="en-US" dirty="0" smtClean="0">
                <a:solidFill>
                  <a:srgbClr val="FF0000"/>
                </a:solidFill>
              </a:rPr>
              <a:t>R3</a:t>
            </a:r>
            <a:endParaRPr lang="en-US" dirty="0">
              <a:solidFill>
                <a:srgbClr val="FF0000"/>
              </a:solidFill>
            </a:endParaRPr>
          </a:p>
        </p:txBody>
      </p:sp>
      <p:sp>
        <p:nvSpPr>
          <p:cNvPr id="24" name="TextBox 23"/>
          <p:cNvSpPr txBox="1"/>
          <p:nvPr/>
        </p:nvSpPr>
        <p:spPr>
          <a:xfrm>
            <a:off x="2627112" y="4135614"/>
            <a:ext cx="428322" cy="369332"/>
          </a:xfrm>
          <a:prstGeom prst="rect">
            <a:avLst/>
          </a:prstGeom>
          <a:noFill/>
        </p:spPr>
        <p:txBody>
          <a:bodyPr wrap="none" rtlCol="0">
            <a:spAutoFit/>
          </a:bodyPr>
          <a:lstStyle/>
          <a:p>
            <a:r>
              <a:rPr lang="en-US" dirty="0" smtClean="0">
                <a:solidFill>
                  <a:srgbClr val="0000FF"/>
                </a:solidFill>
              </a:rPr>
              <a:t>R4</a:t>
            </a:r>
            <a:endParaRPr lang="en-US" dirty="0">
              <a:solidFill>
                <a:srgbClr val="0000FF"/>
              </a:solidFill>
            </a:endParaRPr>
          </a:p>
        </p:txBody>
      </p:sp>
      <p:sp>
        <p:nvSpPr>
          <p:cNvPr id="25" name="TextBox 24"/>
          <p:cNvSpPr txBox="1"/>
          <p:nvPr/>
        </p:nvSpPr>
        <p:spPr>
          <a:xfrm>
            <a:off x="1703865" y="3288511"/>
            <a:ext cx="353985" cy="305233"/>
          </a:xfrm>
          <a:prstGeom prst="rect">
            <a:avLst/>
          </a:prstGeom>
          <a:noFill/>
        </p:spPr>
        <p:txBody>
          <a:bodyPr wrap="none" rtlCol="0">
            <a:spAutoFit/>
          </a:bodyPr>
          <a:lstStyle/>
          <a:p>
            <a:r>
              <a:rPr lang="en-US" dirty="0" smtClean="0">
                <a:solidFill>
                  <a:srgbClr val="FF0000"/>
                </a:solidFill>
              </a:rPr>
              <a:t>R4</a:t>
            </a:r>
            <a:endParaRPr lang="en-US" dirty="0">
              <a:solidFill>
                <a:srgbClr val="FF0000"/>
              </a:solidFill>
            </a:endParaRPr>
          </a:p>
        </p:txBody>
      </p:sp>
      <p:sp>
        <p:nvSpPr>
          <p:cNvPr id="26" name="TextBox 25"/>
          <p:cNvSpPr txBox="1"/>
          <p:nvPr/>
        </p:nvSpPr>
        <p:spPr>
          <a:xfrm>
            <a:off x="7800575" y="2452985"/>
            <a:ext cx="426995" cy="369332"/>
          </a:xfrm>
          <a:prstGeom prst="rect">
            <a:avLst/>
          </a:prstGeom>
          <a:noFill/>
        </p:spPr>
        <p:txBody>
          <a:bodyPr wrap="none" rtlCol="0">
            <a:spAutoFit/>
          </a:bodyPr>
          <a:lstStyle/>
          <a:p>
            <a:r>
              <a:rPr lang="en-US" dirty="0" smtClean="0">
                <a:solidFill>
                  <a:srgbClr val="0000FF"/>
                </a:solidFill>
              </a:rPr>
              <a:t>R1</a:t>
            </a:r>
            <a:endParaRPr lang="en-US" dirty="0">
              <a:solidFill>
                <a:srgbClr val="0000FF"/>
              </a:solidFill>
            </a:endParaRPr>
          </a:p>
        </p:txBody>
      </p:sp>
      <p:sp>
        <p:nvSpPr>
          <p:cNvPr id="28" name="TextBox 27"/>
          <p:cNvSpPr txBox="1"/>
          <p:nvPr/>
        </p:nvSpPr>
        <p:spPr>
          <a:xfrm>
            <a:off x="1553126" y="6133147"/>
            <a:ext cx="6265557" cy="400110"/>
          </a:xfrm>
          <a:prstGeom prst="rect">
            <a:avLst/>
          </a:prstGeom>
          <a:noFill/>
        </p:spPr>
        <p:txBody>
          <a:bodyPr wrap="none" rtlCol="0">
            <a:spAutoFit/>
          </a:bodyPr>
          <a:lstStyle/>
          <a:p>
            <a:r>
              <a:rPr lang="en-US" sz="2000" dirty="0" smtClean="0"/>
              <a:t>MOS BD-rate = -56%                    MOS (&gt;= 7) BD-rate = -56%</a:t>
            </a:r>
            <a:endParaRPr lang="en-US" sz="2000" dirty="0"/>
          </a:p>
        </p:txBody>
      </p:sp>
      <p:sp>
        <p:nvSpPr>
          <p:cNvPr id="29" name="Title 3"/>
          <p:cNvSpPr txBox="1">
            <a:spLocks/>
          </p:cNvSpPr>
          <p:nvPr/>
        </p:nvSpPr>
        <p:spPr>
          <a:xfrm>
            <a:off x="162825" y="274639"/>
            <a:ext cx="8814279" cy="688184"/>
          </a:xfrm>
          <a:prstGeom prst="rect">
            <a:avLst/>
          </a:prstGeom>
        </p:spPr>
        <p:txBody>
          <a:bodyPr>
            <a:normAutofit/>
          </a:bodyPr>
          <a:lstStyle>
            <a:lvl1pPr algn="ctr" defTabSz="457200" rtl="0" eaLnBrk="1" latinLnBrk="0" hangingPunct="1">
              <a:spcBef>
                <a:spcPct val="0"/>
              </a:spcBef>
              <a:buNone/>
              <a:defRPr sz="3600" kern="1200">
                <a:solidFill>
                  <a:schemeClr val="tx1"/>
                </a:solidFill>
                <a:latin typeface="+mj-lt"/>
                <a:ea typeface="+mj-ea"/>
                <a:cs typeface="+mj-cs"/>
              </a:defRPr>
            </a:lvl1pPr>
          </a:lstStyle>
          <a:p>
            <a:r>
              <a:rPr lang="en-US" dirty="0" smtClean="0"/>
              <a:t>MOS vs. bit-rate plot (~50%)</a:t>
            </a:r>
            <a:endParaRPr lang="en-US" dirty="0"/>
          </a:p>
        </p:txBody>
      </p:sp>
    </p:spTree>
    <p:extLst>
      <p:ext uri="{BB962C8B-B14F-4D97-AF65-F5344CB8AC3E}">
        <p14:creationId xmlns:p14="http://schemas.microsoft.com/office/powerpoint/2010/main" val="2574527851"/>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DBF450E-678E-CA47-AE7C-D21B36B70145}" type="slidenum">
              <a:rPr lang="en-US" smtClean="0"/>
              <a:t>21</a:t>
            </a:fld>
            <a:endParaRPr lang="en-US"/>
          </a:p>
        </p:txBody>
      </p:sp>
      <p:pic>
        <p:nvPicPr>
          <p:cNvPr id="3" name="Picture 2"/>
          <p:cNvPicPr>
            <a:picLocks noChangeAspect="1"/>
          </p:cNvPicPr>
          <p:nvPr/>
        </p:nvPicPr>
        <p:blipFill>
          <a:blip r:embed="rId2"/>
          <a:stretch>
            <a:fillRect/>
          </a:stretch>
        </p:blipFill>
        <p:spPr>
          <a:xfrm>
            <a:off x="0" y="1054100"/>
            <a:ext cx="9144000" cy="4737100"/>
          </a:xfrm>
          <a:prstGeom prst="rect">
            <a:avLst/>
          </a:prstGeom>
        </p:spPr>
      </p:pic>
      <p:sp>
        <p:nvSpPr>
          <p:cNvPr id="19" name="TextBox 18"/>
          <p:cNvSpPr txBox="1"/>
          <p:nvPr/>
        </p:nvSpPr>
        <p:spPr>
          <a:xfrm>
            <a:off x="4282709" y="1672264"/>
            <a:ext cx="426995" cy="369332"/>
          </a:xfrm>
          <a:prstGeom prst="rect">
            <a:avLst/>
          </a:prstGeom>
          <a:noFill/>
        </p:spPr>
        <p:txBody>
          <a:bodyPr wrap="none" rtlCol="0">
            <a:spAutoFit/>
          </a:bodyPr>
          <a:lstStyle/>
          <a:p>
            <a:r>
              <a:rPr lang="en-US" dirty="0" smtClean="0">
                <a:solidFill>
                  <a:srgbClr val="FF0000"/>
                </a:solidFill>
              </a:rPr>
              <a:t>R1</a:t>
            </a:r>
            <a:endParaRPr lang="en-US" dirty="0">
              <a:solidFill>
                <a:srgbClr val="FF0000"/>
              </a:solidFill>
            </a:endParaRPr>
          </a:p>
        </p:txBody>
      </p:sp>
      <p:sp>
        <p:nvSpPr>
          <p:cNvPr id="20" name="TextBox 19"/>
          <p:cNvSpPr txBox="1"/>
          <p:nvPr/>
        </p:nvSpPr>
        <p:spPr>
          <a:xfrm>
            <a:off x="2682050" y="2079799"/>
            <a:ext cx="448700" cy="369332"/>
          </a:xfrm>
          <a:prstGeom prst="rect">
            <a:avLst/>
          </a:prstGeom>
          <a:noFill/>
        </p:spPr>
        <p:txBody>
          <a:bodyPr wrap="square" rtlCol="0">
            <a:spAutoFit/>
          </a:bodyPr>
          <a:lstStyle/>
          <a:p>
            <a:r>
              <a:rPr lang="en-US" dirty="0" smtClean="0">
                <a:solidFill>
                  <a:srgbClr val="FF0000"/>
                </a:solidFill>
              </a:rPr>
              <a:t>R2</a:t>
            </a:r>
            <a:endParaRPr lang="en-US" dirty="0">
              <a:solidFill>
                <a:srgbClr val="FF0000"/>
              </a:solidFill>
            </a:endParaRPr>
          </a:p>
        </p:txBody>
      </p:sp>
      <p:sp>
        <p:nvSpPr>
          <p:cNvPr id="21" name="TextBox 20"/>
          <p:cNvSpPr txBox="1"/>
          <p:nvPr/>
        </p:nvSpPr>
        <p:spPr>
          <a:xfrm>
            <a:off x="4496206" y="2774467"/>
            <a:ext cx="426995" cy="369332"/>
          </a:xfrm>
          <a:prstGeom prst="rect">
            <a:avLst/>
          </a:prstGeom>
          <a:noFill/>
        </p:spPr>
        <p:txBody>
          <a:bodyPr wrap="none" rtlCol="0">
            <a:spAutoFit/>
          </a:bodyPr>
          <a:lstStyle/>
          <a:p>
            <a:r>
              <a:rPr lang="en-US" dirty="0" smtClean="0">
                <a:solidFill>
                  <a:srgbClr val="0000FF"/>
                </a:solidFill>
              </a:rPr>
              <a:t>R2</a:t>
            </a:r>
            <a:endParaRPr lang="en-US" dirty="0">
              <a:solidFill>
                <a:srgbClr val="0000FF"/>
              </a:solidFill>
            </a:endParaRPr>
          </a:p>
        </p:txBody>
      </p:sp>
      <p:sp>
        <p:nvSpPr>
          <p:cNvPr id="22" name="TextBox 21"/>
          <p:cNvSpPr txBox="1"/>
          <p:nvPr/>
        </p:nvSpPr>
        <p:spPr>
          <a:xfrm>
            <a:off x="2885356" y="3907524"/>
            <a:ext cx="426995" cy="369332"/>
          </a:xfrm>
          <a:prstGeom prst="rect">
            <a:avLst/>
          </a:prstGeom>
          <a:noFill/>
        </p:spPr>
        <p:txBody>
          <a:bodyPr wrap="none" rtlCol="0">
            <a:spAutoFit/>
          </a:bodyPr>
          <a:lstStyle/>
          <a:p>
            <a:r>
              <a:rPr lang="en-US" dirty="0" smtClean="0">
                <a:solidFill>
                  <a:srgbClr val="0000FF"/>
                </a:solidFill>
              </a:rPr>
              <a:t>R3</a:t>
            </a:r>
            <a:endParaRPr lang="en-US" dirty="0">
              <a:solidFill>
                <a:srgbClr val="0000FF"/>
              </a:solidFill>
            </a:endParaRPr>
          </a:p>
        </p:txBody>
      </p:sp>
      <p:sp>
        <p:nvSpPr>
          <p:cNvPr id="23" name="TextBox 22"/>
          <p:cNvSpPr txBox="1"/>
          <p:nvPr/>
        </p:nvSpPr>
        <p:spPr>
          <a:xfrm>
            <a:off x="1977839" y="2529091"/>
            <a:ext cx="426995" cy="369332"/>
          </a:xfrm>
          <a:prstGeom prst="rect">
            <a:avLst/>
          </a:prstGeom>
          <a:noFill/>
        </p:spPr>
        <p:txBody>
          <a:bodyPr wrap="none" rtlCol="0">
            <a:spAutoFit/>
          </a:bodyPr>
          <a:lstStyle/>
          <a:p>
            <a:r>
              <a:rPr lang="en-US" dirty="0" smtClean="0">
                <a:solidFill>
                  <a:srgbClr val="FF0000"/>
                </a:solidFill>
              </a:rPr>
              <a:t>R3</a:t>
            </a:r>
            <a:endParaRPr lang="en-US" dirty="0">
              <a:solidFill>
                <a:srgbClr val="FF0000"/>
              </a:solidFill>
            </a:endParaRPr>
          </a:p>
        </p:txBody>
      </p:sp>
      <p:sp>
        <p:nvSpPr>
          <p:cNvPr id="24" name="TextBox 23"/>
          <p:cNvSpPr txBox="1"/>
          <p:nvPr/>
        </p:nvSpPr>
        <p:spPr>
          <a:xfrm>
            <a:off x="2095216" y="4602403"/>
            <a:ext cx="428322" cy="369332"/>
          </a:xfrm>
          <a:prstGeom prst="rect">
            <a:avLst/>
          </a:prstGeom>
          <a:noFill/>
        </p:spPr>
        <p:txBody>
          <a:bodyPr wrap="none" rtlCol="0">
            <a:spAutoFit/>
          </a:bodyPr>
          <a:lstStyle/>
          <a:p>
            <a:r>
              <a:rPr lang="en-US" dirty="0" smtClean="0">
                <a:solidFill>
                  <a:srgbClr val="0000FF"/>
                </a:solidFill>
              </a:rPr>
              <a:t>R4</a:t>
            </a:r>
            <a:endParaRPr lang="en-US" dirty="0">
              <a:solidFill>
                <a:srgbClr val="0000FF"/>
              </a:solidFill>
            </a:endParaRPr>
          </a:p>
        </p:txBody>
      </p:sp>
      <p:sp>
        <p:nvSpPr>
          <p:cNvPr id="25" name="TextBox 24"/>
          <p:cNvSpPr txBox="1"/>
          <p:nvPr/>
        </p:nvSpPr>
        <p:spPr>
          <a:xfrm>
            <a:off x="1508475" y="3288511"/>
            <a:ext cx="353985" cy="305233"/>
          </a:xfrm>
          <a:prstGeom prst="rect">
            <a:avLst/>
          </a:prstGeom>
          <a:noFill/>
        </p:spPr>
        <p:txBody>
          <a:bodyPr wrap="none" rtlCol="0">
            <a:spAutoFit/>
          </a:bodyPr>
          <a:lstStyle/>
          <a:p>
            <a:r>
              <a:rPr lang="en-US" dirty="0" smtClean="0">
                <a:solidFill>
                  <a:srgbClr val="FF0000"/>
                </a:solidFill>
              </a:rPr>
              <a:t>R4</a:t>
            </a:r>
            <a:endParaRPr lang="en-US" dirty="0">
              <a:solidFill>
                <a:srgbClr val="FF0000"/>
              </a:solidFill>
            </a:endParaRPr>
          </a:p>
        </p:txBody>
      </p:sp>
      <p:sp>
        <p:nvSpPr>
          <p:cNvPr id="26" name="TextBox 25"/>
          <p:cNvSpPr txBox="1"/>
          <p:nvPr/>
        </p:nvSpPr>
        <p:spPr>
          <a:xfrm>
            <a:off x="8083593" y="2355940"/>
            <a:ext cx="426995" cy="369332"/>
          </a:xfrm>
          <a:prstGeom prst="rect">
            <a:avLst/>
          </a:prstGeom>
          <a:noFill/>
        </p:spPr>
        <p:txBody>
          <a:bodyPr wrap="none" rtlCol="0">
            <a:spAutoFit/>
          </a:bodyPr>
          <a:lstStyle/>
          <a:p>
            <a:r>
              <a:rPr lang="en-US" dirty="0" smtClean="0">
                <a:solidFill>
                  <a:srgbClr val="0000FF"/>
                </a:solidFill>
              </a:rPr>
              <a:t>R1</a:t>
            </a:r>
            <a:endParaRPr lang="en-US" dirty="0">
              <a:solidFill>
                <a:srgbClr val="0000FF"/>
              </a:solidFill>
            </a:endParaRPr>
          </a:p>
        </p:txBody>
      </p:sp>
      <p:sp>
        <p:nvSpPr>
          <p:cNvPr id="28" name="TextBox 27"/>
          <p:cNvSpPr txBox="1"/>
          <p:nvPr/>
        </p:nvSpPr>
        <p:spPr>
          <a:xfrm>
            <a:off x="1553126" y="6133147"/>
            <a:ext cx="6265557" cy="400110"/>
          </a:xfrm>
          <a:prstGeom prst="rect">
            <a:avLst/>
          </a:prstGeom>
          <a:noFill/>
        </p:spPr>
        <p:txBody>
          <a:bodyPr wrap="none" rtlCol="0">
            <a:spAutoFit/>
          </a:bodyPr>
          <a:lstStyle/>
          <a:p>
            <a:r>
              <a:rPr lang="en-US" sz="2000" dirty="0" smtClean="0"/>
              <a:t>MOS BD-rate = -58%                    MOS (&gt;= 7) BD-rate = -50%</a:t>
            </a:r>
            <a:endParaRPr lang="en-US" sz="2000" dirty="0"/>
          </a:p>
        </p:txBody>
      </p:sp>
      <p:sp>
        <p:nvSpPr>
          <p:cNvPr id="29" name="Title 3"/>
          <p:cNvSpPr txBox="1">
            <a:spLocks/>
          </p:cNvSpPr>
          <p:nvPr/>
        </p:nvSpPr>
        <p:spPr>
          <a:xfrm>
            <a:off x="162825" y="274639"/>
            <a:ext cx="8814279" cy="688184"/>
          </a:xfrm>
          <a:prstGeom prst="rect">
            <a:avLst/>
          </a:prstGeom>
        </p:spPr>
        <p:txBody>
          <a:bodyPr>
            <a:normAutofit/>
          </a:bodyPr>
          <a:lstStyle>
            <a:lvl1pPr algn="ctr" defTabSz="457200" rtl="0" eaLnBrk="1" latinLnBrk="0" hangingPunct="1">
              <a:spcBef>
                <a:spcPct val="0"/>
              </a:spcBef>
              <a:buNone/>
              <a:defRPr sz="3600" kern="1200">
                <a:solidFill>
                  <a:schemeClr val="tx1"/>
                </a:solidFill>
                <a:latin typeface="+mj-lt"/>
                <a:ea typeface="+mj-ea"/>
                <a:cs typeface="+mj-cs"/>
              </a:defRPr>
            </a:lvl1pPr>
          </a:lstStyle>
          <a:p>
            <a:r>
              <a:rPr lang="en-US" dirty="0" smtClean="0"/>
              <a:t>MOS vs. bit-rate plot (&gt;50%)</a:t>
            </a:r>
            <a:endParaRPr lang="en-US" dirty="0"/>
          </a:p>
        </p:txBody>
      </p:sp>
    </p:spTree>
    <p:extLst>
      <p:ext uri="{BB962C8B-B14F-4D97-AF65-F5344CB8AC3E}">
        <p14:creationId xmlns:p14="http://schemas.microsoft.com/office/powerpoint/2010/main" val="4293637672"/>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1054100"/>
            <a:ext cx="9144000" cy="4749800"/>
          </a:xfrm>
          <a:prstGeom prst="rect">
            <a:avLst/>
          </a:prstGeom>
        </p:spPr>
      </p:pic>
      <p:sp>
        <p:nvSpPr>
          <p:cNvPr id="2" name="Slide Number Placeholder 1"/>
          <p:cNvSpPr>
            <a:spLocks noGrp="1"/>
          </p:cNvSpPr>
          <p:nvPr>
            <p:ph type="sldNum" sz="quarter" idx="12"/>
          </p:nvPr>
        </p:nvSpPr>
        <p:spPr/>
        <p:txBody>
          <a:bodyPr/>
          <a:lstStyle/>
          <a:p>
            <a:fld id="{DDBF450E-678E-CA47-AE7C-D21B36B70145}" type="slidenum">
              <a:rPr lang="en-US" smtClean="0"/>
              <a:t>22</a:t>
            </a:fld>
            <a:endParaRPr lang="en-US"/>
          </a:p>
        </p:txBody>
      </p:sp>
      <p:sp>
        <p:nvSpPr>
          <p:cNvPr id="20" name="TextBox 19"/>
          <p:cNvSpPr txBox="1"/>
          <p:nvPr/>
        </p:nvSpPr>
        <p:spPr>
          <a:xfrm>
            <a:off x="4673490" y="1668556"/>
            <a:ext cx="515211" cy="369332"/>
          </a:xfrm>
          <a:prstGeom prst="rect">
            <a:avLst/>
          </a:prstGeom>
          <a:noFill/>
        </p:spPr>
        <p:txBody>
          <a:bodyPr wrap="square" rtlCol="0">
            <a:spAutoFit/>
          </a:bodyPr>
          <a:lstStyle/>
          <a:p>
            <a:r>
              <a:rPr lang="en-US" dirty="0" smtClean="0">
                <a:solidFill>
                  <a:srgbClr val="FF0000"/>
                </a:solidFill>
              </a:rPr>
              <a:t>R1</a:t>
            </a:r>
            <a:endParaRPr lang="en-US" dirty="0">
              <a:solidFill>
                <a:srgbClr val="FF0000"/>
              </a:solidFill>
            </a:endParaRPr>
          </a:p>
        </p:txBody>
      </p:sp>
      <p:sp>
        <p:nvSpPr>
          <p:cNvPr id="21" name="TextBox 20"/>
          <p:cNvSpPr txBox="1"/>
          <p:nvPr/>
        </p:nvSpPr>
        <p:spPr>
          <a:xfrm>
            <a:off x="2106735" y="1906103"/>
            <a:ext cx="448700" cy="369332"/>
          </a:xfrm>
          <a:prstGeom prst="rect">
            <a:avLst/>
          </a:prstGeom>
          <a:noFill/>
        </p:spPr>
        <p:txBody>
          <a:bodyPr wrap="square" rtlCol="0">
            <a:spAutoFit/>
          </a:bodyPr>
          <a:lstStyle/>
          <a:p>
            <a:r>
              <a:rPr lang="en-US" dirty="0" smtClean="0">
                <a:solidFill>
                  <a:srgbClr val="FF0000"/>
                </a:solidFill>
              </a:rPr>
              <a:t>R2</a:t>
            </a:r>
            <a:endParaRPr lang="en-US" dirty="0">
              <a:solidFill>
                <a:srgbClr val="FF0000"/>
              </a:solidFill>
            </a:endParaRPr>
          </a:p>
        </p:txBody>
      </p:sp>
      <p:sp>
        <p:nvSpPr>
          <p:cNvPr id="22" name="TextBox 21"/>
          <p:cNvSpPr txBox="1"/>
          <p:nvPr/>
        </p:nvSpPr>
        <p:spPr>
          <a:xfrm>
            <a:off x="3193559" y="2828861"/>
            <a:ext cx="426995" cy="369332"/>
          </a:xfrm>
          <a:prstGeom prst="rect">
            <a:avLst/>
          </a:prstGeom>
          <a:noFill/>
        </p:spPr>
        <p:txBody>
          <a:bodyPr wrap="none" rtlCol="0">
            <a:spAutoFit/>
          </a:bodyPr>
          <a:lstStyle/>
          <a:p>
            <a:r>
              <a:rPr lang="en-US" dirty="0" smtClean="0">
                <a:solidFill>
                  <a:srgbClr val="0000FF"/>
                </a:solidFill>
              </a:rPr>
              <a:t>R2</a:t>
            </a:r>
            <a:endParaRPr lang="en-US" dirty="0">
              <a:solidFill>
                <a:srgbClr val="0000FF"/>
              </a:solidFill>
            </a:endParaRPr>
          </a:p>
        </p:txBody>
      </p:sp>
      <p:sp>
        <p:nvSpPr>
          <p:cNvPr id="23" name="TextBox 22"/>
          <p:cNvSpPr txBox="1"/>
          <p:nvPr/>
        </p:nvSpPr>
        <p:spPr>
          <a:xfrm>
            <a:off x="2160346" y="3777252"/>
            <a:ext cx="426995" cy="369332"/>
          </a:xfrm>
          <a:prstGeom prst="rect">
            <a:avLst/>
          </a:prstGeom>
          <a:noFill/>
        </p:spPr>
        <p:txBody>
          <a:bodyPr wrap="none" rtlCol="0">
            <a:spAutoFit/>
          </a:bodyPr>
          <a:lstStyle/>
          <a:p>
            <a:r>
              <a:rPr lang="en-US" dirty="0" smtClean="0">
                <a:solidFill>
                  <a:srgbClr val="0000FF"/>
                </a:solidFill>
              </a:rPr>
              <a:t>R3</a:t>
            </a:r>
            <a:endParaRPr lang="en-US" dirty="0">
              <a:solidFill>
                <a:srgbClr val="0000FF"/>
              </a:solidFill>
            </a:endParaRPr>
          </a:p>
        </p:txBody>
      </p:sp>
      <p:sp>
        <p:nvSpPr>
          <p:cNvPr id="24" name="TextBox 23"/>
          <p:cNvSpPr txBox="1"/>
          <p:nvPr/>
        </p:nvSpPr>
        <p:spPr>
          <a:xfrm>
            <a:off x="1532784" y="2301115"/>
            <a:ext cx="426995" cy="369332"/>
          </a:xfrm>
          <a:prstGeom prst="rect">
            <a:avLst/>
          </a:prstGeom>
          <a:noFill/>
        </p:spPr>
        <p:txBody>
          <a:bodyPr wrap="none" rtlCol="0">
            <a:spAutoFit/>
          </a:bodyPr>
          <a:lstStyle/>
          <a:p>
            <a:r>
              <a:rPr lang="en-US" dirty="0" smtClean="0">
                <a:solidFill>
                  <a:srgbClr val="FF0000"/>
                </a:solidFill>
              </a:rPr>
              <a:t>R3</a:t>
            </a:r>
            <a:endParaRPr lang="en-US" dirty="0">
              <a:solidFill>
                <a:srgbClr val="FF0000"/>
              </a:solidFill>
            </a:endParaRPr>
          </a:p>
        </p:txBody>
      </p:sp>
      <p:sp>
        <p:nvSpPr>
          <p:cNvPr id="25" name="TextBox 24"/>
          <p:cNvSpPr txBox="1"/>
          <p:nvPr/>
        </p:nvSpPr>
        <p:spPr>
          <a:xfrm>
            <a:off x="1732024" y="3776896"/>
            <a:ext cx="428322" cy="369332"/>
          </a:xfrm>
          <a:prstGeom prst="rect">
            <a:avLst/>
          </a:prstGeom>
          <a:noFill/>
        </p:spPr>
        <p:txBody>
          <a:bodyPr wrap="none" rtlCol="0">
            <a:spAutoFit/>
          </a:bodyPr>
          <a:lstStyle/>
          <a:p>
            <a:r>
              <a:rPr lang="en-US" dirty="0" smtClean="0">
                <a:solidFill>
                  <a:srgbClr val="0000FF"/>
                </a:solidFill>
              </a:rPr>
              <a:t>R4</a:t>
            </a:r>
            <a:endParaRPr lang="en-US" dirty="0">
              <a:solidFill>
                <a:srgbClr val="0000FF"/>
              </a:solidFill>
            </a:endParaRPr>
          </a:p>
        </p:txBody>
      </p:sp>
      <p:sp>
        <p:nvSpPr>
          <p:cNvPr id="26" name="TextBox 25"/>
          <p:cNvSpPr txBox="1"/>
          <p:nvPr/>
        </p:nvSpPr>
        <p:spPr>
          <a:xfrm>
            <a:off x="1355791" y="3942408"/>
            <a:ext cx="353985" cy="305233"/>
          </a:xfrm>
          <a:prstGeom prst="rect">
            <a:avLst/>
          </a:prstGeom>
          <a:noFill/>
        </p:spPr>
        <p:txBody>
          <a:bodyPr wrap="none" rtlCol="0">
            <a:spAutoFit/>
          </a:bodyPr>
          <a:lstStyle/>
          <a:p>
            <a:r>
              <a:rPr lang="en-US" dirty="0" smtClean="0">
                <a:solidFill>
                  <a:srgbClr val="FF0000"/>
                </a:solidFill>
              </a:rPr>
              <a:t>R4</a:t>
            </a:r>
            <a:endParaRPr lang="en-US" dirty="0">
              <a:solidFill>
                <a:srgbClr val="FF0000"/>
              </a:solidFill>
            </a:endParaRPr>
          </a:p>
        </p:txBody>
      </p:sp>
      <p:sp>
        <p:nvSpPr>
          <p:cNvPr id="27" name="TextBox 26"/>
          <p:cNvSpPr txBox="1"/>
          <p:nvPr/>
        </p:nvSpPr>
        <p:spPr>
          <a:xfrm>
            <a:off x="7833928" y="2649052"/>
            <a:ext cx="426995" cy="369332"/>
          </a:xfrm>
          <a:prstGeom prst="rect">
            <a:avLst/>
          </a:prstGeom>
          <a:noFill/>
        </p:spPr>
        <p:txBody>
          <a:bodyPr wrap="none" rtlCol="0">
            <a:spAutoFit/>
          </a:bodyPr>
          <a:lstStyle/>
          <a:p>
            <a:r>
              <a:rPr lang="en-US" dirty="0" smtClean="0">
                <a:solidFill>
                  <a:srgbClr val="0000FF"/>
                </a:solidFill>
              </a:rPr>
              <a:t>R1</a:t>
            </a:r>
            <a:endParaRPr lang="en-US" dirty="0">
              <a:solidFill>
                <a:srgbClr val="0000FF"/>
              </a:solidFill>
            </a:endParaRPr>
          </a:p>
        </p:txBody>
      </p:sp>
      <p:sp>
        <p:nvSpPr>
          <p:cNvPr id="29" name="TextBox 28"/>
          <p:cNvSpPr txBox="1"/>
          <p:nvPr/>
        </p:nvSpPr>
        <p:spPr>
          <a:xfrm>
            <a:off x="1553126" y="6133147"/>
            <a:ext cx="6265557" cy="400110"/>
          </a:xfrm>
          <a:prstGeom prst="rect">
            <a:avLst/>
          </a:prstGeom>
          <a:noFill/>
        </p:spPr>
        <p:txBody>
          <a:bodyPr wrap="none" rtlCol="0">
            <a:spAutoFit/>
          </a:bodyPr>
          <a:lstStyle/>
          <a:p>
            <a:r>
              <a:rPr lang="en-US" sz="2000" dirty="0" smtClean="0"/>
              <a:t>MOS BD-rate = -70%                    MOS (&gt;= 7) BD-rate = -73%</a:t>
            </a:r>
            <a:endParaRPr lang="en-US" sz="2000" dirty="0"/>
          </a:p>
        </p:txBody>
      </p:sp>
      <p:sp>
        <p:nvSpPr>
          <p:cNvPr id="30" name="Title 3"/>
          <p:cNvSpPr txBox="1">
            <a:spLocks/>
          </p:cNvSpPr>
          <p:nvPr/>
        </p:nvSpPr>
        <p:spPr>
          <a:xfrm>
            <a:off x="162825" y="274639"/>
            <a:ext cx="8814279" cy="688184"/>
          </a:xfrm>
          <a:prstGeom prst="rect">
            <a:avLst/>
          </a:prstGeom>
        </p:spPr>
        <p:txBody>
          <a:bodyPr>
            <a:normAutofit/>
          </a:bodyPr>
          <a:lstStyle>
            <a:lvl1pPr algn="ctr" defTabSz="457200" rtl="0" eaLnBrk="1" latinLnBrk="0" hangingPunct="1">
              <a:spcBef>
                <a:spcPct val="0"/>
              </a:spcBef>
              <a:buNone/>
              <a:defRPr sz="3600" kern="1200">
                <a:solidFill>
                  <a:schemeClr val="tx1"/>
                </a:solidFill>
                <a:latin typeface="+mj-lt"/>
                <a:ea typeface="+mj-ea"/>
                <a:cs typeface="+mj-cs"/>
              </a:defRPr>
            </a:lvl1pPr>
          </a:lstStyle>
          <a:p>
            <a:r>
              <a:rPr lang="en-US" dirty="0" smtClean="0"/>
              <a:t>MOS vs. bit-rate plot (&gt;50%)</a:t>
            </a:r>
            <a:endParaRPr lang="en-US" dirty="0"/>
          </a:p>
        </p:txBody>
      </p:sp>
    </p:spTree>
    <p:extLst>
      <p:ext uri="{BB962C8B-B14F-4D97-AF65-F5344CB8AC3E}">
        <p14:creationId xmlns:p14="http://schemas.microsoft.com/office/powerpoint/2010/main" val="2343922042"/>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1054100"/>
            <a:ext cx="9144000" cy="4749800"/>
          </a:xfrm>
          <a:prstGeom prst="rect">
            <a:avLst/>
          </a:prstGeom>
        </p:spPr>
      </p:pic>
      <p:sp>
        <p:nvSpPr>
          <p:cNvPr id="2" name="Slide Number Placeholder 1"/>
          <p:cNvSpPr>
            <a:spLocks noGrp="1"/>
          </p:cNvSpPr>
          <p:nvPr>
            <p:ph type="sldNum" sz="quarter" idx="12"/>
          </p:nvPr>
        </p:nvSpPr>
        <p:spPr/>
        <p:txBody>
          <a:bodyPr/>
          <a:lstStyle/>
          <a:p>
            <a:fld id="{DDBF450E-678E-CA47-AE7C-D21B36B70145}" type="slidenum">
              <a:rPr lang="en-US" smtClean="0"/>
              <a:t>23</a:t>
            </a:fld>
            <a:endParaRPr lang="en-US"/>
          </a:p>
        </p:txBody>
      </p:sp>
      <p:sp>
        <p:nvSpPr>
          <p:cNvPr id="8" name="TextBox 7"/>
          <p:cNvSpPr txBox="1"/>
          <p:nvPr/>
        </p:nvSpPr>
        <p:spPr>
          <a:xfrm>
            <a:off x="3978769" y="1693976"/>
            <a:ext cx="426995" cy="369332"/>
          </a:xfrm>
          <a:prstGeom prst="rect">
            <a:avLst/>
          </a:prstGeom>
          <a:noFill/>
        </p:spPr>
        <p:txBody>
          <a:bodyPr wrap="none" rtlCol="0">
            <a:spAutoFit/>
          </a:bodyPr>
          <a:lstStyle/>
          <a:p>
            <a:r>
              <a:rPr lang="en-US" dirty="0" smtClean="0">
                <a:solidFill>
                  <a:srgbClr val="FF0000"/>
                </a:solidFill>
              </a:rPr>
              <a:t>R1</a:t>
            </a:r>
            <a:endParaRPr lang="en-US" dirty="0">
              <a:solidFill>
                <a:srgbClr val="FF0000"/>
              </a:solidFill>
            </a:endParaRPr>
          </a:p>
        </p:txBody>
      </p:sp>
      <p:sp>
        <p:nvSpPr>
          <p:cNvPr id="9" name="TextBox 8"/>
          <p:cNvSpPr txBox="1"/>
          <p:nvPr/>
        </p:nvSpPr>
        <p:spPr>
          <a:xfrm>
            <a:off x="2660340" y="1932739"/>
            <a:ext cx="426995" cy="369332"/>
          </a:xfrm>
          <a:prstGeom prst="rect">
            <a:avLst/>
          </a:prstGeom>
          <a:noFill/>
        </p:spPr>
        <p:txBody>
          <a:bodyPr wrap="none" rtlCol="0">
            <a:spAutoFit/>
          </a:bodyPr>
          <a:lstStyle/>
          <a:p>
            <a:r>
              <a:rPr lang="en-US" dirty="0" smtClean="0">
                <a:solidFill>
                  <a:srgbClr val="FF0000"/>
                </a:solidFill>
              </a:rPr>
              <a:t>R2</a:t>
            </a:r>
            <a:endParaRPr lang="en-US" dirty="0">
              <a:solidFill>
                <a:srgbClr val="FF0000"/>
              </a:solidFill>
            </a:endParaRPr>
          </a:p>
        </p:txBody>
      </p:sp>
      <p:sp>
        <p:nvSpPr>
          <p:cNvPr id="10" name="TextBox 9"/>
          <p:cNvSpPr txBox="1"/>
          <p:nvPr/>
        </p:nvSpPr>
        <p:spPr>
          <a:xfrm>
            <a:off x="4544606" y="2637651"/>
            <a:ext cx="426995" cy="369332"/>
          </a:xfrm>
          <a:prstGeom prst="rect">
            <a:avLst/>
          </a:prstGeom>
          <a:noFill/>
        </p:spPr>
        <p:txBody>
          <a:bodyPr wrap="none" rtlCol="0">
            <a:spAutoFit/>
          </a:bodyPr>
          <a:lstStyle/>
          <a:p>
            <a:r>
              <a:rPr lang="en-US" dirty="0" smtClean="0">
                <a:solidFill>
                  <a:srgbClr val="0000FF"/>
                </a:solidFill>
              </a:rPr>
              <a:t>R2</a:t>
            </a:r>
            <a:endParaRPr lang="en-US" dirty="0">
              <a:solidFill>
                <a:srgbClr val="0000FF"/>
              </a:solidFill>
            </a:endParaRPr>
          </a:p>
        </p:txBody>
      </p:sp>
      <p:sp>
        <p:nvSpPr>
          <p:cNvPr id="11" name="TextBox 10"/>
          <p:cNvSpPr txBox="1"/>
          <p:nvPr/>
        </p:nvSpPr>
        <p:spPr>
          <a:xfrm>
            <a:off x="3043915" y="2996013"/>
            <a:ext cx="426995" cy="369332"/>
          </a:xfrm>
          <a:prstGeom prst="rect">
            <a:avLst/>
          </a:prstGeom>
          <a:noFill/>
        </p:spPr>
        <p:txBody>
          <a:bodyPr wrap="none" rtlCol="0">
            <a:spAutoFit/>
          </a:bodyPr>
          <a:lstStyle/>
          <a:p>
            <a:r>
              <a:rPr lang="en-US" dirty="0" smtClean="0">
                <a:solidFill>
                  <a:srgbClr val="0000FF"/>
                </a:solidFill>
              </a:rPr>
              <a:t>R3</a:t>
            </a:r>
            <a:endParaRPr lang="en-US" dirty="0">
              <a:solidFill>
                <a:srgbClr val="0000FF"/>
              </a:solidFill>
            </a:endParaRPr>
          </a:p>
        </p:txBody>
      </p:sp>
      <p:sp>
        <p:nvSpPr>
          <p:cNvPr id="12" name="TextBox 11"/>
          <p:cNvSpPr txBox="1"/>
          <p:nvPr/>
        </p:nvSpPr>
        <p:spPr>
          <a:xfrm>
            <a:off x="2044345" y="2095693"/>
            <a:ext cx="426995" cy="369332"/>
          </a:xfrm>
          <a:prstGeom prst="rect">
            <a:avLst/>
          </a:prstGeom>
          <a:noFill/>
        </p:spPr>
        <p:txBody>
          <a:bodyPr wrap="none" rtlCol="0">
            <a:spAutoFit/>
          </a:bodyPr>
          <a:lstStyle/>
          <a:p>
            <a:r>
              <a:rPr lang="en-US" dirty="0" smtClean="0">
                <a:solidFill>
                  <a:srgbClr val="FF0000"/>
                </a:solidFill>
              </a:rPr>
              <a:t>R3</a:t>
            </a:r>
            <a:endParaRPr lang="en-US" dirty="0">
              <a:solidFill>
                <a:srgbClr val="FF0000"/>
              </a:solidFill>
            </a:endParaRPr>
          </a:p>
        </p:txBody>
      </p:sp>
      <p:sp>
        <p:nvSpPr>
          <p:cNvPr id="13" name="TextBox 12"/>
          <p:cNvSpPr txBox="1"/>
          <p:nvPr/>
        </p:nvSpPr>
        <p:spPr>
          <a:xfrm>
            <a:off x="2456371" y="3636260"/>
            <a:ext cx="428322" cy="369332"/>
          </a:xfrm>
          <a:prstGeom prst="rect">
            <a:avLst/>
          </a:prstGeom>
          <a:noFill/>
        </p:spPr>
        <p:txBody>
          <a:bodyPr wrap="none" rtlCol="0">
            <a:spAutoFit/>
          </a:bodyPr>
          <a:lstStyle/>
          <a:p>
            <a:r>
              <a:rPr lang="en-US" dirty="0" smtClean="0">
                <a:solidFill>
                  <a:srgbClr val="0000FF"/>
                </a:solidFill>
              </a:rPr>
              <a:t>R4</a:t>
            </a:r>
            <a:endParaRPr lang="en-US" dirty="0">
              <a:solidFill>
                <a:srgbClr val="0000FF"/>
              </a:solidFill>
            </a:endParaRPr>
          </a:p>
        </p:txBody>
      </p:sp>
      <p:sp>
        <p:nvSpPr>
          <p:cNvPr id="14" name="TextBox 13"/>
          <p:cNvSpPr txBox="1"/>
          <p:nvPr/>
        </p:nvSpPr>
        <p:spPr>
          <a:xfrm>
            <a:off x="1655841" y="2333701"/>
            <a:ext cx="428322" cy="369332"/>
          </a:xfrm>
          <a:prstGeom prst="rect">
            <a:avLst/>
          </a:prstGeom>
          <a:noFill/>
        </p:spPr>
        <p:txBody>
          <a:bodyPr wrap="none" rtlCol="0">
            <a:spAutoFit/>
          </a:bodyPr>
          <a:lstStyle/>
          <a:p>
            <a:r>
              <a:rPr lang="en-US" dirty="0" smtClean="0">
                <a:solidFill>
                  <a:srgbClr val="FF0000"/>
                </a:solidFill>
              </a:rPr>
              <a:t>R4</a:t>
            </a:r>
            <a:endParaRPr lang="en-US" dirty="0">
              <a:solidFill>
                <a:srgbClr val="FF0000"/>
              </a:solidFill>
            </a:endParaRPr>
          </a:p>
        </p:txBody>
      </p:sp>
      <p:sp>
        <p:nvSpPr>
          <p:cNvPr id="15" name="TextBox 14"/>
          <p:cNvSpPr txBox="1"/>
          <p:nvPr/>
        </p:nvSpPr>
        <p:spPr>
          <a:xfrm>
            <a:off x="7490395" y="2500630"/>
            <a:ext cx="426995" cy="369332"/>
          </a:xfrm>
          <a:prstGeom prst="rect">
            <a:avLst/>
          </a:prstGeom>
          <a:noFill/>
        </p:spPr>
        <p:txBody>
          <a:bodyPr wrap="none" rtlCol="0">
            <a:spAutoFit/>
          </a:bodyPr>
          <a:lstStyle/>
          <a:p>
            <a:r>
              <a:rPr lang="en-US" dirty="0" smtClean="0">
                <a:solidFill>
                  <a:srgbClr val="0000FF"/>
                </a:solidFill>
              </a:rPr>
              <a:t>R1</a:t>
            </a:r>
            <a:endParaRPr lang="en-US" dirty="0">
              <a:solidFill>
                <a:srgbClr val="0000FF"/>
              </a:solidFill>
            </a:endParaRPr>
          </a:p>
        </p:txBody>
      </p:sp>
      <p:sp>
        <p:nvSpPr>
          <p:cNvPr id="18" name="TextBox 17"/>
          <p:cNvSpPr txBox="1"/>
          <p:nvPr/>
        </p:nvSpPr>
        <p:spPr>
          <a:xfrm>
            <a:off x="1553126" y="6133147"/>
            <a:ext cx="6265557" cy="400110"/>
          </a:xfrm>
          <a:prstGeom prst="rect">
            <a:avLst/>
          </a:prstGeom>
          <a:noFill/>
        </p:spPr>
        <p:txBody>
          <a:bodyPr wrap="none" rtlCol="0">
            <a:spAutoFit/>
          </a:bodyPr>
          <a:lstStyle/>
          <a:p>
            <a:r>
              <a:rPr lang="en-US" sz="2000" dirty="0" smtClean="0"/>
              <a:t>MOS BD-rate = -52%                    MOS (&gt;= 7) BD-rate = -46%</a:t>
            </a:r>
            <a:endParaRPr lang="en-US" sz="2000" dirty="0"/>
          </a:p>
        </p:txBody>
      </p:sp>
      <p:sp>
        <p:nvSpPr>
          <p:cNvPr id="19" name="Title 3"/>
          <p:cNvSpPr txBox="1">
            <a:spLocks/>
          </p:cNvSpPr>
          <p:nvPr/>
        </p:nvSpPr>
        <p:spPr>
          <a:xfrm>
            <a:off x="162825" y="274639"/>
            <a:ext cx="8814279" cy="688184"/>
          </a:xfrm>
          <a:prstGeom prst="rect">
            <a:avLst/>
          </a:prstGeom>
        </p:spPr>
        <p:txBody>
          <a:bodyPr>
            <a:normAutofit/>
          </a:bodyPr>
          <a:lstStyle>
            <a:lvl1pPr algn="ctr" defTabSz="457200" rtl="0" eaLnBrk="1" latinLnBrk="0" hangingPunct="1">
              <a:spcBef>
                <a:spcPct val="0"/>
              </a:spcBef>
              <a:buNone/>
              <a:defRPr sz="3600" kern="1200">
                <a:solidFill>
                  <a:schemeClr val="tx1"/>
                </a:solidFill>
                <a:latin typeface="+mj-lt"/>
                <a:ea typeface="+mj-ea"/>
                <a:cs typeface="+mj-cs"/>
              </a:defRPr>
            </a:lvl1pPr>
          </a:lstStyle>
          <a:p>
            <a:r>
              <a:rPr lang="en-US" dirty="0" smtClean="0"/>
              <a:t>MOS vs. bit-rate plot (~50%)</a:t>
            </a:r>
            <a:endParaRPr lang="en-US" dirty="0"/>
          </a:p>
        </p:txBody>
      </p:sp>
    </p:spTree>
    <p:extLst>
      <p:ext uri="{BB962C8B-B14F-4D97-AF65-F5344CB8AC3E}">
        <p14:creationId xmlns:p14="http://schemas.microsoft.com/office/powerpoint/2010/main" val="4163326989"/>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1054100"/>
            <a:ext cx="9144000" cy="4749800"/>
          </a:xfrm>
          <a:prstGeom prst="rect">
            <a:avLst/>
          </a:prstGeom>
        </p:spPr>
      </p:pic>
      <p:sp>
        <p:nvSpPr>
          <p:cNvPr id="2" name="Slide Number Placeholder 1"/>
          <p:cNvSpPr>
            <a:spLocks noGrp="1"/>
          </p:cNvSpPr>
          <p:nvPr>
            <p:ph type="sldNum" sz="quarter" idx="12"/>
          </p:nvPr>
        </p:nvSpPr>
        <p:spPr/>
        <p:txBody>
          <a:bodyPr/>
          <a:lstStyle/>
          <a:p>
            <a:fld id="{DDBF450E-678E-CA47-AE7C-D21B36B70145}" type="slidenum">
              <a:rPr lang="en-US" smtClean="0"/>
              <a:t>24</a:t>
            </a:fld>
            <a:endParaRPr lang="en-US"/>
          </a:p>
        </p:txBody>
      </p:sp>
      <p:sp>
        <p:nvSpPr>
          <p:cNvPr id="19" name="TextBox 18"/>
          <p:cNvSpPr txBox="1"/>
          <p:nvPr/>
        </p:nvSpPr>
        <p:spPr>
          <a:xfrm>
            <a:off x="4282709" y="1780824"/>
            <a:ext cx="426995" cy="369332"/>
          </a:xfrm>
          <a:prstGeom prst="rect">
            <a:avLst/>
          </a:prstGeom>
          <a:noFill/>
        </p:spPr>
        <p:txBody>
          <a:bodyPr wrap="none" rtlCol="0">
            <a:spAutoFit/>
          </a:bodyPr>
          <a:lstStyle/>
          <a:p>
            <a:r>
              <a:rPr lang="en-US" dirty="0" smtClean="0">
                <a:solidFill>
                  <a:srgbClr val="FF0000"/>
                </a:solidFill>
              </a:rPr>
              <a:t>R1</a:t>
            </a:r>
            <a:endParaRPr lang="en-US" dirty="0">
              <a:solidFill>
                <a:srgbClr val="FF0000"/>
              </a:solidFill>
            </a:endParaRPr>
          </a:p>
        </p:txBody>
      </p:sp>
      <p:sp>
        <p:nvSpPr>
          <p:cNvPr id="20" name="TextBox 19"/>
          <p:cNvSpPr txBox="1"/>
          <p:nvPr/>
        </p:nvSpPr>
        <p:spPr>
          <a:xfrm>
            <a:off x="2758035" y="2058087"/>
            <a:ext cx="448700" cy="369332"/>
          </a:xfrm>
          <a:prstGeom prst="rect">
            <a:avLst/>
          </a:prstGeom>
          <a:noFill/>
        </p:spPr>
        <p:txBody>
          <a:bodyPr wrap="square" rtlCol="0">
            <a:spAutoFit/>
          </a:bodyPr>
          <a:lstStyle/>
          <a:p>
            <a:r>
              <a:rPr lang="en-US" dirty="0" smtClean="0">
                <a:solidFill>
                  <a:srgbClr val="FF0000"/>
                </a:solidFill>
              </a:rPr>
              <a:t>R2</a:t>
            </a:r>
            <a:endParaRPr lang="en-US" dirty="0">
              <a:solidFill>
                <a:srgbClr val="FF0000"/>
              </a:solidFill>
            </a:endParaRPr>
          </a:p>
        </p:txBody>
      </p:sp>
      <p:sp>
        <p:nvSpPr>
          <p:cNvPr id="21" name="TextBox 20"/>
          <p:cNvSpPr txBox="1"/>
          <p:nvPr/>
        </p:nvSpPr>
        <p:spPr>
          <a:xfrm>
            <a:off x="4496206" y="3100147"/>
            <a:ext cx="426995" cy="369332"/>
          </a:xfrm>
          <a:prstGeom prst="rect">
            <a:avLst/>
          </a:prstGeom>
          <a:noFill/>
        </p:spPr>
        <p:txBody>
          <a:bodyPr wrap="none" rtlCol="0">
            <a:spAutoFit/>
          </a:bodyPr>
          <a:lstStyle/>
          <a:p>
            <a:r>
              <a:rPr lang="en-US" dirty="0" smtClean="0">
                <a:solidFill>
                  <a:srgbClr val="0000FF"/>
                </a:solidFill>
              </a:rPr>
              <a:t>R2</a:t>
            </a:r>
            <a:endParaRPr lang="en-US" dirty="0">
              <a:solidFill>
                <a:srgbClr val="0000FF"/>
              </a:solidFill>
            </a:endParaRPr>
          </a:p>
        </p:txBody>
      </p:sp>
      <p:sp>
        <p:nvSpPr>
          <p:cNvPr id="22" name="TextBox 21"/>
          <p:cNvSpPr txBox="1"/>
          <p:nvPr/>
        </p:nvSpPr>
        <p:spPr>
          <a:xfrm>
            <a:off x="3059036" y="3798964"/>
            <a:ext cx="426995" cy="369332"/>
          </a:xfrm>
          <a:prstGeom prst="rect">
            <a:avLst/>
          </a:prstGeom>
          <a:noFill/>
        </p:spPr>
        <p:txBody>
          <a:bodyPr wrap="none" rtlCol="0">
            <a:spAutoFit/>
          </a:bodyPr>
          <a:lstStyle/>
          <a:p>
            <a:r>
              <a:rPr lang="en-US" dirty="0" smtClean="0">
                <a:solidFill>
                  <a:srgbClr val="0000FF"/>
                </a:solidFill>
              </a:rPr>
              <a:t>R3</a:t>
            </a:r>
            <a:endParaRPr lang="en-US" dirty="0">
              <a:solidFill>
                <a:srgbClr val="0000FF"/>
              </a:solidFill>
            </a:endParaRPr>
          </a:p>
        </p:txBody>
      </p:sp>
      <p:sp>
        <p:nvSpPr>
          <p:cNvPr id="23" name="TextBox 22"/>
          <p:cNvSpPr txBox="1"/>
          <p:nvPr/>
        </p:nvSpPr>
        <p:spPr>
          <a:xfrm>
            <a:off x="1934419" y="2366251"/>
            <a:ext cx="426995" cy="369332"/>
          </a:xfrm>
          <a:prstGeom prst="rect">
            <a:avLst/>
          </a:prstGeom>
          <a:noFill/>
        </p:spPr>
        <p:txBody>
          <a:bodyPr wrap="none" rtlCol="0">
            <a:spAutoFit/>
          </a:bodyPr>
          <a:lstStyle/>
          <a:p>
            <a:r>
              <a:rPr lang="en-US" dirty="0" smtClean="0">
                <a:solidFill>
                  <a:srgbClr val="FF0000"/>
                </a:solidFill>
              </a:rPr>
              <a:t>R3</a:t>
            </a:r>
            <a:endParaRPr lang="en-US" dirty="0">
              <a:solidFill>
                <a:srgbClr val="FF0000"/>
              </a:solidFill>
            </a:endParaRPr>
          </a:p>
        </p:txBody>
      </p:sp>
      <p:sp>
        <p:nvSpPr>
          <p:cNvPr id="24" name="TextBox 23"/>
          <p:cNvSpPr txBox="1"/>
          <p:nvPr/>
        </p:nvSpPr>
        <p:spPr>
          <a:xfrm>
            <a:off x="2008376" y="4460311"/>
            <a:ext cx="428322" cy="369332"/>
          </a:xfrm>
          <a:prstGeom prst="rect">
            <a:avLst/>
          </a:prstGeom>
          <a:noFill/>
        </p:spPr>
        <p:txBody>
          <a:bodyPr wrap="none" rtlCol="0">
            <a:spAutoFit/>
          </a:bodyPr>
          <a:lstStyle/>
          <a:p>
            <a:r>
              <a:rPr lang="en-US" dirty="0" smtClean="0">
                <a:solidFill>
                  <a:srgbClr val="0000FF"/>
                </a:solidFill>
              </a:rPr>
              <a:t>R4</a:t>
            </a:r>
            <a:endParaRPr lang="en-US" dirty="0">
              <a:solidFill>
                <a:srgbClr val="0000FF"/>
              </a:solidFill>
            </a:endParaRPr>
          </a:p>
        </p:txBody>
      </p:sp>
      <p:sp>
        <p:nvSpPr>
          <p:cNvPr id="25" name="TextBox 24"/>
          <p:cNvSpPr txBox="1"/>
          <p:nvPr/>
        </p:nvSpPr>
        <p:spPr>
          <a:xfrm>
            <a:off x="1454200" y="2995399"/>
            <a:ext cx="353985" cy="305233"/>
          </a:xfrm>
          <a:prstGeom prst="rect">
            <a:avLst/>
          </a:prstGeom>
          <a:noFill/>
        </p:spPr>
        <p:txBody>
          <a:bodyPr wrap="none" rtlCol="0">
            <a:spAutoFit/>
          </a:bodyPr>
          <a:lstStyle/>
          <a:p>
            <a:r>
              <a:rPr lang="en-US" dirty="0" smtClean="0">
                <a:solidFill>
                  <a:srgbClr val="FF0000"/>
                </a:solidFill>
              </a:rPr>
              <a:t>R4</a:t>
            </a:r>
            <a:endParaRPr lang="en-US" dirty="0">
              <a:solidFill>
                <a:srgbClr val="FF0000"/>
              </a:solidFill>
            </a:endParaRPr>
          </a:p>
        </p:txBody>
      </p:sp>
      <p:sp>
        <p:nvSpPr>
          <p:cNvPr id="26" name="TextBox 25"/>
          <p:cNvSpPr txBox="1"/>
          <p:nvPr/>
        </p:nvSpPr>
        <p:spPr>
          <a:xfrm>
            <a:off x="7291176" y="2547011"/>
            <a:ext cx="426995" cy="369332"/>
          </a:xfrm>
          <a:prstGeom prst="rect">
            <a:avLst/>
          </a:prstGeom>
          <a:noFill/>
        </p:spPr>
        <p:txBody>
          <a:bodyPr wrap="none" rtlCol="0">
            <a:spAutoFit/>
          </a:bodyPr>
          <a:lstStyle/>
          <a:p>
            <a:r>
              <a:rPr lang="en-US" dirty="0" smtClean="0">
                <a:solidFill>
                  <a:srgbClr val="0000FF"/>
                </a:solidFill>
              </a:rPr>
              <a:t>R1</a:t>
            </a:r>
            <a:endParaRPr lang="en-US" dirty="0">
              <a:solidFill>
                <a:srgbClr val="0000FF"/>
              </a:solidFill>
            </a:endParaRPr>
          </a:p>
        </p:txBody>
      </p:sp>
      <p:sp>
        <p:nvSpPr>
          <p:cNvPr id="28" name="TextBox 27"/>
          <p:cNvSpPr txBox="1"/>
          <p:nvPr/>
        </p:nvSpPr>
        <p:spPr>
          <a:xfrm>
            <a:off x="1553126" y="6133147"/>
            <a:ext cx="6265557" cy="400110"/>
          </a:xfrm>
          <a:prstGeom prst="rect">
            <a:avLst/>
          </a:prstGeom>
          <a:noFill/>
        </p:spPr>
        <p:txBody>
          <a:bodyPr wrap="none" rtlCol="0">
            <a:spAutoFit/>
          </a:bodyPr>
          <a:lstStyle/>
          <a:p>
            <a:r>
              <a:rPr lang="en-US" sz="2000" dirty="0" smtClean="0"/>
              <a:t>MOS BD-rate = -69%                    MOS (&gt;= 7) BD-rate = -60%</a:t>
            </a:r>
            <a:endParaRPr lang="en-US" sz="2000" dirty="0"/>
          </a:p>
        </p:txBody>
      </p:sp>
      <p:sp>
        <p:nvSpPr>
          <p:cNvPr id="29" name="Title 3"/>
          <p:cNvSpPr txBox="1">
            <a:spLocks/>
          </p:cNvSpPr>
          <p:nvPr/>
        </p:nvSpPr>
        <p:spPr>
          <a:xfrm>
            <a:off x="162825" y="274639"/>
            <a:ext cx="8814279" cy="688184"/>
          </a:xfrm>
          <a:prstGeom prst="rect">
            <a:avLst/>
          </a:prstGeom>
        </p:spPr>
        <p:txBody>
          <a:bodyPr>
            <a:normAutofit/>
          </a:bodyPr>
          <a:lstStyle>
            <a:lvl1pPr algn="ctr" defTabSz="457200" rtl="0" eaLnBrk="1" latinLnBrk="0" hangingPunct="1">
              <a:spcBef>
                <a:spcPct val="0"/>
              </a:spcBef>
              <a:buNone/>
              <a:defRPr sz="3600" kern="1200">
                <a:solidFill>
                  <a:schemeClr val="tx1"/>
                </a:solidFill>
                <a:latin typeface="+mj-lt"/>
                <a:ea typeface="+mj-ea"/>
                <a:cs typeface="+mj-cs"/>
              </a:defRPr>
            </a:lvl1pPr>
          </a:lstStyle>
          <a:p>
            <a:r>
              <a:rPr lang="en-US" dirty="0" smtClean="0"/>
              <a:t>MOS vs. bit-rate plot (&gt;50%)</a:t>
            </a:r>
            <a:endParaRPr lang="en-US" dirty="0"/>
          </a:p>
        </p:txBody>
      </p:sp>
    </p:spTree>
    <p:extLst>
      <p:ext uri="{BB962C8B-B14F-4D97-AF65-F5344CB8AC3E}">
        <p14:creationId xmlns:p14="http://schemas.microsoft.com/office/powerpoint/2010/main" val="2938277372"/>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1054100"/>
            <a:ext cx="9144000" cy="4737100"/>
          </a:xfrm>
          <a:prstGeom prst="rect">
            <a:avLst/>
          </a:prstGeom>
        </p:spPr>
      </p:pic>
      <p:sp>
        <p:nvSpPr>
          <p:cNvPr id="2" name="Slide Number Placeholder 1"/>
          <p:cNvSpPr>
            <a:spLocks noGrp="1"/>
          </p:cNvSpPr>
          <p:nvPr>
            <p:ph type="sldNum" sz="quarter" idx="12"/>
          </p:nvPr>
        </p:nvSpPr>
        <p:spPr/>
        <p:txBody>
          <a:bodyPr/>
          <a:lstStyle/>
          <a:p>
            <a:fld id="{DDBF450E-678E-CA47-AE7C-D21B36B70145}" type="slidenum">
              <a:rPr lang="en-US" smtClean="0"/>
              <a:t>25</a:t>
            </a:fld>
            <a:endParaRPr lang="en-US"/>
          </a:p>
        </p:txBody>
      </p:sp>
      <p:sp>
        <p:nvSpPr>
          <p:cNvPr id="19" name="TextBox 18"/>
          <p:cNvSpPr txBox="1"/>
          <p:nvPr/>
        </p:nvSpPr>
        <p:spPr>
          <a:xfrm>
            <a:off x="3978769" y="1693976"/>
            <a:ext cx="426995" cy="369332"/>
          </a:xfrm>
          <a:prstGeom prst="rect">
            <a:avLst/>
          </a:prstGeom>
          <a:noFill/>
        </p:spPr>
        <p:txBody>
          <a:bodyPr wrap="none" rtlCol="0">
            <a:spAutoFit/>
          </a:bodyPr>
          <a:lstStyle/>
          <a:p>
            <a:r>
              <a:rPr lang="en-US" dirty="0" smtClean="0">
                <a:solidFill>
                  <a:srgbClr val="FF0000"/>
                </a:solidFill>
              </a:rPr>
              <a:t>R1</a:t>
            </a:r>
            <a:endParaRPr lang="en-US" dirty="0">
              <a:solidFill>
                <a:srgbClr val="FF0000"/>
              </a:solidFill>
            </a:endParaRPr>
          </a:p>
        </p:txBody>
      </p:sp>
      <p:sp>
        <p:nvSpPr>
          <p:cNvPr id="20" name="TextBox 19"/>
          <p:cNvSpPr txBox="1"/>
          <p:nvPr/>
        </p:nvSpPr>
        <p:spPr>
          <a:xfrm>
            <a:off x="2540935" y="1628771"/>
            <a:ext cx="426995" cy="369332"/>
          </a:xfrm>
          <a:prstGeom prst="rect">
            <a:avLst/>
          </a:prstGeom>
          <a:noFill/>
        </p:spPr>
        <p:txBody>
          <a:bodyPr wrap="none" rtlCol="0">
            <a:spAutoFit/>
          </a:bodyPr>
          <a:lstStyle/>
          <a:p>
            <a:r>
              <a:rPr lang="en-US" dirty="0" smtClean="0">
                <a:solidFill>
                  <a:srgbClr val="FF0000"/>
                </a:solidFill>
              </a:rPr>
              <a:t>R2</a:t>
            </a:r>
            <a:endParaRPr lang="en-US" dirty="0">
              <a:solidFill>
                <a:srgbClr val="FF0000"/>
              </a:solidFill>
            </a:endParaRPr>
          </a:p>
        </p:txBody>
      </p:sp>
      <p:sp>
        <p:nvSpPr>
          <p:cNvPr id="21" name="TextBox 20"/>
          <p:cNvSpPr txBox="1"/>
          <p:nvPr/>
        </p:nvSpPr>
        <p:spPr>
          <a:xfrm>
            <a:off x="4117611" y="2591748"/>
            <a:ext cx="426995" cy="369332"/>
          </a:xfrm>
          <a:prstGeom prst="rect">
            <a:avLst/>
          </a:prstGeom>
          <a:noFill/>
        </p:spPr>
        <p:txBody>
          <a:bodyPr wrap="none" rtlCol="0">
            <a:spAutoFit/>
          </a:bodyPr>
          <a:lstStyle/>
          <a:p>
            <a:r>
              <a:rPr lang="en-US" dirty="0" smtClean="0">
                <a:solidFill>
                  <a:srgbClr val="0000FF"/>
                </a:solidFill>
              </a:rPr>
              <a:t>R2</a:t>
            </a:r>
            <a:endParaRPr lang="en-US" dirty="0">
              <a:solidFill>
                <a:srgbClr val="0000FF"/>
              </a:solidFill>
            </a:endParaRPr>
          </a:p>
        </p:txBody>
      </p:sp>
      <p:sp>
        <p:nvSpPr>
          <p:cNvPr id="22" name="TextBox 21"/>
          <p:cNvSpPr txBox="1"/>
          <p:nvPr/>
        </p:nvSpPr>
        <p:spPr>
          <a:xfrm>
            <a:off x="2584355" y="2714154"/>
            <a:ext cx="426995" cy="369332"/>
          </a:xfrm>
          <a:prstGeom prst="rect">
            <a:avLst/>
          </a:prstGeom>
          <a:noFill/>
        </p:spPr>
        <p:txBody>
          <a:bodyPr wrap="none" rtlCol="0">
            <a:spAutoFit/>
          </a:bodyPr>
          <a:lstStyle/>
          <a:p>
            <a:r>
              <a:rPr lang="en-US" dirty="0" smtClean="0">
                <a:solidFill>
                  <a:srgbClr val="0000FF"/>
                </a:solidFill>
              </a:rPr>
              <a:t>R3</a:t>
            </a:r>
            <a:endParaRPr lang="en-US" dirty="0">
              <a:solidFill>
                <a:srgbClr val="0000FF"/>
              </a:solidFill>
            </a:endParaRPr>
          </a:p>
        </p:txBody>
      </p:sp>
      <p:sp>
        <p:nvSpPr>
          <p:cNvPr id="23" name="TextBox 22"/>
          <p:cNvSpPr txBox="1"/>
          <p:nvPr/>
        </p:nvSpPr>
        <p:spPr>
          <a:xfrm>
            <a:off x="1751260" y="1911141"/>
            <a:ext cx="426995" cy="369332"/>
          </a:xfrm>
          <a:prstGeom prst="rect">
            <a:avLst/>
          </a:prstGeom>
          <a:noFill/>
        </p:spPr>
        <p:txBody>
          <a:bodyPr wrap="none" rtlCol="0">
            <a:spAutoFit/>
          </a:bodyPr>
          <a:lstStyle/>
          <a:p>
            <a:r>
              <a:rPr lang="en-US" dirty="0" smtClean="0">
                <a:solidFill>
                  <a:srgbClr val="FF0000"/>
                </a:solidFill>
              </a:rPr>
              <a:t>R3</a:t>
            </a:r>
            <a:endParaRPr lang="en-US" dirty="0">
              <a:solidFill>
                <a:srgbClr val="FF0000"/>
              </a:solidFill>
            </a:endParaRPr>
          </a:p>
        </p:txBody>
      </p:sp>
      <p:sp>
        <p:nvSpPr>
          <p:cNvPr id="24" name="TextBox 23"/>
          <p:cNvSpPr txBox="1"/>
          <p:nvPr/>
        </p:nvSpPr>
        <p:spPr>
          <a:xfrm>
            <a:off x="1859345" y="3277431"/>
            <a:ext cx="428322" cy="369332"/>
          </a:xfrm>
          <a:prstGeom prst="rect">
            <a:avLst/>
          </a:prstGeom>
          <a:noFill/>
        </p:spPr>
        <p:txBody>
          <a:bodyPr wrap="none" rtlCol="0">
            <a:spAutoFit/>
          </a:bodyPr>
          <a:lstStyle/>
          <a:p>
            <a:r>
              <a:rPr lang="en-US" dirty="0" smtClean="0">
                <a:solidFill>
                  <a:srgbClr val="0000FF"/>
                </a:solidFill>
              </a:rPr>
              <a:t>R4</a:t>
            </a:r>
            <a:endParaRPr lang="en-US" dirty="0">
              <a:solidFill>
                <a:srgbClr val="0000FF"/>
              </a:solidFill>
            </a:endParaRPr>
          </a:p>
        </p:txBody>
      </p:sp>
      <p:sp>
        <p:nvSpPr>
          <p:cNvPr id="25" name="TextBox 24"/>
          <p:cNvSpPr txBox="1"/>
          <p:nvPr/>
        </p:nvSpPr>
        <p:spPr>
          <a:xfrm>
            <a:off x="1344647" y="3086030"/>
            <a:ext cx="428322" cy="369332"/>
          </a:xfrm>
          <a:prstGeom prst="rect">
            <a:avLst/>
          </a:prstGeom>
          <a:noFill/>
        </p:spPr>
        <p:txBody>
          <a:bodyPr wrap="none" rtlCol="0">
            <a:spAutoFit/>
          </a:bodyPr>
          <a:lstStyle/>
          <a:p>
            <a:r>
              <a:rPr lang="en-US" dirty="0" smtClean="0">
                <a:solidFill>
                  <a:srgbClr val="FF0000"/>
                </a:solidFill>
              </a:rPr>
              <a:t>R4</a:t>
            </a:r>
            <a:endParaRPr lang="en-US" dirty="0">
              <a:solidFill>
                <a:srgbClr val="FF0000"/>
              </a:solidFill>
            </a:endParaRPr>
          </a:p>
        </p:txBody>
      </p:sp>
      <p:sp>
        <p:nvSpPr>
          <p:cNvPr id="26" name="TextBox 25"/>
          <p:cNvSpPr txBox="1"/>
          <p:nvPr/>
        </p:nvSpPr>
        <p:spPr>
          <a:xfrm>
            <a:off x="7425265" y="2388246"/>
            <a:ext cx="426995" cy="369332"/>
          </a:xfrm>
          <a:prstGeom prst="rect">
            <a:avLst/>
          </a:prstGeom>
          <a:noFill/>
        </p:spPr>
        <p:txBody>
          <a:bodyPr wrap="none" rtlCol="0">
            <a:spAutoFit/>
          </a:bodyPr>
          <a:lstStyle/>
          <a:p>
            <a:r>
              <a:rPr lang="en-US" dirty="0" smtClean="0">
                <a:solidFill>
                  <a:srgbClr val="0000FF"/>
                </a:solidFill>
              </a:rPr>
              <a:t>R1</a:t>
            </a:r>
            <a:endParaRPr lang="en-US" dirty="0">
              <a:solidFill>
                <a:srgbClr val="0000FF"/>
              </a:solidFill>
            </a:endParaRPr>
          </a:p>
        </p:txBody>
      </p:sp>
      <p:sp>
        <p:nvSpPr>
          <p:cNvPr id="28" name="TextBox 27"/>
          <p:cNvSpPr txBox="1"/>
          <p:nvPr/>
        </p:nvSpPr>
        <p:spPr>
          <a:xfrm>
            <a:off x="1553126" y="6133147"/>
            <a:ext cx="6265557" cy="400110"/>
          </a:xfrm>
          <a:prstGeom prst="rect">
            <a:avLst/>
          </a:prstGeom>
          <a:noFill/>
        </p:spPr>
        <p:txBody>
          <a:bodyPr wrap="none" rtlCol="0">
            <a:spAutoFit/>
          </a:bodyPr>
          <a:lstStyle/>
          <a:p>
            <a:r>
              <a:rPr lang="en-US" sz="2000" dirty="0" smtClean="0"/>
              <a:t>MOS BD-rate = -53%                    MOS (&gt;= 7) BD-rate = -56%</a:t>
            </a:r>
            <a:endParaRPr lang="en-US" sz="2000" dirty="0"/>
          </a:p>
        </p:txBody>
      </p:sp>
      <p:sp>
        <p:nvSpPr>
          <p:cNvPr id="29" name="Title 3"/>
          <p:cNvSpPr txBox="1">
            <a:spLocks/>
          </p:cNvSpPr>
          <p:nvPr/>
        </p:nvSpPr>
        <p:spPr>
          <a:xfrm>
            <a:off x="162825" y="274639"/>
            <a:ext cx="8814279" cy="688184"/>
          </a:xfrm>
          <a:prstGeom prst="rect">
            <a:avLst/>
          </a:prstGeom>
        </p:spPr>
        <p:txBody>
          <a:bodyPr>
            <a:normAutofit/>
          </a:bodyPr>
          <a:lstStyle>
            <a:lvl1pPr algn="ctr" defTabSz="457200" rtl="0" eaLnBrk="1" latinLnBrk="0" hangingPunct="1">
              <a:spcBef>
                <a:spcPct val="0"/>
              </a:spcBef>
              <a:buNone/>
              <a:defRPr sz="3600" kern="1200">
                <a:solidFill>
                  <a:schemeClr val="tx1"/>
                </a:solidFill>
                <a:latin typeface="+mj-lt"/>
                <a:ea typeface="+mj-ea"/>
                <a:cs typeface="+mj-cs"/>
              </a:defRPr>
            </a:lvl1pPr>
          </a:lstStyle>
          <a:p>
            <a:r>
              <a:rPr lang="en-US" dirty="0" smtClean="0"/>
              <a:t>MOS vs. bit-rate plot (~50%)</a:t>
            </a:r>
            <a:endParaRPr lang="en-US" dirty="0"/>
          </a:p>
        </p:txBody>
      </p:sp>
    </p:spTree>
    <p:extLst>
      <p:ext uri="{BB962C8B-B14F-4D97-AF65-F5344CB8AC3E}">
        <p14:creationId xmlns:p14="http://schemas.microsoft.com/office/powerpoint/2010/main" val="2748122012"/>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1054100"/>
            <a:ext cx="9144000" cy="4737100"/>
          </a:xfrm>
          <a:prstGeom prst="rect">
            <a:avLst/>
          </a:prstGeom>
        </p:spPr>
      </p:pic>
      <p:sp>
        <p:nvSpPr>
          <p:cNvPr id="2" name="Slide Number Placeholder 1"/>
          <p:cNvSpPr>
            <a:spLocks noGrp="1"/>
          </p:cNvSpPr>
          <p:nvPr>
            <p:ph type="sldNum" sz="quarter" idx="12"/>
          </p:nvPr>
        </p:nvSpPr>
        <p:spPr/>
        <p:txBody>
          <a:bodyPr/>
          <a:lstStyle/>
          <a:p>
            <a:fld id="{DDBF450E-678E-CA47-AE7C-D21B36B70145}" type="slidenum">
              <a:rPr lang="en-US" smtClean="0"/>
              <a:t>26</a:t>
            </a:fld>
            <a:endParaRPr lang="en-US"/>
          </a:p>
        </p:txBody>
      </p:sp>
      <p:sp>
        <p:nvSpPr>
          <p:cNvPr id="16" name="TextBox 15"/>
          <p:cNvSpPr txBox="1"/>
          <p:nvPr/>
        </p:nvSpPr>
        <p:spPr>
          <a:xfrm>
            <a:off x="3806463" y="1826432"/>
            <a:ext cx="426995" cy="369332"/>
          </a:xfrm>
          <a:prstGeom prst="rect">
            <a:avLst/>
          </a:prstGeom>
          <a:noFill/>
        </p:spPr>
        <p:txBody>
          <a:bodyPr wrap="none" rtlCol="0">
            <a:spAutoFit/>
          </a:bodyPr>
          <a:lstStyle/>
          <a:p>
            <a:r>
              <a:rPr lang="en-US" dirty="0" smtClean="0">
                <a:solidFill>
                  <a:srgbClr val="FF0000"/>
                </a:solidFill>
              </a:rPr>
              <a:t>R1</a:t>
            </a:r>
            <a:endParaRPr lang="en-US" dirty="0">
              <a:solidFill>
                <a:srgbClr val="FF0000"/>
              </a:solidFill>
            </a:endParaRPr>
          </a:p>
        </p:txBody>
      </p:sp>
      <p:sp>
        <p:nvSpPr>
          <p:cNvPr id="17" name="TextBox 16"/>
          <p:cNvSpPr txBox="1"/>
          <p:nvPr/>
        </p:nvSpPr>
        <p:spPr>
          <a:xfrm>
            <a:off x="7551713" y="2299071"/>
            <a:ext cx="426995" cy="369332"/>
          </a:xfrm>
          <a:prstGeom prst="rect">
            <a:avLst/>
          </a:prstGeom>
          <a:noFill/>
        </p:spPr>
        <p:txBody>
          <a:bodyPr wrap="none" rtlCol="0">
            <a:spAutoFit/>
          </a:bodyPr>
          <a:lstStyle/>
          <a:p>
            <a:r>
              <a:rPr lang="en-US" dirty="0" smtClean="0">
                <a:solidFill>
                  <a:srgbClr val="0000FF"/>
                </a:solidFill>
              </a:rPr>
              <a:t>R1</a:t>
            </a:r>
            <a:endParaRPr lang="en-US" dirty="0">
              <a:solidFill>
                <a:srgbClr val="0000FF"/>
              </a:solidFill>
            </a:endParaRPr>
          </a:p>
        </p:txBody>
      </p:sp>
      <p:sp>
        <p:nvSpPr>
          <p:cNvPr id="18" name="TextBox 17"/>
          <p:cNvSpPr txBox="1"/>
          <p:nvPr/>
        </p:nvSpPr>
        <p:spPr>
          <a:xfrm>
            <a:off x="2466323" y="2003961"/>
            <a:ext cx="426995" cy="369332"/>
          </a:xfrm>
          <a:prstGeom prst="rect">
            <a:avLst/>
          </a:prstGeom>
          <a:noFill/>
        </p:spPr>
        <p:txBody>
          <a:bodyPr wrap="none" rtlCol="0">
            <a:spAutoFit/>
          </a:bodyPr>
          <a:lstStyle/>
          <a:p>
            <a:r>
              <a:rPr lang="en-US" dirty="0" smtClean="0">
                <a:solidFill>
                  <a:srgbClr val="FF0000"/>
                </a:solidFill>
              </a:rPr>
              <a:t>R2</a:t>
            </a:r>
            <a:endParaRPr lang="en-US" dirty="0">
              <a:solidFill>
                <a:srgbClr val="FF0000"/>
              </a:solidFill>
            </a:endParaRPr>
          </a:p>
        </p:txBody>
      </p:sp>
      <p:sp>
        <p:nvSpPr>
          <p:cNvPr id="19" name="TextBox 18"/>
          <p:cNvSpPr txBox="1"/>
          <p:nvPr/>
        </p:nvSpPr>
        <p:spPr>
          <a:xfrm>
            <a:off x="3998250" y="2802852"/>
            <a:ext cx="426995" cy="369332"/>
          </a:xfrm>
          <a:prstGeom prst="rect">
            <a:avLst/>
          </a:prstGeom>
          <a:noFill/>
        </p:spPr>
        <p:txBody>
          <a:bodyPr wrap="none" rtlCol="0">
            <a:spAutoFit/>
          </a:bodyPr>
          <a:lstStyle/>
          <a:p>
            <a:r>
              <a:rPr lang="en-US" dirty="0" smtClean="0">
                <a:solidFill>
                  <a:srgbClr val="0000FF"/>
                </a:solidFill>
              </a:rPr>
              <a:t>R2</a:t>
            </a:r>
            <a:endParaRPr lang="en-US" dirty="0">
              <a:solidFill>
                <a:srgbClr val="0000FF"/>
              </a:solidFill>
            </a:endParaRPr>
          </a:p>
        </p:txBody>
      </p:sp>
      <p:sp>
        <p:nvSpPr>
          <p:cNvPr id="20" name="TextBox 19"/>
          <p:cNvSpPr txBox="1"/>
          <p:nvPr/>
        </p:nvSpPr>
        <p:spPr>
          <a:xfrm>
            <a:off x="2782487" y="3797165"/>
            <a:ext cx="426995" cy="369332"/>
          </a:xfrm>
          <a:prstGeom prst="rect">
            <a:avLst/>
          </a:prstGeom>
          <a:noFill/>
        </p:spPr>
        <p:txBody>
          <a:bodyPr wrap="none" rtlCol="0">
            <a:spAutoFit/>
          </a:bodyPr>
          <a:lstStyle/>
          <a:p>
            <a:r>
              <a:rPr lang="en-US" dirty="0" smtClean="0">
                <a:solidFill>
                  <a:srgbClr val="0000FF"/>
                </a:solidFill>
              </a:rPr>
              <a:t>R3</a:t>
            </a:r>
            <a:endParaRPr lang="en-US" dirty="0">
              <a:solidFill>
                <a:srgbClr val="0000FF"/>
              </a:solidFill>
            </a:endParaRPr>
          </a:p>
        </p:txBody>
      </p:sp>
      <p:sp>
        <p:nvSpPr>
          <p:cNvPr id="21" name="TextBox 20"/>
          <p:cNvSpPr txBox="1"/>
          <p:nvPr/>
        </p:nvSpPr>
        <p:spPr>
          <a:xfrm>
            <a:off x="1805489" y="2312957"/>
            <a:ext cx="426995" cy="369332"/>
          </a:xfrm>
          <a:prstGeom prst="rect">
            <a:avLst/>
          </a:prstGeom>
          <a:noFill/>
        </p:spPr>
        <p:txBody>
          <a:bodyPr wrap="none" rtlCol="0">
            <a:spAutoFit/>
          </a:bodyPr>
          <a:lstStyle/>
          <a:p>
            <a:r>
              <a:rPr lang="en-US" dirty="0" smtClean="0">
                <a:solidFill>
                  <a:srgbClr val="FF0000"/>
                </a:solidFill>
              </a:rPr>
              <a:t>R3</a:t>
            </a:r>
            <a:endParaRPr lang="en-US" dirty="0">
              <a:solidFill>
                <a:srgbClr val="FF0000"/>
              </a:solidFill>
            </a:endParaRPr>
          </a:p>
        </p:txBody>
      </p:sp>
      <p:sp>
        <p:nvSpPr>
          <p:cNvPr id="22" name="TextBox 21"/>
          <p:cNvSpPr txBox="1"/>
          <p:nvPr/>
        </p:nvSpPr>
        <p:spPr>
          <a:xfrm>
            <a:off x="2059711" y="4159351"/>
            <a:ext cx="428322" cy="369332"/>
          </a:xfrm>
          <a:prstGeom prst="rect">
            <a:avLst/>
          </a:prstGeom>
          <a:noFill/>
        </p:spPr>
        <p:txBody>
          <a:bodyPr wrap="none" rtlCol="0">
            <a:spAutoFit/>
          </a:bodyPr>
          <a:lstStyle/>
          <a:p>
            <a:r>
              <a:rPr lang="en-US" dirty="0" smtClean="0">
                <a:solidFill>
                  <a:srgbClr val="0000FF"/>
                </a:solidFill>
              </a:rPr>
              <a:t>R4</a:t>
            </a:r>
            <a:endParaRPr lang="en-US" dirty="0">
              <a:solidFill>
                <a:srgbClr val="0000FF"/>
              </a:solidFill>
            </a:endParaRPr>
          </a:p>
        </p:txBody>
      </p:sp>
      <p:sp>
        <p:nvSpPr>
          <p:cNvPr id="23" name="TextBox 22"/>
          <p:cNvSpPr txBox="1"/>
          <p:nvPr/>
        </p:nvSpPr>
        <p:spPr>
          <a:xfrm>
            <a:off x="1376504" y="2806274"/>
            <a:ext cx="428322" cy="369332"/>
          </a:xfrm>
          <a:prstGeom prst="rect">
            <a:avLst/>
          </a:prstGeom>
          <a:noFill/>
        </p:spPr>
        <p:txBody>
          <a:bodyPr wrap="none" rtlCol="0">
            <a:spAutoFit/>
          </a:bodyPr>
          <a:lstStyle/>
          <a:p>
            <a:r>
              <a:rPr lang="en-US" dirty="0" smtClean="0">
                <a:solidFill>
                  <a:srgbClr val="FF0000"/>
                </a:solidFill>
              </a:rPr>
              <a:t>R4</a:t>
            </a:r>
            <a:endParaRPr lang="en-US" dirty="0">
              <a:solidFill>
                <a:srgbClr val="FF0000"/>
              </a:solidFill>
            </a:endParaRPr>
          </a:p>
        </p:txBody>
      </p:sp>
      <p:sp>
        <p:nvSpPr>
          <p:cNvPr id="28" name="TextBox 27"/>
          <p:cNvSpPr txBox="1"/>
          <p:nvPr/>
        </p:nvSpPr>
        <p:spPr>
          <a:xfrm>
            <a:off x="1553126" y="6133147"/>
            <a:ext cx="6265557" cy="400110"/>
          </a:xfrm>
          <a:prstGeom prst="rect">
            <a:avLst/>
          </a:prstGeom>
          <a:noFill/>
        </p:spPr>
        <p:txBody>
          <a:bodyPr wrap="none" rtlCol="0">
            <a:spAutoFit/>
          </a:bodyPr>
          <a:lstStyle/>
          <a:p>
            <a:r>
              <a:rPr lang="en-US" sz="2000" dirty="0" smtClean="0"/>
              <a:t>MOS BD-rate = -68%                    MOS (&gt;= 7) BD-rate = -52%</a:t>
            </a:r>
            <a:endParaRPr lang="en-US" sz="2000" dirty="0"/>
          </a:p>
        </p:txBody>
      </p:sp>
      <p:sp>
        <p:nvSpPr>
          <p:cNvPr id="29" name="Title 3"/>
          <p:cNvSpPr txBox="1">
            <a:spLocks/>
          </p:cNvSpPr>
          <p:nvPr/>
        </p:nvSpPr>
        <p:spPr>
          <a:xfrm>
            <a:off x="162825" y="274639"/>
            <a:ext cx="8814279" cy="688184"/>
          </a:xfrm>
          <a:prstGeom prst="rect">
            <a:avLst/>
          </a:prstGeom>
        </p:spPr>
        <p:txBody>
          <a:bodyPr>
            <a:normAutofit/>
          </a:bodyPr>
          <a:lstStyle>
            <a:lvl1pPr algn="ctr" defTabSz="457200" rtl="0" eaLnBrk="1" latinLnBrk="0" hangingPunct="1">
              <a:spcBef>
                <a:spcPct val="0"/>
              </a:spcBef>
              <a:buNone/>
              <a:defRPr sz="3600" kern="1200">
                <a:solidFill>
                  <a:schemeClr val="tx1"/>
                </a:solidFill>
                <a:latin typeface="+mj-lt"/>
                <a:ea typeface="+mj-ea"/>
                <a:cs typeface="+mj-cs"/>
              </a:defRPr>
            </a:lvl1pPr>
          </a:lstStyle>
          <a:p>
            <a:r>
              <a:rPr lang="en-US" dirty="0" smtClean="0"/>
              <a:t>MOS vs. bit-rate plot (&gt;50%)</a:t>
            </a:r>
            <a:endParaRPr lang="en-US" dirty="0"/>
          </a:p>
        </p:txBody>
      </p:sp>
    </p:spTree>
    <p:extLst>
      <p:ext uri="{BB962C8B-B14F-4D97-AF65-F5344CB8AC3E}">
        <p14:creationId xmlns:p14="http://schemas.microsoft.com/office/powerpoint/2010/main" val="3792611954"/>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1054100"/>
            <a:ext cx="9144000" cy="4749800"/>
          </a:xfrm>
          <a:prstGeom prst="rect">
            <a:avLst/>
          </a:prstGeom>
        </p:spPr>
      </p:pic>
      <p:sp>
        <p:nvSpPr>
          <p:cNvPr id="2" name="Slide Number Placeholder 1"/>
          <p:cNvSpPr>
            <a:spLocks noGrp="1"/>
          </p:cNvSpPr>
          <p:nvPr>
            <p:ph type="sldNum" sz="quarter" idx="12"/>
          </p:nvPr>
        </p:nvSpPr>
        <p:spPr/>
        <p:txBody>
          <a:bodyPr/>
          <a:lstStyle/>
          <a:p>
            <a:fld id="{DDBF450E-678E-CA47-AE7C-D21B36B70145}" type="slidenum">
              <a:rPr lang="en-US" smtClean="0"/>
              <a:t>27</a:t>
            </a:fld>
            <a:endParaRPr lang="en-US"/>
          </a:p>
        </p:txBody>
      </p:sp>
      <p:sp>
        <p:nvSpPr>
          <p:cNvPr id="8" name="TextBox 7"/>
          <p:cNvSpPr txBox="1"/>
          <p:nvPr/>
        </p:nvSpPr>
        <p:spPr>
          <a:xfrm>
            <a:off x="3962084" y="1878014"/>
            <a:ext cx="426995" cy="369332"/>
          </a:xfrm>
          <a:prstGeom prst="rect">
            <a:avLst/>
          </a:prstGeom>
          <a:noFill/>
        </p:spPr>
        <p:txBody>
          <a:bodyPr wrap="none" rtlCol="0">
            <a:spAutoFit/>
          </a:bodyPr>
          <a:lstStyle/>
          <a:p>
            <a:r>
              <a:rPr lang="en-US" dirty="0" smtClean="0">
                <a:solidFill>
                  <a:srgbClr val="FF0000"/>
                </a:solidFill>
              </a:rPr>
              <a:t>R1</a:t>
            </a:r>
            <a:endParaRPr lang="en-US" dirty="0">
              <a:solidFill>
                <a:srgbClr val="FF0000"/>
              </a:solidFill>
            </a:endParaRPr>
          </a:p>
        </p:txBody>
      </p:sp>
      <p:sp>
        <p:nvSpPr>
          <p:cNvPr id="9" name="TextBox 8"/>
          <p:cNvSpPr txBox="1"/>
          <p:nvPr/>
        </p:nvSpPr>
        <p:spPr>
          <a:xfrm>
            <a:off x="7538277" y="2529666"/>
            <a:ext cx="426995" cy="369332"/>
          </a:xfrm>
          <a:prstGeom prst="rect">
            <a:avLst/>
          </a:prstGeom>
          <a:noFill/>
        </p:spPr>
        <p:txBody>
          <a:bodyPr wrap="none" rtlCol="0">
            <a:spAutoFit/>
          </a:bodyPr>
          <a:lstStyle/>
          <a:p>
            <a:r>
              <a:rPr lang="en-US" dirty="0" smtClean="0">
                <a:solidFill>
                  <a:srgbClr val="0000FF"/>
                </a:solidFill>
              </a:rPr>
              <a:t>R1</a:t>
            </a:r>
            <a:endParaRPr lang="en-US" dirty="0">
              <a:solidFill>
                <a:srgbClr val="0000FF"/>
              </a:solidFill>
            </a:endParaRPr>
          </a:p>
        </p:txBody>
      </p:sp>
      <p:sp>
        <p:nvSpPr>
          <p:cNvPr id="10" name="TextBox 9"/>
          <p:cNvSpPr txBox="1"/>
          <p:nvPr/>
        </p:nvSpPr>
        <p:spPr>
          <a:xfrm>
            <a:off x="2577103" y="2414746"/>
            <a:ext cx="426995" cy="369332"/>
          </a:xfrm>
          <a:prstGeom prst="rect">
            <a:avLst/>
          </a:prstGeom>
          <a:noFill/>
        </p:spPr>
        <p:txBody>
          <a:bodyPr wrap="none" rtlCol="0">
            <a:spAutoFit/>
          </a:bodyPr>
          <a:lstStyle/>
          <a:p>
            <a:r>
              <a:rPr lang="en-US" dirty="0" smtClean="0">
                <a:solidFill>
                  <a:srgbClr val="FF0000"/>
                </a:solidFill>
              </a:rPr>
              <a:t>R2</a:t>
            </a:r>
            <a:endParaRPr lang="en-US" dirty="0">
              <a:solidFill>
                <a:srgbClr val="FF0000"/>
              </a:solidFill>
            </a:endParaRPr>
          </a:p>
        </p:txBody>
      </p:sp>
      <p:sp>
        <p:nvSpPr>
          <p:cNvPr id="11" name="TextBox 10"/>
          <p:cNvSpPr txBox="1"/>
          <p:nvPr/>
        </p:nvSpPr>
        <p:spPr>
          <a:xfrm>
            <a:off x="4483936" y="3218759"/>
            <a:ext cx="426995" cy="369332"/>
          </a:xfrm>
          <a:prstGeom prst="rect">
            <a:avLst/>
          </a:prstGeom>
          <a:noFill/>
        </p:spPr>
        <p:txBody>
          <a:bodyPr wrap="none" rtlCol="0">
            <a:spAutoFit/>
          </a:bodyPr>
          <a:lstStyle/>
          <a:p>
            <a:r>
              <a:rPr lang="en-US" dirty="0" smtClean="0">
                <a:solidFill>
                  <a:srgbClr val="0000FF"/>
                </a:solidFill>
              </a:rPr>
              <a:t>R2</a:t>
            </a:r>
            <a:endParaRPr lang="en-US" dirty="0">
              <a:solidFill>
                <a:srgbClr val="0000FF"/>
              </a:solidFill>
            </a:endParaRPr>
          </a:p>
        </p:txBody>
      </p:sp>
      <p:sp>
        <p:nvSpPr>
          <p:cNvPr id="12" name="TextBox 11"/>
          <p:cNvSpPr txBox="1"/>
          <p:nvPr/>
        </p:nvSpPr>
        <p:spPr>
          <a:xfrm>
            <a:off x="3022112" y="3727286"/>
            <a:ext cx="426995" cy="369332"/>
          </a:xfrm>
          <a:prstGeom prst="rect">
            <a:avLst/>
          </a:prstGeom>
          <a:noFill/>
        </p:spPr>
        <p:txBody>
          <a:bodyPr wrap="none" rtlCol="0">
            <a:spAutoFit/>
          </a:bodyPr>
          <a:lstStyle/>
          <a:p>
            <a:r>
              <a:rPr lang="en-US" dirty="0" smtClean="0">
                <a:solidFill>
                  <a:srgbClr val="0000FF"/>
                </a:solidFill>
              </a:rPr>
              <a:t>R3</a:t>
            </a:r>
            <a:endParaRPr lang="en-US" dirty="0">
              <a:solidFill>
                <a:srgbClr val="0000FF"/>
              </a:solidFill>
            </a:endParaRPr>
          </a:p>
        </p:txBody>
      </p:sp>
      <p:sp>
        <p:nvSpPr>
          <p:cNvPr id="13" name="TextBox 12"/>
          <p:cNvSpPr txBox="1"/>
          <p:nvPr/>
        </p:nvSpPr>
        <p:spPr>
          <a:xfrm>
            <a:off x="1877917" y="3249181"/>
            <a:ext cx="426995" cy="369332"/>
          </a:xfrm>
          <a:prstGeom prst="rect">
            <a:avLst/>
          </a:prstGeom>
          <a:noFill/>
        </p:spPr>
        <p:txBody>
          <a:bodyPr wrap="none" rtlCol="0">
            <a:spAutoFit/>
          </a:bodyPr>
          <a:lstStyle/>
          <a:p>
            <a:r>
              <a:rPr lang="en-US" dirty="0" smtClean="0">
                <a:solidFill>
                  <a:srgbClr val="FF0000"/>
                </a:solidFill>
              </a:rPr>
              <a:t>R3</a:t>
            </a:r>
            <a:endParaRPr lang="en-US" dirty="0">
              <a:solidFill>
                <a:srgbClr val="FF0000"/>
              </a:solidFill>
            </a:endParaRPr>
          </a:p>
        </p:txBody>
      </p:sp>
      <p:sp>
        <p:nvSpPr>
          <p:cNvPr id="14" name="TextBox 13"/>
          <p:cNvSpPr txBox="1"/>
          <p:nvPr/>
        </p:nvSpPr>
        <p:spPr>
          <a:xfrm>
            <a:off x="2182671" y="4465909"/>
            <a:ext cx="428322" cy="369332"/>
          </a:xfrm>
          <a:prstGeom prst="rect">
            <a:avLst/>
          </a:prstGeom>
          <a:noFill/>
        </p:spPr>
        <p:txBody>
          <a:bodyPr wrap="none" rtlCol="0">
            <a:spAutoFit/>
          </a:bodyPr>
          <a:lstStyle/>
          <a:p>
            <a:r>
              <a:rPr lang="en-US" dirty="0" smtClean="0">
                <a:solidFill>
                  <a:srgbClr val="0000FF"/>
                </a:solidFill>
              </a:rPr>
              <a:t>R4</a:t>
            </a:r>
            <a:endParaRPr lang="en-US" dirty="0">
              <a:solidFill>
                <a:srgbClr val="0000FF"/>
              </a:solidFill>
            </a:endParaRPr>
          </a:p>
        </p:txBody>
      </p:sp>
      <p:sp>
        <p:nvSpPr>
          <p:cNvPr id="15" name="TextBox 14"/>
          <p:cNvSpPr txBox="1"/>
          <p:nvPr/>
        </p:nvSpPr>
        <p:spPr>
          <a:xfrm>
            <a:off x="1503871" y="3897448"/>
            <a:ext cx="428322" cy="369332"/>
          </a:xfrm>
          <a:prstGeom prst="rect">
            <a:avLst/>
          </a:prstGeom>
          <a:noFill/>
        </p:spPr>
        <p:txBody>
          <a:bodyPr wrap="none" rtlCol="0">
            <a:spAutoFit/>
          </a:bodyPr>
          <a:lstStyle/>
          <a:p>
            <a:r>
              <a:rPr lang="en-US" dirty="0" smtClean="0">
                <a:solidFill>
                  <a:srgbClr val="FF0000"/>
                </a:solidFill>
              </a:rPr>
              <a:t>R4</a:t>
            </a:r>
            <a:endParaRPr lang="en-US" dirty="0">
              <a:solidFill>
                <a:srgbClr val="FF0000"/>
              </a:solidFill>
            </a:endParaRPr>
          </a:p>
        </p:txBody>
      </p:sp>
      <p:sp>
        <p:nvSpPr>
          <p:cNvPr id="18" name="TextBox 17"/>
          <p:cNvSpPr txBox="1"/>
          <p:nvPr/>
        </p:nvSpPr>
        <p:spPr>
          <a:xfrm>
            <a:off x="1553126" y="6133147"/>
            <a:ext cx="6265557" cy="400110"/>
          </a:xfrm>
          <a:prstGeom prst="rect">
            <a:avLst/>
          </a:prstGeom>
          <a:noFill/>
        </p:spPr>
        <p:txBody>
          <a:bodyPr wrap="none" rtlCol="0">
            <a:spAutoFit/>
          </a:bodyPr>
          <a:lstStyle/>
          <a:p>
            <a:r>
              <a:rPr lang="en-US" sz="2000" dirty="0" smtClean="0"/>
              <a:t>MOS BD-rate = -48%                    MOS (&gt;= 7) BD-rate = -53%</a:t>
            </a:r>
            <a:endParaRPr lang="en-US" sz="2000" dirty="0"/>
          </a:p>
        </p:txBody>
      </p:sp>
      <p:sp>
        <p:nvSpPr>
          <p:cNvPr id="20" name="Title 3"/>
          <p:cNvSpPr txBox="1">
            <a:spLocks/>
          </p:cNvSpPr>
          <p:nvPr/>
        </p:nvSpPr>
        <p:spPr>
          <a:xfrm>
            <a:off x="162825" y="274639"/>
            <a:ext cx="8814279" cy="688184"/>
          </a:xfrm>
          <a:prstGeom prst="rect">
            <a:avLst/>
          </a:prstGeom>
        </p:spPr>
        <p:txBody>
          <a:bodyPr>
            <a:normAutofit/>
          </a:bodyPr>
          <a:lstStyle>
            <a:lvl1pPr algn="ctr" defTabSz="457200" rtl="0" eaLnBrk="1" latinLnBrk="0" hangingPunct="1">
              <a:spcBef>
                <a:spcPct val="0"/>
              </a:spcBef>
              <a:buNone/>
              <a:defRPr sz="3600" kern="1200">
                <a:solidFill>
                  <a:schemeClr val="tx1"/>
                </a:solidFill>
                <a:latin typeface="+mj-lt"/>
                <a:ea typeface="+mj-ea"/>
                <a:cs typeface="+mj-cs"/>
              </a:defRPr>
            </a:lvl1pPr>
          </a:lstStyle>
          <a:p>
            <a:r>
              <a:rPr lang="en-US" dirty="0" smtClean="0"/>
              <a:t>MOS vs. bit-rate plot (~50%)</a:t>
            </a:r>
            <a:endParaRPr lang="en-US" dirty="0"/>
          </a:p>
        </p:txBody>
      </p:sp>
    </p:spTree>
    <p:extLst>
      <p:ext uri="{BB962C8B-B14F-4D97-AF65-F5344CB8AC3E}">
        <p14:creationId xmlns:p14="http://schemas.microsoft.com/office/powerpoint/2010/main" val="3609375528"/>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1054100"/>
            <a:ext cx="9144000" cy="4749800"/>
          </a:xfrm>
          <a:prstGeom prst="rect">
            <a:avLst/>
          </a:prstGeom>
        </p:spPr>
      </p:pic>
      <p:sp>
        <p:nvSpPr>
          <p:cNvPr id="2" name="Slide Number Placeholder 1"/>
          <p:cNvSpPr>
            <a:spLocks noGrp="1"/>
          </p:cNvSpPr>
          <p:nvPr>
            <p:ph type="sldNum" sz="quarter" idx="12"/>
          </p:nvPr>
        </p:nvSpPr>
        <p:spPr/>
        <p:txBody>
          <a:bodyPr/>
          <a:lstStyle/>
          <a:p>
            <a:fld id="{DDBF450E-678E-CA47-AE7C-D21B36B70145}" type="slidenum">
              <a:rPr lang="en-US" smtClean="0"/>
              <a:t>28</a:t>
            </a:fld>
            <a:endParaRPr lang="en-US"/>
          </a:p>
        </p:txBody>
      </p:sp>
      <p:sp>
        <p:nvSpPr>
          <p:cNvPr id="7" name="TextBox 6"/>
          <p:cNvSpPr txBox="1"/>
          <p:nvPr/>
        </p:nvSpPr>
        <p:spPr>
          <a:xfrm>
            <a:off x="3954168" y="2149340"/>
            <a:ext cx="426995" cy="369332"/>
          </a:xfrm>
          <a:prstGeom prst="rect">
            <a:avLst/>
          </a:prstGeom>
          <a:noFill/>
        </p:spPr>
        <p:txBody>
          <a:bodyPr wrap="none" rtlCol="0">
            <a:spAutoFit/>
          </a:bodyPr>
          <a:lstStyle/>
          <a:p>
            <a:r>
              <a:rPr lang="en-US" dirty="0" smtClean="0">
                <a:solidFill>
                  <a:srgbClr val="FF0000"/>
                </a:solidFill>
              </a:rPr>
              <a:t>R1</a:t>
            </a:r>
            <a:endParaRPr lang="en-US" dirty="0">
              <a:solidFill>
                <a:srgbClr val="FF0000"/>
              </a:solidFill>
            </a:endParaRPr>
          </a:p>
        </p:txBody>
      </p:sp>
      <p:sp>
        <p:nvSpPr>
          <p:cNvPr id="8" name="TextBox 7"/>
          <p:cNvSpPr txBox="1"/>
          <p:nvPr/>
        </p:nvSpPr>
        <p:spPr>
          <a:xfrm>
            <a:off x="7110470" y="2192838"/>
            <a:ext cx="426995" cy="369332"/>
          </a:xfrm>
          <a:prstGeom prst="rect">
            <a:avLst/>
          </a:prstGeom>
          <a:noFill/>
        </p:spPr>
        <p:txBody>
          <a:bodyPr wrap="none" rtlCol="0">
            <a:spAutoFit/>
          </a:bodyPr>
          <a:lstStyle/>
          <a:p>
            <a:r>
              <a:rPr lang="en-US" dirty="0" smtClean="0">
                <a:solidFill>
                  <a:srgbClr val="0000FF"/>
                </a:solidFill>
              </a:rPr>
              <a:t>R1</a:t>
            </a:r>
            <a:endParaRPr lang="en-US" dirty="0">
              <a:solidFill>
                <a:srgbClr val="0000FF"/>
              </a:solidFill>
            </a:endParaRPr>
          </a:p>
        </p:txBody>
      </p:sp>
      <p:sp>
        <p:nvSpPr>
          <p:cNvPr id="9" name="TextBox 8"/>
          <p:cNvSpPr txBox="1"/>
          <p:nvPr/>
        </p:nvSpPr>
        <p:spPr>
          <a:xfrm>
            <a:off x="2771830" y="1726361"/>
            <a:ext cx="426995" cy="369332"/>
          </a:xfrm>
          <a:prstGeom prst="rect">
            <a:avLst/>
          </a:prstGeom>
          <a:noFill/>
        </p:spPr>
        <p:txBody>
          <a:bodyPr wrap="none" rtlCol="0">
            <a:spAutoFit/>
          </a:bodyPr>
          <a:lstStyle/>
          <a:p>
            <a:r>
              <a:rPr lang="en-US" dirty="0" smtClean="0">
                <a:solidFill>
                  <a:srgbClr val="FF0000"/>
                </a:solidFill>
              </a:rPr>
              <a:t>R2</a:t>
            </a:r>
            <a:endParaRPr lang="en-US" dirty="0">
              <a:solidFill>
                <a:srgbClr val="FF0000"/>
              </a:solidFill>
            </a:endParaRPr>
          </a:p>
        </p:txBody>
      </p:sp>
      <p:sp>
        <p:nvSpPr>
          <p:cNvPr id="10" name="TextBox 9"/>
          <p:cNvSpPr txBox="1"/>
          <p:nvPr/>
        </p:nvSpPr>
        <p:spPr>
          <a:xfrm>
            <a:off x="4776211" y="3063985"/>
            <a:ext cx="426995" cy="369332"/>
          </a:xfrm>
          <a:prstGeom prst="rect">
            <a:avLst/>
          </a:prstGeom>
          <a:noFill/>
        </p:spPr>
        <p:txBody>
          <a:bodyPr wrap="none" rtlCol="0">
            <a:spAutoFit/>
          </a:bodyPr>
          <a:lstStyle/>
          <a:p>
            <a:r>
              <a:rPr lang="en-US" dirty="0" smtClean="0">
                <a:solidFill>
                  <a:srgbClr val="0000FF"/>
                </a:solidFill>
              </a:rPr>
              <a:t>R2</a:t>
            </a:r>
            <a:endParaRPr lang="en-US" dirty="0">
              <a:solidFill>
                <a:srgbClr val="0000FF"/>
              </a:solidFill>
            </a:endParaRPr>
          </a:p>
        </p:txBody>
      </p:sp>
      <p:sp>
        <p:nvSpPr>
          <p:cNvPr id="11" name="TextBox 10"/>
          <p:cNvSpPr txBox="1"/>
          <p:nvPr/>
        </p:nvSpPr>
        <p:spPr>
          <a:xfrm>
            <a:off x="3683456" y="3585717"/>
            <a:ext cx="426995" cy="369332"/>
          </a:xfrm>
          <a:prstGeom prst="rect">
            <a:avLst/>
          </a:prstGeom>
          <a:noFill/>
        </p:spPr>
        <p:txBody>
          <a:bodyPr wrap="none" rtlCol="0">
            <a:spAutoFit/>
          </a:bodyPr>
          <a:lstStyle/>
          <a:p>
            <a:r>
              <a:rPr lang="en-US" dirty="0" smtClean="0">
                <a:solidFill>
                  <a:srgbClr val="0000FF"/>
                </a:solidFill>
              </a:rPr>
              <a:t>R3</a:t>
            </a:r>
            <a:endParaRPr lang="en-US" dirty="0">
              <a:solidFill>
                <a:srgbClr val="0000FF"/>
              </a:solidFill>
            </a:endParaRPr>
          </a:p>
        </p:txBody>
      </p:sp>
      <p:sp>
        <p:nvSpPr>
          <p:cNvPr id="12" name="TextBox 11"/>
          <p:cNvSpPr txBox="1"/>
          <p:nvPr/>
        </p:nvSpPr>
        <p:spPr>
          <a:xfrm>
            <a:off x="2199256" y="2197780"/>
            <a:ext cx="426995" cy="369332"/>
          </a:xfrm>
          <a:prstGeom prst="rect">
            <a:avLst/>
          </a:prstGeom>
          <a:noFill/>
        </p:spPr>
        <p:txBody>
          <a:bodyPr wrap="none" rtlCol="0">
            <a:spAutoFit/>
          </a:bodyPr>
          <a:lstStyle/>
          <a:p>
            <a:r>
              <a:rPr lang="en-US" dirty="0" smtClean="0">
                <a:solidFill>
                  <a:srgbClr val="FF0000"/>
                </a:solidFill>
              </a:rPr>
              <a:t>R3</a:t>
            </a:r>
            <a:endParaRPr lang="en-US" dirty="0">
              <a:solidFill>
                <a:srgbClr val="FF0000"/>
              </a:solidFill>
            </a:endParaRPr>
          </a:p>
        </p:txBody>
      </p:sp>
      <p:sp>
        <p:nvSpPr>
          <p:cNvPr id="13" name="TextBox 12"/>
          <p:cNvSpPr txBox="1"/>
          <p:nvPr/>
        </p:nvSpPr>
        <p:spPr>
          <a:xfrm>
            <a:off x="2786998" y="3875206"/>
            <a:ext cx="428322" cy="369332"/>
          </a:xfrm>
          <a:prstGeom prst="rect">
            <a:avLst/>
          </a:prstGeom>
          <a:noFill/>
        </p:spPr>
        <p:txBody>
          <a:bodyPr wrap="none" rtlCol="0">
            <a:spAutoFit/>
          </a:bodyPr>
          <a:lstStyle/>
          <a:p>
            <a:r>
              <a:rPr lang="en-US" dirty="0" smtClean="0">
                <a:solidFill>
                  <a:srgbClr val="0000FF"/>
                </a:solidFill>
              </a:rPr>
              <a:t>R4</a:t>
            </a:r>
            <a:endParaRPr lang="en-US" dirty="0">
              <a:solidFill>
                <a:srgbClr val="0000FF"/>
              </a:solidFill>
            </a:endParaRPr>
          </a:p>
        </p:txBody>
      </p:sp>
      <p:sp>
        <p:nvSpPr>
          <p:cNvPr id="14" name="TextBox 13"/>
          <p:cNvSpPr txBox="1"/>
          <p:nvPr/>
        </p:nvSpPr>
        <p:spPr>
          <a:xfrm>
            <a:off x="1764391" y="2778864"/>
            <a:ext cx="428322" cy="369332"/>
          </a:xfrm>
          <a:prstGeom prst="rect">
            <a:avLst/>
          </a:prstGeom>
          <a:noFill/>
        </p:spPr>
        <p:txBody>
          <a:bodyPr wrap="none" rtlCol="0">
            <a:spAutoFit/>
          </a:bodyPr>
          <a:lstStyle/>
          <a:p>
            <a:r>
              <a:rPr lang="en-US" dirty="0" smtClean="0">
                <a:solidFill>
                  <a:srgbClr val="FF0000"/>
                </a:solidFill>
              </a:rPr>
              <a:t>R4</a:t>
            </a:r>
            <a:endParaRPr lang="en-US" dirty="0">
              <a:solidFill>
                <a:srgbClr val="FF0000"/>
              </a:solidFill>
            </a:endParaRPr>
          </a:p>
        </p:txBody>
      </p:sp>
      <p:sp>
        <p:nvSpPr>
          <p:cNvPr id="18" name="TextBox 17"/>
          <p:cNvSpPr txBox="1"/>
          <p:nvPr/>
        </p:nvSpPr>
        <p:spPr>
          <a:xfrm>
            <a:off x="1553126" y="6133147"/>
            <a:ext cx="6265557" cy="400110"/>
          </a:xfrm>
          <a:prstGeom prst="rect">
            <a:avLst/>
          </a:prstGeom>
          <a:noFill/>
        </p:spPr>
        <p:txBody>
          <a:bodyPr wrap="none" rtlCol="0">
            <a:spAutoFit/>
          </a:bodyPr>
          <a:lstStyle/>
          <a:p>
            <a:r>
              <a:rPr lang="en-US" sz="2000" dirty="0" smtClean="0"/>
              <a:t>MOS BD-rate = -66%                    MOS (&gt;= 7) BD-rate = -65%</a:t>
            </a:r>
            <a:endParaRPr lang="en-US" sz="2000" dirty="0"/>
          </a:p>
        </p:txBody>
      </p:sp>
      <p:sp>
        <p:nvSpPr>
          <p:cNvPr id="19" name="Title 3"/>
          <p:cNvSpPr txBox="1">
            <a:spLocks/>
          </p:cNvSpPr>
          <p:nvPr/>
        </p:nvSpPr>
        <p:spPr>
          <a:xfrm>
            <a:off x="162825" y="274639"/>
            <a:ext cx="8814279" cy="688184"/>
          </a:xfrm>
          <a:prstGeom prst="rect">
            <a:avLst/>
          </a:prstGeom>
        </p:spPr>
        <p:txBody>
          <a:bodyPr>
            <a:normAutofit/>
          </a:bodyPr>
          <a:lstStyle>
            <a:lvl1pPr algn="ctr" defTabSz="457200" rtl="0" eaLnBrk="1" latinLnBrk="0" hangingPunct="1">
              <a:spcBef>
                <a:spcPct val="0"/>
              </a:spcBef>
              <a:buNone/>
              <a:defRPr sz="3600" kern="1200">
                <a:solidFill>
                  <a:schemeClr val="tx1"/>
                </a:solidFill>
                <a:latin typeface="+mj-lt"/>
                <a:ea typeface="+mj-ea"/>
                <a:cs typeface="+mj-cs"/>
              </a:defRPr>
            </a:lvl1pPr>
          </a:lstStyle>
          <a:p>
            <a:r>
              <a:rPr lang="en-US" dirty="0" smtClean="0"/>
              <a:t>MOS vs. bit-rate plot (&gt;50%)</a:t>
            </a:r>
            <a:endParaRPr lang="en-US" dirty="0"/>
          </a:p>
        </p:txBody>
      </p:sp>
    </p:spTree>
    <p:extLst>
      <p:ext uri="{BB962C8B-B14F-4D97-AF65-F5344CB8AC3E}">
        <p14:creationId xmlns:p14="http://schemas.microsoft.com/office/powerpoint/2010/main" val="2334383556"/>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1054100"/>
            <a:ext cx="9144000" cy="4749800"/>
          </a:xfrm>
          <a:prstGeom prst="rect">
            <a:avLst/>
          </a:prstGeom>
        </p:spPr>
      </p:pic>
      <p:sp>
        <p:nvSpPr>
          <p:cNvPr id="2" name="Slide Number Placeholder 1"/>
          <p:cNvSpPr>
            <a:spLocks noGrp="1"/>
          </p:cNvSpPr>
          <p:nvPr>
            <p:ph type="sldNum" sz="quarter" idx="12"/>
          </p:nvPr>
        </p:nvSpPr>
        <p:spPr/>
        <p:txBody>
          <a:bodyPr/>
          <a:lstStyle/>
          <a:p>
            <a:fld id="{DDBF450E-678E-CA47-AE7C-D21B36B70145}" type="slidenum">
              <a:rPr lang="en-US" smtClean="0"/>
              <a:t>29</a:t>
            </a:fld>
            <a:endParaRPr lang="en-US"/>
          </a:p>
        </p:txBody>
      </p:sp>
      <p:sp>
        <p:nvSpPr>
          <p:cNvPr id="20" name="TextBox 19"/>
          <p:cNvSpPr txBox="1"/>
          <p:nvPr/>
        </p:nvSpPr>
        <p:spPr>
          <a:xfrm>
            <a:off x="4233459" y="1693462"/>
            <a:ext cx="426995" cy="369332"/>
          </a:xfrm>
          <a:prstGeom prst="rect">
            <a:avLst/>
          </a:prstGeom>
          <a:noFill/>
        </p:spPr>
        <p:txBody>
          <a:bodyPr wrap="none" rtlCol="0">
            <a:spAutoFit/>
          </a:bodyPr>
          <a:lstStyle/>
          <a:p>
            <a:r>
              <a:rPr lang="en-US" dirty="0" smtClean="0">
                <a:solidFill>
                  <a:srgbClr val="FF0000"/>
                </a:solidFill>
              </a:rPr>
              <a:t>R1</a:t>
            </a:r>
            <a:endParaRPr lang="en-US" dirty="0">
              <a:solidFill>
                <a:srgbClr val="FF0000"/>
              </a:solidFill>
            </a:endParaRPr>
          </a:p>
        </p:txBody>
      </p:sp>
      <p:sp>
        <p:nvSpPr>
          <p:cNvPr id="21" name="TextBox 20"/>
          <p:cNvSpPr txBox="1"/>
          <p:nvPr/>
        </p:nvSpPr>
        <p:spPr>
          <a:xfrm>
            <a:off x="7332031" y="2512678"/>
            <a:ext cx="426995" cy="369332"/>
          </a:xfrm>
          <a:prstGeom prst="rect">
            <a:avLst/>
          </a:prstGeom>
          <a:noFill/>
        </p:spPr>
        <p:txBody>
          <a:bodyPr wrap="none" rtlCol="0">
            <a:spAutoFit/>
          </a:bodyPr>
          <a:lstStyle/>
          <a:p>
            <a:r>
              <a:rPr lang="en-US" dirty="0" smtClean="0">
                <a:solidFill>
                  <a:srgbClr val="0000FF"/>
                </a:solidFill>
              </a:rPr>
              <a:t>R1</a:t>
            </a:r>
            <a:endParaRPr lang="en-US" dirty="0">
              <a:solidFill>
                <a:srgbClr val="0000FF"/>
              </a:solidFill>
            </a:endParaRPr>
          </a:p>
        </p:txBody>
      </p:sp>
      <p:sp>
        <p:nvSpPr>
          <p:cNvPr id="22" name="TextBox 21"/>
          <p:cNvSpPr txBox="1"/>
          <p:nvPr/>
        </p:nvSpPr>
        <p:spPr>
          <a:xfrm>
            <a:off x="2642233" y="2143346"/>
            <a:ext cx="426995" cy="369332"/>
          </a:xfrm>
          <a:prstGeom prst="rect">
            <a:avLst/>
          </a:prstGeom>
          <a:noFill/>
        </p:spPr>
        <p:txBody>
          <a:bodyPr wrap="none" rtlCol="0">
            <a:spAutoFit/>
          </a:bodyPr>
          <a:lstStyle/>
          <a:p>
            <a:r>
              <a:rPr lang="en-US" dirty="0" smtClean="0">
                <a:solidFill>
                  <a:srgbClr val="FF0000"/>
                </a:solidFill>
              </a:rPr>
              <a:t>R2</a:t>
            </a:r>
            <a:endParaRPr lang="en-US" dirty="0">
              <a:solidFill>
                <a:srgbClr val="FF0000"/>
              </a:solidFill>
            </a:endParaRPr>
          </a:p>
        </p:txBody>
      </p:sp>
      <p:sp>
        <p:nvSpPr>
          <p:cNvPr id="23" name="TextBox 22"/>
          <p:cNvSpPr txBox="1"/>
          <p:nvPr/>
        </p:nvSpPr>
        <p:spPr>
          <a:xfrm>
            <a:off x="4364531" y="2990783"/>
            <a:ext cx="426995" cy="369332"/>
          </a:xfrm>
          <a:prstGeom prst="rect">
            <a:avLst/>
          </a:prstGeom>
          <a:noFill/>
        </p:spPr>
        <p:txBody>
          <a:bodyPr wrap="none" rtlCol="0">
            <a:spAutoFit/>
          </a:bodyPr>
          <a:lstStyle/>
          <a:p>
            <a:r>
              <a:rPr lang="en-US" dirty="0" smtClean="0">
                <a:solidFill>
                  <a:srgbClr val="0000FF"/>
                </a:solidFill>
              </a:rPr>
              <a:t>R2</a:t>
            </a:r>
            <a:endParaRPr lang="en-US" dirty="0">
              <a:solidFill>
                <a:srgbClr val="0000FF"/>
              </a:solidFill>
            </a:endParaRPr>
          </a:p>
        </p:txBody>
      </p:sp>
      <p:sp>
        <p:nvSpPr>
          <p:cNvPr id="24" name="TextBox 23"/>
          <p:cNvSpPr txBox="1"/>
          <p:nvPr/>
        </p:nvSpPr>
        <p:spPr>
          <a:xfrm>
            <a:off x="2855730" y="4075433"/>
            <a:ext cx="426995" cy="369332"/>
          </a:xfrm>
          <a:prstGeom prst="rect">
            <a:avLst/>
          </a:prstGeom>
          <a:noFill/>
        </p:spPr>
        <p:txBody>
          <a:bodyPr wrap="none" rtlCol="0">
            <a:spAutoFit/>
          </a:bodyPr>
          <a:lstStyle/>
          <a:p>
            <a:r>
              <a:rPr lang="en-US" dirty="0" smtClean="0">
                <a:solidFill>
                  <a:srgbClr val="0000FF"/>
                </a:solidFill>
              </a:rPr>
              <a:t>R3</a:t>
            </a:r>
            <a:endParaRPr lang="en-US" dirty="0">
              <a:solidFill>
                <a:srgbClr val="0000FF"/>
              </a:solidFill>
            </a:endParaRPr>
          </a:p>
        </p:txBody>
      </p:sp>
      <p:sp>
        <p:nvSpPr>
          <p:cNvPr id="25" name="TextBox 24"/>
          <p:cNvSpPr txBox="1"/>
          <p:nvPr/>
        </p:nvSpPr>
        <p:spPr>
          <a:xfrm>
            <a:off x="1877917" y="3108053"/>
            <a:ext cx="426995" cy="369332"/>
          </a:xfrm>
          <a:prstGeom prst="rect">
            <a:avLst/>
          </a:prstGeom>
          <a:noFill/>
        </p:spPr>
        <p:txBody>
          <a:bodyPr wrap="none" rtlCol="0">
            <a:spAutoFit/>
          </a:bodyPr>
          <a:lstStyle/>
          <a:p>
            <a:r>
              <a:rPr lang="en-US" dirty="0" smtClean="0">
                <a:solidFill>
                  <a:srgbClr val="FF0000"/>
                </a:solidFill>
              </a:rPr>
              <a:t>R3</a:t>
            </a:r>
            <a:endParaRPr lang="en-US" dirty="0">
              <a:solidFill>
                <a:srgbClr val="FF0000"/>
              </a:solidFill>
            </a:endParaRPr>
          </a:p>
        </p:txBody>
      </p:sp>
      <p:sp>
        <p:nvSpPr>
          <p:cNvPr id="26" name="TextBox 25"/>
          <p:cNvSpPr txBox="1"/>
          <p:nvPr/>
        </p:nvSpPr>
        <p:spPr>
          <a:xfrm>
            <a:off x="2128396" y="4657809"/>
            <a:ext cx="428322" cy="369332"/>
          </a:xfrm>
          <a:prstGeom prst="rect">
            <a:avLst/>
          </a:prstGeom>
          <a:noFill/>
        </p:spPr>
        <p:txBody>
          <a:bodyPr wrap="none" rtlCol="0">
            <a:spAutoFit/>
          </a:bodyPr>
          <a:lstStyle/>
          <a:p>
            <a:r>
              <a:rPr lang="en-US" dirty="0" smtClean="0">
                <a:solidFill>
                  <a:srgbClr val="0000FF"/>
                </a:solidFill>
              </a:rPr>
              <a:t>R4</a:t>
            </a:r>
            <a:endParaRPr lang="en-US" dirty="0">
              <a:solidFill>
                <a:srgbClr val="0000FF"/>
              </a:solidFill>
            </a:endParaRPr>
          </a:p>
        </p:txBody>
      </p:sp>
      <p:sp>
        <p:nvSpPr>
          <p:cNvPr id="27" name="TextBox 26"/>
          <p:cNvSpPr txBox="1"/>
          <p:nvPr/>
        </p:nvSpPr>
        <p:spPr>
          <a:xfrm>
            <a:off x="1503871" y="3647760"/>
            <a:ext cx="428322" cy="369332"/>
          </a:xfrm>
          <a:prstGeom prst="rect">
            <a:avLst/>
          </a:prstGeom>
          <a:noFill/>
        </p:spPr>
        <p:txBody>
          <a:bodyPr wrap="none" rtlCol="0">
            <a:spAutoFit/>
          </a:bodyPr>
          <a:lstStyle/>
          <a:p>
            <a:r>
              <a:rPr lang="en-US" dirty="0" smtClean="0">
                <a:solidFill>
                  <a:srgbClr val="FF0000"/>
                </a:solidFill>
              </a:rPr>
              <a:t>R4</a:t>
            </a:r>
            <a:endParaRPr lang="en-US" dirty="0">
              <a:solidFill>
                <a:srgbClr val="FF0000"/>
              </a:solidFill>
            </a:endParaRPr>
          </a:p>
        </p:txBody>
      </p:sp>
      <p:sp>
        <p:nvSpPr>
          <p:cNvPr id="28" name="TextBox 27"/>
          <p:cNvSpPr txBox="1"/>
          <p:nvPr/>
        </p:nvSpPr>
        <p:spPr>
          <a:xfrm>
            <a:off x="1553126" y="6133147"/>
            <a:ext cx="6265557" cy="400110"/>
          </a:xfrm>
          <a:prstGeom prst="rect">
            <a:avLst/>
          </a:prstGeom>
          <a:noFill/>
        </p:spPr>
        <p:txBody>
          <a:bodyPr wrap="none" rtlCol="0">
            <a:spAutoFit/>
          </a:bodyPr>
          <a:lstStyle/>
          <a:p>
            <a:r>
              <a:rPr lang="en-US" sz="2000" dirty="0" smtClean="0"/>
              <a:t>MOS BD-rate = -58%                    MOS (&gt;= 7) BD-rate = -58%</a:t>
            </a:r>
            <a:endParaRPr lang="en-US" sz="2000" dirty="0"/>
          </a:p>
        </p:txBody>
      </p:sp>
      <p:sp>
        <p:nvSpPr>
          <p:cNvPr id="29" name="Title 3"/>
          <p:cNvSpPr txBox="1">
            <a:spLocks/>
          </p:cNvSpPr>
          <p:nvPr/>
        </p:nvSpPr>
        <p:spPr>
          <a:xfrm>
            <a:off x="162825" y="274639"/>
            <a:ext cx="8814279" cy="688184"/>
          </a:xfrm>
          <a:prstGeom prst="rect">
            <a:avLst/>
          </a:prstGeom>
        </p:spPr>
        <p:txBody>
          <a:bodyPr>
            <a:normAutofit/>
          </a:bodyPr>
          <a:lstStyle>
            <a:lvl1pPr algn="ctr" defTabSz="457200" rtl="0" eaLnBrk="1" latinLnBrk="0" hangingPunct="1">
              <a:spcBef>
                <a:spcPct val="0"/>
              </a:spcBef>
              <a:buNone/>
              <a:defRPr sz="3600" kern="1200">
                <a:solidFill>
                  <a:schemeClr val="tx1"/>
                </a:solidFill>
                <a:latin typeface="+mj-lt"/>
                <a:ea typeface="+mj-ea"/>
                <a:cs typeface="+mj-cs"/>
              </a:defRPr>
            </a:lvl1pPr>
          </a:lstStyle>
          <a:p>
            <a:r>
              <a:rPr lang="en-US" dirty="0" smtClean="0"/>
              <a:t>MOS vs. bit-rate plot (&gt;50%)</a:t>
            </a:r>
            <a:endParaRPr lang="en-US" dirty="0"/>
          </a:p>
        </p:txBody>
      </p:sp>
    </p:spTree>
    <p:extLst>
      <p:ext uri="{BB962C8B-B14F-4D97-AF65-F5344CB8AC3E}">
        <p14:creationId xmlns:p14="http://schemas.microsoft.com/office/powerpoint/2010/main" val="126297000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Conclusion</a:t>
            </a:r>
            <a:endParaRPr lang="en-US" dirty="0"/>
          </a:p>
        </p:txBody>
      </p:sp>
      <p:sp>
        <p:nvSpPr>
          <p:cNvPr id="6" name="Content Placeholder 5"/>
          <p:cNvSpPr>
            <a:spLocks noGrp="1"/>
          </p:cNvSpPr>
          <p:nvPr>
            <p:ph idx="1"/>
          </p:nvPr>
        </p:nvSpPr>
        <p:spPr/>
        <p:txBody>
          <a:bodyPr/>
          <a:lstStyle/>
          <a:p>
            <a:pPr marL="0" indent="0" algn="ctr" hangingPunct="0">
              <a:buNone/>
            </a:pPr>
            <a:r>
              <a:rPr lang="en-US" dirty="0" smtClean="0"/>
              <a:t>The </a:t>
            </a:r>
            <a:r>
              <a:rPr lang="en-US" dirty="0"/>
              <a:t>results confirmed that the HEVC Main profile achieves the same subjective quality as AVC High profile while requiring on average </a:t>
            </a:r>
            <a:r>
              <a:rPr lang="en-US" dirty="0" smtClean="0"/>
              <a:t>approximately 59% </a:t>
            </a:r>
            <a:r>
              <a:rPr lang="en-US" dirty="0"/>
              <a:t>less bit-rate.</a:t>
            </a:r>
          </a:p>
          <a:p>
            <a:endParaRPr lang="en-US" dirty="0"/>
          </a:p>
        </p:txBody>
      </p:sp>
      <p:sp>
        <p:nvSpPr>
          <p:cNvPr id="4" name="Slide Number Placeholder 3"/>
          <p:cNvSpPr>
            <a:spLocks noGrp="1"/>
          </p:cNvSpPr>
          <p:nvPr>
            <p:ph type="sldNum" sz="quarter" idx="12"/>
          </p:nvPr>
        </p:nvSpPr>
        <p:spPr/>
        <p:txBody>
          <a:bodyPr/>
          <a:lstStyle/>
          <a:p>
            <a:fld id="{DDBF450E-678E-CA47-AE7C-D21B36B70145}" type="slidenum">
              <a:rPr lang="en-US" smtClean="0"/>
              <a:t>3</a:t>
            </a:fld>
            <a:endParaRPr lang="en-US"/>
          </a:p>
        </p:txBody>
      </p:sp>
      <p:pic>
        <p:nvPicPr>
          <p:cNvPr id="5"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1357570" y="2503018"/>
            <a:ext cx="6475950" cy="3925455"/>
          </a:xfrm>
          <a:prstGeom prst="rect">
            <a:avLst/>
          </a:prstGeom>
          <a:noFill/>
          <a:ln>
            <a:noFill/>
          </a:ln>
        </p:spPr>
      </p:pic>
    </p:spTree>
    <p:extLst>
      <p:ext uri="{BB962C8B-B14F-4D97-AF65-F5344CB8AC3E}">
        <p14:creationId xmlns:p14="http://schemas.microsoft.com/office/powerpoint/2010/main" val="818029282"/>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1054100"/>
            <a:ext cx="9144000" cy="4737100"/>
          </a:xfrm>
          <a:prstGeom prst="rect">
            <a:avLst/>
          </a:prstGeom>
        </p:spPr>
      </p:pic>
      <p:sp>
        <p:nvSpPr>
          <p:cNvPr id="2" name="Slide Number Placeholder 1"/>
          <p:cNvSpPr>
            <a:spLocks noGrp="1"/>
          </p:cNvSpPr>
          <p:nvPr>
            <p:ph type="sldNum" sz="quarter" idx="12"/>
          </p:nvPr>
        </p:nvSpPr>
        <p:spPr/>
        <p:txBody>
          <a:bodyPr/>
          <a:lstStyle/>
          <a:p>
            <a:fld id="{DDBF450E-678E-CA47-AE7C-D21B36B70145}" type="slidenum">
              <a:rPr lang="en-US" smtClean="0"/>
              <a:t>30</a:t>
            </a:fld>
            <a:endParaRPr lang="en-US"/>
          </a:p>
        </p:txBody>
      </p:sp>
      <p:sp>
        <p:nvSpPr>
          <p:cNvPr id="20" name="TextBox 19"/>
          <p:cNvSpPr txBox="1"/>
          <p:nvPr/>
        </p:nvSpPr>
        <p:spPr>
          <a:xfrm>
            <a:off x="4157474" y="1606614"/>
            <a:ext cx="426995" cy="369332"/>
          </a:xfrm>
          <a:prstGeom prst="rect">
            <a:avLst/>
          </a:prstGeom>
          <a:noFill/>
        </p:spPr>
        <p:txBody>
          <a:bodyPr wrap="none" rtlCol="0">
            <a:spAutoFit/>
          </a:bodyPr>
          <a:lstStyle/>
          <a:p>
            <a:r>
              <a:rPr lang="en-US" dirty="0" smtClean="0">
                <a:solidFill>
                  <a:srgbClr val="FF0000"/>
                </a:solidFill>
              </a:rPr>
              <a:t>R1</a:t>
            </a:r>
            <a:endParaRPr lang="en-US" dirty="0">
              <a:solidFill>
                <a:srgbClr val="FF0000"/>
              </a:solidFill>
            </a:endParaRPr>
          </a:p>
        </p:txBody>
      </p:sp>
      <p:sp>
        <p:nvSpPr>
          <p:cNvPr id="21" name="TextBox 20"/>
          <p:cNvSpPr txBox="1"/>
          <p:nvPr/>
        </p:nvSpPr>
        <p:spPr>
          <a:xfrm>
            <a:off x="7759026" y="2675731"/>
            <a:ext cx="426995" cy="369332"/>
          </a:xfrm>
          <a:prstGeom prst="rect">
            <a:avLst/>
          </a:prstGeom>
          <a:noFill/>
        </p:spPr>
        <p:txBody>
          <a:bodyPr wrap="none" rtlCol="0">
            <a:spAutoFit/>
          </a:bodyPr>
          <a:lstStyle/>
          <a:p>
            <a:r>
              <a:rPr lang="en-US" dirty="0" smtClean="0">
                <a:solidFill>
                  <a:srgbClr val="0000FF"/>
                </a:solidFill>
              </a:rPr>
              <a:t>R1</a:t>
            </a:r>
            <a:endParaRPr lang="en-US" dirty="0">
              <a:solidFill>
                <a:srgbClr val="0000FF"/>
              </a:solidFill>
            </a:endParaRPr>
          </a:p>
        </p:txBody>
      </p:sp>
      <p:sp>
        <p:nvSpPr>
          <p:cNvPr id="22" name="TextBox 21"/>
          <p:cNvSpPr txBox="1"/>
          <p:nvPr/>
        </p:nvSpPr>
        <p:spPr>
          <a:xfrm>
            <a:off x="2772493" y="1969650"/>
            <a:ext cx="426995" cy="369332"/>
          </a:xfrm>
          <a:prstGeom prst="rect">
            <a:avLst/>
          </a:prstGeom>
          <a:noFill/>
        </p:spPr>
        <p:txBody>
          <a:bodyPr wrap="none" rtlCol="0">
            <a:spAutoFit/>
          </a:bodyPr>
          <a:lstStyle/>
          <a:p>
            <a:r>
              <a:rPr lang="en-US" dirty="0" smtClean="0">
                <a:solidFill>
                  <a:srgbClr val="FF0000"/>
                </a:solidFill>
              </a:rPr>
              <a:t>R2</a:t>
            </a:r>
            <a:endParaRPr lang="en-US" dirty="0">
              <a:solidFill>
                <a:srgbClr val="FF0000"/>
              </a:solidFill>
            </a:endParaRPr>
          </a:p>
        </p:txBody>
      </p:sp>
      <p:sp>
        <p:nvSpPr>
          <p:cNvPr id="23" name="TextBox 22"/>
          <p:cNvSpPr txBox="1"/>
          <p:nvPr/>
        </p:nvSpPr>
        <p:spPr>
          <a:xfrm>
            <a:off x="4885572" y="3333293"/>
            <a:ext cx="426995" cy="369332"/>
          </a:xfrm>
          <a:prstGeom prst="rect">
            <a:avLst/>
          </a:prstGeom>
          <a:noFill/>
        </p:spPr>
        <p:txBody>
          <a:bodyPr wrap="none" rtlCol="0">
            <a:spAutoFit/>
          </a:bodyPr>
          <a:lstStyle/>
          <a:p>
            <a:r>
              <a:rPr lang="en-US" dirty="0" smtClean="0">
                <a:solidFill>
                  <a:srgbClr val="0000FF"/>
                </a:solidFill>
              </a:rPr>
              <a:t>R2</a:t>
            </a:r>
            <a:endParaRPr lang="en-US" dirty="0">
              <a:solidFill>
                <a:srgbClr val="0000FF"/>
              </a:solidFill>
            </a:endParaRPr>
          </a:p>
        </p:txBody>
      </p:sp>
      <p:sp>
        <p:nvSpPr>
          <p:cNvPr id="24" name="TextBox 23"/>
          <p:cNvSpPr txBox="1"/>
          <p:nvPr/>
        </p:nvSpPr>
        <p:spPr>
          <a:xfrm>
            <a:off x="3297182" y="3836578"/>
            <a:ext cx="426995" cy="369332"/>
          </a:xfrm>
          <a:prstGeom prst="rect">
            <a:avLst/>
          </a:prstGeom>
          <a:noFill/>
        </p:spPr>
        <p:txBody>
          <a:bodyPr wrap="none" rtlCol="0">
            <a:spAutoFit/>
          </a:bodyPr>
          <a:lstStyle/>
          <a:p>
            <a:r>
              <a:rPr lang="en-US" dirty="0" smtClean="0">
                <a:solidFill>
                  <a:srgbClr val="0000FF"/>
                </a:solidFill>
              </a:rPr>
              <a:t>R3</a:t>
            </a:r>
            <a:endParaRPr lang="en-US" dirty="0">
              <a:solidFill>
                <a:srgbClr val="0000FF"/>
              </a:solidFill>
            </a:endParaRPr>
          </a:p>
        </p:txBody>
      </p:sp>
      <p:sp>
        <p:nvSpPr>
          <p:cNvPr id="25" name="TextBox 24"/>
          <p:cNvSpPr txBox="1"/>
          <p:nvPr/>
        </p:nvSpPr>
        <p:spPr>
          <a:xfrm>
            <a:off x="2116727" y="2358989"/>
            <a:ext cx="426995" cy="369332"/>
          </a:xfrm>
          <a:prstGeom prst="rect">
            <a:avLst/>
          </a:prstGeom>
          <a:noFill/>
        </p:spPr>
        <p:txBody>
          <a:bodyPr wrap="none" rtlCol="0">
            <a:spAutoFit/>
          </a:bodyPr>
          <a:lstStyle/>
          <a:p>
            <a:r>
              <a:rPr lang="en-US" dirty="0" smtClean="0">
                <a:solidFill>
                  <a:srgbClr val="FF0000"/>
                </a:solidFill>
              </a:rPr>
              <a:t>R3</a:t>
            </a:r>
            <a:endParaRPr lang="en-US" dirty="0">
              <a:solidFill>
                <a:srgbClr val="FF0000"/>
              </a:solidFill>
            </a:endParaRPr>
          </a:p>
        </p:txBody>
      </p:sp>
      <p:sp>
        <p:nvSpPr>
          <p:cNvPr id="26" name="TextBox 25"/>
          <p:cNvSpPr txBox="1"/>
          <p:nvPr/>
        </p:nvSpPr>
        <p:spPr>
          <a:xfrm>
            <a:off x="2493672" y="4353727"/>
            <a:ext cx="428322" cy="369332"/>
          </a:xfrm>
          <a:prstGeom prst="rect">
            <a:avLst/>
          </a:prstGeom>
          <a:noFill/>
        </p:spPr>
        <p:txBody>
          <a:bodyPr wrap="none" rtlCol="0">
            <a:spAutoFit/>
          </a:bodyPr>
          <a:lstStyle/>
          <a:p>
            <a:r>
              <a:rPr lang="en-US" dirty="0" smtClean="0">
                <a:solidFill>
                  <a:srgbClr val="0000FF"/>
                </a:solidFill>
              </a:rPr>
              <a:t>R4</a:t>
            </a:r>
            <a:endParaRPr lang="en-US" dirty="0">
              <a:solidFill>
                <a:srgbClr val="0000FF"/>
              </a:solidFill>
            </a:endParaRPr>
          </a:p>
        </p:txBody>
      </p:sp>
      <p:sp>
        <p:nvSpPr>
          <p:cNvPr id="27" name="TextBox 26"/>
          <p:cNvSpPr txBox="1"/>
          <p:nvPr/>
        </p:nvSpPr>
        <p:spPr>
          <a:xfrm>
            <a:off x="1677551" y="2920408"/>
            <a:ext cx="428322" cy="369332"/>
          </a:xfrm>
          <a:prstGeom prst="rect">
            <a:avLst/>
          </a:prstGeom>
          <a:noFill/>
        </p:spPr>
        <p:txBody>
          <a:bodyPr wrap="none" rtlCol="0">
            <a:spAutoFit/>
          </a:bodyPr>
          <a:lstStyle/>
          <a:p>
            <a:r>
              <a:rPr lang="en-US" dirty="0" smtClean="0">
                <a:solidFill>
                  <a:srgbClr val="FF0000"/>
                </a:solidFill>
              </a:rPr>
              <a:t>R4</a:t>
            </a:r>
            <a:endParaRPr lang="en-US" dirty="0">
              <a:solidFill>
                <a:srgbClr val="FF0000"/>
              </a:solidFill>
            </a:endParaRPr>
          </a:p>
        </p:txBody>
      </p:sp>
      <p:sp>
        <p:nvSpPr>
          <p:cNvPr id="28" name="TextBox 27"/>
          <p:cNvSpPr txBox="1"/>
          <p:nvPr/>
        </p:nvSpPr>
        <p:spPr>
          <a:xfrm>
            <a:off x="1553126" y="6133147"/>
            <a:ext cx="6265557" cy="400110"/>
          </a:xfrm>
          <a:prstGeom prst="rect">
            <a:avLst/>
          </a:prstGeom>
          <a:noFill/>
        </p:spPr>
        <p:txBody>
          <a:bodyPr wrap="none" rtlCol="0">
            <a:spAutoFit/>
          </a:bodyPr>
          <a:lstStyle/>
          <a:p>
            <a:r>
              <a:rPr lang="en-US" sz="2000" dirty="0" smtClean="0"/>
              <a:t>MOS BD-rate = -73%                    MOS (&gt;= 7) BD-rate = -73%</a:t>
            </a:r>
            <a:endParaRPr lang="en-US" sz="2000" dirty="0"/>
          </a:p>
        </p:txBody>
      </p:sp>
      <p:sp>
        <p:nvSpPr>
          <p:cNvPr id="29" name="Title 3"/>
          <p:cNvSpPr txBox="1">
            <a:spLocks/>
          </p:cNvSpPr>
          <p:nvPr/>
        </p:nvSpPr>
        <p:spPr>
          <a:xfrm>
            <a:off x="162825" y="274639"/>
            <a:ext cx="8814279" cy="688184"/>
          </a:xfrm>
          <a:prstGeom prst="rect">
            <a:avLst/>
          </a:prstGeom>
        </p:spPr>
        <p:txBody>
          <a:bodyPr>
            <a:normAutofit/>
          </a:bodyPr>
          <a:lstStyle>
            <a:lvl1pPr algn="ctr" defTabSz="457200" rtl="0" eaLnBrk="1" latinLnBrk="0" hangingPunct="1">
              <a:spcBef>
                <a:spcPct val="0"/>
              </a:spcBef>
              <a:buNone/>
              <a:defRPr sz="3600" kern="1200">
                <a:solidFill>
                  <a:schemeClr val="tx1"/>
                </a:solidFill>
                <a:latin typeface="+mj-lt"/>
                <a:ea typeface="+mj-ea"/>
                <a:cs typeface="+mj-cs"/>
              </a:defRPr>
            </a:lvl1pPr>
          </a:lstStyle>
          <a:p>
            <a:r>
              <a:rPr lang="en-US" dirty="0" smtClean="0"/>
              <a:t>MOS vs. bit-rate plot (&gt;50%)</a:t>
            </a:r>
            <a:endParaRPr lang="en-US" dirty="0"/>
          </a:p>
        </p:txBody>
      </p:sp>
    </p:spTree>
    <p:extLst>
      <p:ext uri="{BB962C8B-B14F-4D97-AF65-F5344CB8AC3E}">
        <p14:creationId xmlns:p14="http://schemas.microsoft.com/office/powerpoint/2010/main" val="886143010"/>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1054100"/>
            <a:ext cx="9144000" cy="4737100"/>
          </a:xfrm>
          <a:prstGeom prst="rect">
            <a:avLst/>
          </a:prstGeom>
        </p:spPr>
      </p:pic>
      <p:sp>
        <p:nvSpPr>
          <p:cNvPr id="2" name="Slide Number Placeholder 1"/>
          <p:cNvSpPr>
            <a:spLocks noGrp="1"/>
          </p:cNvSpPr>
          <p:nvPr>
            <p:ph type="sldNum" sz="quarter" idx="12"/>
          </p:nvPr>
        </p:nvSpPr>
        <p:spPr/>
        <p:txBody>
          <a:bodyPr/>
          <a:lstStyle/>
          <a:p>
            <a:fld id="{DDBF450E-678E-CA47-AE7C-D21B36B70145}" type="slidenum">
              <a:rPr lang="en-US" smtClean="0"/>
              <a:t>31</a:t>
            </a:fld>
            <a:endParaRPr lang="en-US"/>
          </a:p>
        </p:txBody>
      </p:sp>
      <p:sp>
        <p:nvSpPr>
          <p:cNvPr id="16" name="TextBox 15"/>
          <p:cNvSpPr txBox="1"/>
          <p:nvPr/>
        </p:nvSpPr>
        <p:spPr>
          <a:xfrm>
            <a:off x="4468618" y="2108688"/>
            <a:ext cx="426995" cy="369332"/>
          </a:xfrm>
          <a:prstGeom prst="rect">
            <a:avLst/>
          </a:prstGeom>
          <a:noFill/>
        </p:spPr>
        <p:txBody>
          <a:bodyPr wrap="none" rtlCol="0">
            <a:spAutoFit/>
          </a:bodyPr>
          <a:lstStyle/>
          <a:p>
            <a:r>
              <a:rPr lang="en-US" dirty="0" smtClean="0">
                <a:solidFill>
                  <a:srgbClr val="FF0000"/>
                </a:solidFill>
              </a:rPr>
              <a:t>R1</a:t>
            </a:r>
            <a:endParaRPr lang="en-US" dirty="0">
              <a:solidFill>
                <a:srgbClr val="FF0000"/>
              </a:solidFill>
            </a:endParaRPr>
          </a:p>
        </p:txBody>
      </p:sp>
      <p:sp>
        <p:nvSpPr>
          <p:cNvPr id="17" name="TextBox 16"/>
          <p:cNvSpPr txBox="1"/>
          <p:nvPr/>
        </p:nvSpPr>
        <p:spPr>
          <a:xfrm>
            <a:off x="7899073" y="2505335"/>
            <a:ext cx="426995" cy="369332"/>
          </a:xfrm>
          <a:prstGeom prst="rect">
            <a:avLst/>
          </a:prstGeom>
          <a:noFill/>
        </p:spPr>
        <p:txBody>
          <a:bodyPr wrap="none" rtlCol="0">
            <a:spAutoFit/>
          </a:bodyPr>
          <a:lstStyle/>
          <a:p>
            <a:r>
              <a:rPr lang="en-US" dirty="0" smtClean="0">
                <a:solidFill>
                  <a:srgbClr val="0000FF"/>
                </a:solidFill>
              </a:rPr>
              <a:t>R1</a:t>
            </a:r>
            <a:endParaRPr lang="en-US" dirty="0">
              <a:solidFill>
                <a:srgbClr val="0000FF"/>
              </a:solidFill>
            </a:endParaRPr>
          </a:p>
        </p:txBody>
      </p:sp>
      <p:sp>
        <p:nvSpPr>
          <p:cNvPr id="18" name="TextBox 17"/>
          <p:cNvSpPr txBox="1"/>
          <p:nvPr/>
        </p:nvSpPr>
        <p:spPr>
          <a:xfrm>
            <a:off x="3204463" y="2818161"/>
            <a:ext cx="426995" cy="369332"/>
          </a:xfrm>
          <a:prstGeom prst="rect">
            <a:avLst/>
          </a:prstGeom>
          <a:noFill/>
        </p:spPr>
        <p:txBody>
          <a:bodyPr wrap="none" rtlCol="0">
            <a:spAutoFit/>
          </a:bodyPr>
          <a:lstStyle/>
          <a:p>
            <a:r>
              <a:rPr lang="en-US" dirty="0" smtClean="0">
                <a:solidFill>
                  <a:srgbClr val="FF0000"/>
                </a:solidFill>
              </a:rPr>
              <a:t>R2</a:t>
            </a:r>
            <a:endParaRPr lang="en-US" dirty="0">
              <a:solidFill>
                <a:srgbClr val="FF0000"/>
              </a:solidFill>
            </a:endParaRPr>
          </a:p>
        </p:txBody>
      </p:sp>
      <p:sp>
        <p:nvSpPr>
          <p:cNvPr id="19" name="TextBox 18"/>
          <p:cNvSpPr txBox="1"/>
          <p:nvPr/>
        </p:nvSpPr>
        <p:spPr>
          <a:xfrm>
            <a:off x="5387690" y="3085108"/>
            <a:ext cx="426995" cy="369332"/>
          </a:xfrm>
          <a:prstGeom prst="rect">
            <a:avLst/>
          </a:prstGeom>
          <a:noFill/>
        </p:spPr>
        <p:txBody>
          <a:bodyPr wrap="none" rtlCol="0">
            <a:spAutoFit/>
          </a:bodyPr>
          <a:lstStyle/>
          <a:p>
            <a:r>
              <a:rPr lang="en-US" dirty="0" smtClean="0">
                <a:solidFill>
                  <a:srgbClr val="0000FF"/>
                </a:solidFill>
              </a:rPr>
              <a:t>R2</a:t>
            </a:r>
            <a:endParaRPr lang="en-US" dirty="0">
              <a:solidFill>
                <a:srgbClr val="0000FF"/>
              </a:solidFill>
            </a:endParaRPr>
          </a:p>
        </p:txBody>
      </p:sp>
      <p:sp>
        <p:nvSpPr>
          <p:cNvPr id="20" name="TextBox 19"/>
          <p:cNvSpPr txBox="1"/>
          <p:nvPr/>
        </p:nvSpPr>
        <p:spPr>
          <a:xfrm>
            <a:off x="3795609" y="3902844"/>
            <a:ext cx="426995" cy="369332"/>
          </a:xfrm>
          <a:prstGeom prst="rect">
            <a:avLst/>
          </a:prstGeom>
          <a:noFill/>
        </p:spPr>
        <p:txBody>
          <a:bodyPr wrap="none" rtlCol="0">
            <a:spAutoFit/>
          </a:bodyPr>
          <a:lstStyle/>
          <a:p>
            <a:r>
              <a:rPr lang="en-US" dirty="0" smtClean="0">
                <a:solidFill>
                  <a:srgbClr val="0000FF"/>
                </a:solidFill>
              </a:rPr>
              <a:t>R3</a:t>
            </a:r>
            <a:endParaRPr lang="en-US" dirty="0">
              <a:solidFill>
                <a:srgbClr val="0000FF"/>
              </a:solidFill>
            </a:endParaRPr>
          </a:p>
        </p:txBody>
      </p:sp>
      <p:sp>
        <p:nvSpPr>
          <p:cNvPr id="21" name="TextBox 20"/>
          <p:cNvSpPr txBox="1"/>
          <p:nvPr/>
        </p:nvSpPr>
        <p:spPr>
          <a:xfrm>
            <a:off x="2369949" y="3322565"/>
            <a:ext cx="426995" cy="369332"/>
          </a:xfrm>
          <a:prstGeom prst="rect">
            <a:avLst/>
          </a:prstGeom>
          <a:noFill/>
        </p:spPr>
        <p:txBody>
          <a:bodyPr wrap="none" rtlCol="0">
            <a:spAutoFit/>
          </a:bodyPr>
          <a:lstStyle/>
          <a:p>
            <a:r>
              <a:rPr lang="en-US" dirty="0" smtClean="0">
                <a:solidFill>
                  <a:srgbClr val="FF0000"/>
                </a:solidFill>
              </a:rPr>
              <a:t>R3</a:t>
            </a:r>
            <a:endParaRPr lang="en-US" dirty="0">
              <a:solidFill>
                <a:srgbClr val="FF0000"/>
              </a:solidFill>
            </a:endParaRPr>
          </a:p>
        </p:txBody>
      </p:sp>
      <p:sp>
        <p:nvSpPr>
          <p:cNvPr id="22" name="TextBox 21"/>
          <p:cNvSpPr txBox="1"/>
          <p:nvPr/>
        </p:nvSpPr>
        <p:spPr>
          <a:xfrm>
            <a:off x="2762347" y="4407156"/>
            <a:ext cx="428322" cy="369332"/>
          </a:xfrm>
          <a:prstGeom prst="rect">
            <a:avLst/>
          </a:prstGeom>
          <a:noFill/>
        </p:spPr>
        <p:txBody>
          <a:bodyPr wrap="none" rtlCol="0">
            <a:spAutoFit/>
          </a:bodyPr>
          <a:lstStyle/>
          <a:p>
            <a:r>
              <a:rPr lang="en-US" dirty="0" smtClean="0">
                <a:solidFill>
                  <a:srgbClr val="0000FF"/>
                </a:solidFill>
              </a:rPr>
              <a:t>R4</a:t>
            </a:r>
            <a:endParaRPr lang="en-US" dirty="0">
              <a:solidFill>
                <a:srgbClr val="0000FF"/>
              </a:solidFill>
            </a:endParaRPr>
          </a:p>
        </p:txBody>
      </p:sp>
      <p:sp>
        <p:nvSpPr>
          <p:cNvPr id="23" name="TextBox 22"/>
          <p:cNvSpPr txBox="1"/>
          <p:nvPr/>
        </p:nvSpPr>
        <p:spPr>
          <a:xfrm>
            <a:off x="1767284" y="3826738"/>
            <a:ext cx="428322" cy="369332"/>
          </a:xfrm>
          <a:prstGeom prst="rect">
            <a:avLst/>
          </a:prstGeom>
          <a:noFill/>
        </p:spPr>
        <p:txBody>
          <a:bodyPr wrap="none" rtlCol="0">
            <a:spAutoFit/>
          </a:bodyPr>
          <a:lstStyle/>
          <a:p>
            <a:r>
              <a:rPr lang="en-US" dirty="0" smtClean="0">
                <a:solidFill>
                  <a:srgbClr val="FF0000"/>
                </a:solidFill>
              </a:rPr>
              <a:t>R4</a:t>
            </a:r>
            <a:endParaRPr lang="en-US" dirty="0">
              <a:solidFill>
                <a:srgbClr val="FF0000"/>
              </a:solidFill>
            </a:endParaRPr>
          </a:p>
        </p:txBody>
      </p:sp>
      <p:sp>
        <p:nvSpPr>
          <p:cNvPr id="28" name="TextBox 27"/>
          <p:cNvSpPr txBox="1"/>
          <p:nvPr/>
        </p:nvSpPr>
        <p:spPr>
          <a:xfrm>
            <a:off x="1553126" y="6133147"/>
            <a:ext cx="6265557" cy="400110"/>
          </a:xfrm>
          <a:prstGeom prst="rect">
            <a:avLst/>
          </a:prstGeom>
          <a:noFill/>
        </p:spPr>
        <p:txBody>
          <a:bodyPr wrap="none" rtlCol="0">
            <a:spAutoFit/>
          </a:bodyPr>
          <a:lstStyle/>
          <a:p>
            <a:r>
              <a:rPr lang="en-US" sz="2000" dirty="0" smtClean="0"/>
              <a:t>MOS BD-rate = -36%                    MOS (&gt;= 7) BD-rate = -35%</a:t>
            </a:r>
            <a:endParaRPr lang="en-US" sz="2000" dirty="0"/>
          </a:p>
        </p:txBody>
      </p:sp>
      <p:sp>
        <p:nvSpPr>
          <p:cNvPr id="29" name="Title 3"/>
          <p:cNvSpPr txBox="1">
            <a:spLocks/>
          </p:cNvSpPr>
          <p:nvPr/>
        </p:nvSpPr>
        <p:spPr>
          <a:xfrm>
            <a:off x="162825" y="274639"/>
            <a:ext cx="8814279" cy="688184"/>
          </a:xfrm>
          <a:prstGeom prst="rect">
            <a:avLst/>
          </a:prstGeom>
        </p:spPr>
        <p:txBody>
          <a:bodyPr>
            <a:normAutofit/>
          </a:bodyPr>
          <a:lstStyle>
            <a:lvl1pPr algn="ctr" defTabSz="457200" rtl="0" eaLnBrk="1" latinLnBrk="0" hangingPunct="1">
              <a:spcBef>
                <a:spcPct val="0"/>
              </a:spcBef>
              <a:buNone/>
              <a:defRPr sz="3600" kern="1200">
                <a:solidFill>
                  <a:schemeClr val="tx1"/>
                </a:solidFill>
                <a:latin typeface="+mj-lt"/>
                <a:ea typeface="+mj-ea"/>
                <a:cs typeface="+mj-cs"/>
              </a:defRPr>
            </a:lvl1pPr>
          </a:lstStyle>
          <a:p>
            <a:r>
              <a:rPr lang="en-US" dirty="0" smtClean="0"/>
              <a:t>MOS vs. bit-rate plot (&lt;50%)</a:t>
            </a:r>
            <a:endParaRPr lang="en-US" dirty="0"/>
          </a:p>
        </p:txBody>
      </p:sp>
    </p:spTree>
    <p:extLst>
      <p:ext uri="{BB962C8B-B14F-4D97-AF65-F5344CB8AC3E}">
        <p14:creationId xmlns:p14="http://schemas.microsoft.com/office/powerpoint/2010/main" val="3587472263"/>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0" y="1054100"/>
            <a:ext cx="9144000" cy="4749800"/>
          </a:xfrm>
          <a:prstGeom prst="rect">
            <a:avLst/>
          </a:prstGeom>
        </p:spPr>
      </p:pic>
      <p:sp>
        <p:nvSpPr>
          <p:cNvPr id="2" name="Slide Number Placeholder 1"/>
          <p:cNvSpPr>
            <a:spLocks noGrp="1"/>
          </p:cNvSpPr>
          <p:nvPr>
            <p:ph type="sldNum" sz="quarter" idx="12"/>
          </p:nvPr>
        </p:nvSpPr>
        <p:spPr/>
        <p:txBody>
          <a:bodyPr/>
          <a:lstStyle/>
          <a:p>
            <a:fld id="{DDBF450E-678E-CA47-AE7C-D21B36B70145}" type="slidenum">
              <a:rPr lang="en-US" smtClean="0"/>
              <a:t>32</a:t>
            </a:fld>
            <a:endParaRPr lang="en-US"/>
          </a:p>
        </p:txBody>
      </p:sp>
      <p:sp>
        <p:nvSpPr>
          <p:cNvPr id="16" name="TextBox 15"/>
          <p:cNvSpPr txBox="1"/>
          <p:nvPr/>
        </p:nvSpPr>
        <p:spPr>
          <a:xfrm>
            <a:off x="4103198" y="2619305"/>
            <a:ext cx="426995" cy="369332"/>
          </a:xfrm>
          <a:prstGeom prst="rect">
            <a:avLst/>
          </a:prstGeom>
          <a:noFill/>
        </p:spPr>
        <p:txBody>
          <a:bodyPr wrap="none" rtlCol="0">
            <a:spAutoFit/>
          </a:bodyPr>
          <a:lstStyle/>
          <a:p>
            <a:r>
              <a:rPr lang="en-US" dirty="0" smtClean="0">
                <a:solidFill>
                  <a:srgbClr val="FF0000"/>
                </a:solidFill>
              </a:rPr>
              <a:t>R1</a:t>
            </a:r>
            <a:endParaRPr lang="en-US" dirty="0">
              <a:solidFill>
                <a:srgbClr val="FF0000"/>
              </a:solidFill>
            </a:endParaRPr>
          </a:p>
        </p:txBody>
      </p:sp>
      <p:sp>
        <p:nvSpPr>
          <p:cNvPr id="17" name="TextBox 16"/>
          <p:cNvSpPr txBox="1"/>
          <p:nvPr/>
        </p:nvSpPr>
        <p:spPr>
          <a:xfrm>
            <a:off x="7309166" y="2296369"/>
            <a:ext cx="426995" cy="369332"/>
          </a:xfrm>
          <a:prstGeom prst="rect">
            <a:avLst/>
          </a:prstGeom>
          <a:noFill/>
        </p:spPr>
        <p:txBody>
          <a:bodyPr wrap="none" rtlCol="0">
            <a:spAutoFit/>
          </a:bodyPr>
          <a:lstStyle/>
          <a:p>
            <a:r>
              <a:rPr lang="en-US" dirty="0" smtClean="0">
                <a:solidFill>
                  <a:srgbClr val="0000FF"/>
                </a:solidFill>
              </a:rPr>
              <a:t>R1</a:t>
            </a:r>
            <a:endParaRPr lang="en-US" dirty="0">
              <a:solidFill>
                <a:srgbClr val="0000FF"/>
              </a:solidFill>
            </a:endParaRPr>
          </a:p>
        </p:txBody>
      </p:sp>
      <p:sp>
        <p:nvSpPr>
          <p:cNvPr id="18" name="TextBox 17"/>
          <p:cNvSpPr txBox="1"/>
          <p:nvPr/>
        </p:nvSpPr>
        <p:spPr>
          <a:xfrm>
            <a:off x="2623265" y="1629518"/>
            <a:ext cx="426995" cy="369332"/>
          </a:xfrm>
          <a:prstGeom prst="rect">
            <a:avLst/>
          </a:prstGeom>
          <a:noFill/>
        </p:spPr>
        <p:txBody>
          <a:bodyPr wrap="none" rtlCol="0">
            <a:spAutoFit/>
          </a:bodyPr>
          <a:lstStyle/>
          <a:p>
            <a:r>
              <a:rPr lang="en-US" dirty="0" smtClean="0">
                <a:solidFill>
                  <a:srgbClr val="FF0000"/>
                </a:solidFill>
              </a:rPr>
              <a:t>R2</a:t>
            </a:r>
            <a:endParaRPr lang="en-US" dirty="0">
              <a:solidFill>
                <a:srgbClr val="FF0000"/>
              </a:solidFill>
            </a:endParaRPr>
          </a:p>
        </p:txBody>
      </p:sp>
      <p:sp>
        <p:nvSpPr>
          <p:cNvPr id="19" name="TextBox 18"/>
          <p:cNvSpPr txBox="1"/>
          <p:nvPr/>
        </p:nvSpPr>
        <p:spPr>
          <a:xfrm>
            <a:off x="4113875" y="1687281"/>
            <a:ext cx="426995" cy="369332"/>
          </a:xfrm>
          <a:prstGeom prst="rect">
            <a:avLst/>
          </a:prstGeom>
          <a:noFill/>
        </p:spPr>
        <p:txBody>
          <a:bodyPr wrap="none" rtlCol="0">
            <a:spAutoFit/>
          </a:bodyPr>
          <a:lstStyle/>
          <a:p>
            <a:r>
              <a:rPr lang="en-US" dirty="0" smtClean="0">
                <a:solidFill>
                  <a:srgbClr val="0000FF"/>
                </a:solidFill>
              </a:rPr>
              <a:t>R2</a:t>
            </a:r>
            <a:endParaRPr lang="en-US" dirty="0">
              <a:solidFill>
                <a:srgbClr val="0000FF"/>
              </a:solidFill>
            </a:endParaRPr>
          </a:p>
        </p:txBody>
      </p:sp>
      <p:sp>
        <p:nvSpPr>
          <p:cNvPr id="20" name="TextBox 19"/>
          <p:cNvSpPr txBox="1"/>
          <p:nvPr/>
        </p:nvSpPr>
        <p:spPr>
          <a:xfrm>
            <a:off x="2285390" y="2959309"/>
            <a:ext cx="426995" cy="369332"/>
          </a:xfrm>
          <a:prstGeom prst="rect">
            <a:avLst/>
          </a:prstGeom>
          <a:noFill/>
        </p:spPr>
        <p:txBody>
          <a:bodyPr wrap="none" rtlCol="0">
            <a:spAutoFit/>
          </a:bodyPr>
          <a:lstStyle/>
          <a:p>
            <a:r>
              <a:rPr lang="en-US" dirty="0" smtClean="0">
                <a:solidFill>
                  <a:srgbClr val="0000FF"/>
                </a:solidFill>
              </a:rPr>
              <a:t>R3</a:t>
            </a:r>
            <a:endParaRPr lang="en-US" dirty="0">
              <a:solidFill>
                <a:srgbClr val="0000FF"/>
              </a:solidFill>
            </a:endParaRPr>
          </a:p>
        </p:txBody>
      </p:sp>
      <p:sp>
        <p:nvSpPr>
          <p:cNvPr id="21" name="TextBox 20"/>
          <p:cNvSpPr txBox="1"/>
          <p:nvPr/>
        </p:nvSpPr>
        <p:spPr>
          <a:xfrm>
            <a:off x="1632716" y="2170865"/>
            <a:ext cx="426995" cy="369332"/>
          </a:xfrm>
          <a:prstGeom prst="rect">
            <a:avLst/>
          </a:prstGeom>
          <a:noFill/>
        </p:spPr>
        <p:txBody>
          <a:bodyPr wrap="none" rtlCol="0">
            <a:spAutoFit/>
          </a:bodyPr>
          <a:lstStyle/>
          <a:p>
            <a:r>
              <a:rPr lang="en-US" dirty="0" smtClean="0">
                <a:solidFill>
                  <a:srgbClr val="FF0000"/>
                </a:solidFill>
              </a:rPr>
              <a:t>R3</a:t>
            </a:r>
            <a:endParaRPr lang="en-US" dirty="0">
              <a:solidFill>
                <a:srgbClr val="FF0000"/>
              </a:solidFill>
            </a:endParaRPr>
          </a:p>
        </p:txBody>
      </p:sp>
      <p:sp>
        <p:nvSpPr>
          <p:cNvPr id="22" name="TextBox 21"/>
          <p:cNvSpPr txBox="1"/>
          <p:nvPr/>
        </p:nvSpPr>
        <p:spPr>
          <a:xfrm>
            <a:off x="1663955" y="3663430"/>
            <a:ext cx="428322" cy="369332"/>
          </a:xfrm>
          <a:prstGeom prst="rect">
            <a:avLst/>
          </a:prstGeom>
          <a:noFill/>
        </p:spPr>
        <p:txBody>
          <a:bodyPr wrap="none" rtlCol="0">
            <a:spAutoFit/>
          </a:bodyPr>
          <a:lstStyle/>
          <a:p>
            <a:r>
              <a:rPr lang="en-US" dirty="0" smtClean="0">
                <a:solidFill>
                  <a:srgbClr val="0000FF"/>
                </a:solidFill>
              </a:rPr>
              <a:t>R4</a:t>
            </a:r>
            <a:endParaRPr lang="en-US" dirty="0">
              <a:solidFill>
                <a:srgbClr val="0000FF"/>
              </a:solidFill>
            </a:endParaRPr>
          </a:p>
        </p:txBody>
      </p:sp>
      <p:sp>
        <p:nvSpPr>
          <p:cNvPr id="23" name="TextBox 22"/>
          <p:cNvSpPr txBox="1"/>
          <p:nvPr/>
        </p:nvSpPr>
        <p:spPr>
          <a:xfrm>
            <a:off x="1162343" y="3083424"/>
            <a:ext cx="428322" cy="369332"/>
          </a:xfrm>
          <a:prstGeom prst="rect">
            <a:avLst/>
          </a:prstGeom>
          <a:noFill/>
        </p:spPr>
        <p:txBody>
          <a:bodyPr wrap="none" rtlCol="0">
            <a:spAutoFit/>
          </a:bodyPr>
          <a:lstStyle/>
          <a:p>
            <a:r>
              <a:rPr lang="en-US" dirty="0" smtClean="0">
                <a:solidFill>
                  <a:srgbClr val="FF0000"/>
                </a:solidFill>
              </a:rPr>
              <a:t>R4</a:t>
            </a:r>
            <a:endParaRPr lang="en-US" dirty="0">
              <a:solidFill>
                <a:srgbClr val="FF0000"/>
              </a:solidFill>
            </a:endParaRPr>
          </a:p>
        </p:txBody>
      </p:sp>
      <p:sp>
        <p:nvSpPr>
          <p:cNvPr id="28" name="TextBox 27"/>
          <p:cNvSpPr txBox="1"/>
          <p:nvPr/>
        </p:nvSpPr>
        <p:spPr>
          <a:xfrm>
            <a:off x="1553126" y="6133147"/>
            <a:ext cx="6265557" cy="400110"/>
          </a:xfrm>
          <a:prstGeom prst="rect">
            <a:avLst/>
          </a:prstGeom>
          <a:noFill/>
        </p:spPr>
        <p:txBody>
          <a:bodyPr wrap="none" rtlCol="0">
            <a:spAutoFit/>
          </a:bodyPr>
          <a:lstStyle/>
          <a:p>
            <a:r>
              <a:rPr lang="en-US" sz="2000" dirty="0" smtClean="0"/>
              <a:t>MOS BD-rate = -45%                    MOS (&gt;= 7) BD-rate = -45%</a:t>
            </a:r>
            <a:endParaRPr lang="en-US" sz="2000" dirty="0"/>
          </a:p>
        </p:txBody>
      </p:sp>
      <p:sp>
        <p:nvSpPr>
          <p:cNvPr id="29" name="Title 3"/>
          <p:cNvSpPr txBox="1">
            <a:spLocks/>
          </p:cNvSpPr>
          <p:nvPr/>
        </p:nvSpPr>
        <p:spPr>
          <a:xfrm>
            <a:off x="162825" y="274639"/>
            <a:ext cx="8814279" cy="688184"/>
          </a:xfrm>
          <a:prstGeom prst="rect">
            <a:avLst/>
          </a:prstGeom>
        </p:spPr>
        <p:txBody>
          <a:bodyPr>
            <a:normAutofit/>
          </a:bodyPr>
          <a:lstStyle>
            <a:lvl1pPr algn="ctr" defTabSz="457200" rtl="0" eaLnBrk="1" latinLnBrk="0" hangingPunct="1">
              <a:spcBef>
                <a:spcPct val="0"/>
              </a:spcBef>
              <a:buNone/>
              <a:defRPr sz="3600" kern="1200">
                <a:solidFill>
                  <a:schemeClr val="tx1"/>
                </a:solidFill>
                <a:latin typeface="+mj-lt"/>
                <a:ea typeface="+mj-ea"/>
                <a:cs typeface="+mj-cs"/>
              </a:defRPr>
            </a:lvl1pPr>
          </a:lstStyle>
          <a:p>
            <a:r>
              <a:rPr lang="en-US" dirty="0" smtClean="0"/>
              <a:t>MOS vs. bit-rate plot (~50%)</a:t>
            </a:r>
            <a:endParaRPr lang="en-US" dirty="0"/>
          </a:p>
        </p:txBody>
      </p:sp>
    </p:spTree>
    <p:extLst>
      <p:ext uri="{BB962C8B-B14F-4D97-AF65-F5344CB8AC3E}">
        <p14:creationId xmlns:p14="http://schemas.microsoft.com/office/powerpoint/2010/main" val="1833712665"/>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1054100"/>
            <a:ext cx="9144000" cy="4749800"/>
          </a:xfrm>
          <a:prstGeom prst="rect">
            <a:avLst/>
          </a:prstGeom>
        </p:spPr>
      </p:pic>
      <p:sp>
        <p:nvSpPr>
          <p:cNvPr id="2" name="Slide Number Placeholder 1"/>
          <p:cNvSpPr>
            <a:spLocks noGrp="1"/>
          </p:cNvSpPr>
          <p:nvPr>
            <p:ph type="sldNum" sz="quarter" idx="12"/>
          </p:nvPr>
        </p:nvSpPr>
        <p:spPr/>
        <p:txBody>
          <a:bodyPr/>
          <a:lstStyle/>
          <a:p>
            <a:fld id="{DDBF450E-678E-CA47-AE7C-D21B36B70145}" type="slidenum">
              <a:rPr lang="en-US" smtClean="0"/>
              <a:t>33</a:t>
            </a:fld>
            <a:endParaRPr lang="en-US"/>
          </a:p>
        </p:txBody>
      </p:sp>
      <p:sp>
        <p:nvSpPr>
          <p:cNvPr id="16" name="TextBox 15"/>
          <p:cNvSpPr txBox="1"/>
          <p:nvPr/>
        </p:nvSpPr>
        <p:spPr>
          <a:xfrm>
            <a:off x="3958433" y="1750440"/>
            <a:ext cx="426995" cy="369332"/>
          </a:xfrm>
          <a:prstGeom prst="rect">
            <a:avLst/>
          </a:prstGeom>
          <a:noFill/>
        </p:spPr>
        <p:txBody>
          <a:bodyPr wrap="none" rtlCol="0">
            <a:spAutoFit/>
          </a:bodyPr>
          <a:lstStyle/>
          <a:p>
            <a:r>
              <a:rPr lang="en-US" dirty="0" smtClean="0">
                <a:solidFill>
                  <a:srgbClr val="FF0000"/>
                </a:solidFill>
              </a:rPr>
              <a:t>R1</a:t>
            </a:r>
            <a:endParaRPr lang="en-US" dirty="0">
              <a:solidFill>
                <a:srgbClr val="FF0000"/>
              </a:solidFill>
            </a:endParaRPr>
          </a:p>
        </p:txBody>
      </p:sp>
      <p:sp>
        <p:nvSpPr>
          <p:cNvPr id="17" name="TextBox 16"/>
          <p:cNvSpPr txBox="1"/>
          <p:nvPr/>
        </p:nvSpPr>
        <p:spPr>
          <a:xfrm>
            <a:off x="7142825" y="2275589"/>
            <a:ext cx="426995" cy="369332"/>
          </a:xfrm>
          <a:prstGeom prst="rect">
            <a:avLst/>
          </a:prstGeom>
          <a:noFill/>
        </p:spPr>
        <p:txBody>
          <a:bodyPr wrap="none" rtlCol="0">
            <a:spAutoFit/>
          </a:bodyPr>
          <a:lstStyle/>
          <a:p>
            <a:r>
              <a:rPr lang="en-US" dirty="0" smtClean="0">
                <a:solidFill>
                  <a:srgbClr val="0000FF"/>
                </a:solidFill>
              </a:rPr>
              <a:t>R1</a:t>
            </a:r>
            <a:endParaRPr lang="en-US" dirty="0">
              <a:solidFill>
                <a:srgbClr val="0000FF"/>
              </a:solidFill>
            </a:endParaRPr>
          </a:p>
        </p:txBody>
      </p:sp>
      <p:sp>
        <p:nvSpPr>
          <p:cNvPr id="18" name="TextBox 17"/>
          <p:cNvSpPr txBox="1"/>
          <p:nvPr/>
        </p:nvSpPr>
        <p:spPr>
          <a:xfrm>
            <a:off x="2661713" y="1906257"/>
            <a:ext cx="426995" cy="369332"/>
          </a:xfrm>
          <a:prstGeom prst="rect">
            <a:avLst/>
          </a:prstGeom>
          <a:noFill/>
        </p:spPr>
        <p:txBody>
          <a:bodyPr wrap="none" rtlCol="0">
            <a:spAutoFit/>
          </a:bodyPr>
          <a:lstStyle/>
          <a:p>
            <a:r>
              <a:rPr lang="en-US" dirty="0" smtClean="0">
                <a:solidFill>
                  <a:srgbClr val="FF0000"/>
                </a:solidFill>
              </a:rPr>
              <a:t>R2</a:t>
            </a:r>
            <a:endParaRPr lang="en-US" dirty="0">
              <a:solidFill>
                <a:srgbClr val="FF0000"/>
              </a:solidFill>
            </a:endParaRPr>
          </a:p>
        </p:txBody>
      </p:sp>
      <p:sp>
        <p:nvSpPr>
          <p:cNvPr id="19" name="TextBox 18"/>
          <p:cNvSpPr txBox="1"/>
          <p:nvPr/>
        </p:nvSpPr>
        <p:spPr>
          <a:xfrm>
            <a:off x="4616985" y="2379468"/>
            <a:ext cx="426995" cy="369332"/>
          </a:xfrm>
          <a:prstGeom prst="rect">
            <a:avLst/>
          </a:prstGeom>
          <a:noFill/>
        </p:spPr>
        <p:txBody>
          <a:bodyPr wrap="none" rtlCol="0">
            <a:spAutoFit/>
          </a:bodyPr>
          <a:lstStyle/>
          <a:p>
            <a:r>
              <a:rPr lang="en-US" dirty="0" smtClean="0">
                <a:solidFill>
                  <a:srgbClr val="0000FF"/>
                </a:solidFill>
              </a:rPr>
              <a:t>R2</a:t>
            </a:r>
            <a:endParaRPr lang="en-US" dirty="0">
              <a:solidFill>
                <a:srgbClr val="0000FF"/>
              </a:solidFill>
            </a:endParaRPr>
          </a:p>
        </p:txBody>
      </p:sp>
      <p:sp>
        <p:nvSpPr>
          <p:cNvPr id="20" name="TextBox 19"/>
          <p:cNvSpPr txBox="1"/>
          <p:nvPr/>
        </p:nvSpPr>
        <p:spPr>
          <a:xfrm>
            <a:off x="3187729" y="3023508"/>
            <a:ext cx="426995" cy="369332"/>
          </a:xfrm>
          <a:prstGeom prst="rect">
            <a:avLst/>
          </a:prstGeom>
          <a:noFill/>
        </p:spPr>
        <p:txBody>
          <a:bodyPr wrap="none" rtlCol="0">
            <a:spAutoFit/>
          </a:bodyPr>
          <a:lstStyle/>
          <a:p>
            <a:r>
              <a:rPr lang="en-US" dirty="0" smtClean="0">
                <a:solidFill>
                  <a:srgbClr val="0000FF"/>
                </a:solidFill>
              </a:rPr>
              <a:t>R3</a:t>
            </a:r>
            <a:endParaRPr lang="en-US" dirty="0">
              <a:solidFill>
                <a:srgbClr val="0000FF"/>
              </a:solidFill>
            </a:endParaRPr>
          </a:p>
        </p:txBody>
      </p:sp>
      <p:sp>
        <p:nvSpPr>
          <p:cNvPr id="21" name="TextBox 20"/>
          <p:cNvSpPr txBox="1"/>
          <p:nvPr/>
        </p:nvSpPr>
        <p:spPr>
          <a:xfrm>
            <a:off x="2022589" y="2443229"/>
            <a:ext cx="426995" cy="369332"/>
          </a:xfrm>
          <a:prstGeom prst="rect">
            <a:avLst/>
          </a:prstGeom>
          <a:noFill/>
        </p:spPr>
        <p:txBody>
          <a:bodyPr wrap="none" rtlCol="0">
            <a:spAutoFit/>
          </a:bodyPr>
          <a:lstStyle/>
          <a:p>
            <a:r>
              <a:rPr lang="en-US" dirty="0" smtClean="0">
                <a:solidFill>
                  <a:srgbClr val="FF0000"/>
                </a:solidFill>
              </a:rPr>
              <a:t>R3</a:t>
            </a:r>
            <a:endParaRPr lang="en-US" dirty="0">
              <a:solidFill>
                <a:srgbClr val="FF0000"/>
              </a:solidFill>
            </a:endParaRPr>
          </a:p>
        </p:txBody>
      </p:sp>
      <p:sp>
        <p:nvSpPr>
          <p:cNvPr id="22" name="TextBox 21"/>
          <p:cNvSpPr txBox="1"/>
          <p:nvPr/>
        </p:nvSpPr>
        <p:spPr>
          <a:xfrm>
            <a:off x="2263017" y="3495252"/>
            <a:ext cx="428322" cy="369332"/>
          </a:xfrm>
          <a:prstGeom prst="rect">
            <a:avLst/>
          </a:prstGeom>
          <a:noFill/>
        </p:spPr>
        <p:txBody>
          <a:bodyPr wrap="none" rtlCol="0">
            <a:spAutoFit/>
          </a:bodyPr>
          <a:lstStyle/>
          <a:p>
            <a:r>
              <a:rPr lang="en-US" dirty="0" smtClean="0">
                <a:solidFill>
                  <a:srgbClr val="0000FF"/>
                </a:solidFill>
              </a:rPr>
              <a:t>R4</a:t>
            </a:r>
            <a:endParaRPr lang="en-US" dirty="0">
              <a:solidFill>
                <a:srgbClr val="0000FF"/>
              </a:solidFill>
            </a:endParaRPr>
          </a:p>
        </p:txBody>
      </p:sp>
      <p:sp>
        <p:nvSpPr>
          <p:cNvPr id="23" name="TextBox 22"/>
          <p:cNvSpPr txBox="1"/>
          <p:nvPr/>
        </p:nvSpPr>
        <p:spPr>
          <a:xfrm>
            <a:off x="1571894" y="2643434"/>
            <a:ext cx="428322" cy="369332"/>
          </a:xfrm>
          <a:prstGeom prst="rect">
            <a:avLst/>
          </a:prstGeom>
          <a:noFill/>
        </p:spPr>
        <p:txBody>
          <a:bodyPr wrap="none" rtlCol="0">
            <a:spAutoFit/>
          </a:bodyPr>
          <a:lstStyle/>
          <a:p>
            <a:r>
              <a:rPr lang="en-US" dirty="0" smtClean="0">
                <a:solidFill>
                  <a:srgbClr val="FF0000"/>
                </a:solidFill>
              </a:rPr>
              <a:t>R4</a:t>
            </a:r>
            <a:endParaRPr lang="en-US" dirty="0">
              <a:solidFill>
                <a:srgbClr val="FF0000"/>
              </a:solidFill>
            </a:endParaRPr>
          </a:p>
        </p:txBody>
      </p:sp>
      <p:sp>
        <p:nvSpPr>
          <p:cNvPr id="28" name="TextBox 27"/>
          <p:cNvSpPr txBox="1"/>
          <p:nvPr/>
        </p:nvSpPr>
        <p:spPr>
          <a:xfrm>
            <a:off x="1553126" y="6133147"/>
            <a:ext cx="6265557" cy="400110"/>
          </a:xfrm>
          <a:prstGeom prst="rect">
            <a:avLst/>
          </a:prstGeom>
          <a:noFill/>
        </p:spPr>
        <p:txBody>
          <a:bodyPr wrap="none" rtlCol="0">
            <a:spAutoFit/>
          </a:bodyPr>
          <a:lstStyle/>
          <a:p>
            <a:r>
              <a:rPr lang="en-US" sz="2000" dirty="0" smtClean="0"/>
              <a:t>MOS BD-rate = -42%                    MOS (&gt;= 7) BD-rate = -40%</a:t>
            </a:r>
            <a:endParaRPr lang="en-US" sz="2000" dirty="0"/>
          </a:p>
        </p:txBody>
      </p:sp>
      <p:sp>
        <p:nvSpPr>
          <p:cNvPr id="29" name="Title 3"/>
          <p:cNvSpPr txBox="1">
            <a:spLocks/>
          </p:cNvSpPr>
          <p:nvPr/>
        </p:nvSpPr>
        <p:spPr>
          <a:xfrm>
            <a:off x="162825" y="274639"/>
            <a:ext cx="8814279" cy="688184"/>
          </a:xfrm>
          <a:prstGeom prst="rect">
            <a:avLst/>
          </a:prstGeom>
        </p:spPr>
        <p:txBody>
          <a:bodyPr>
            <a:normAutofit/>
          </a:bodyPr>
          <a:lstStyle>
            <a:lvl1pPr algn="ctr" defTabSz="457200" rtl="0" eaLnBrk="1" latinLnBrk="0" hangingPunct="1">
              <a:spcBef>
                <a:spcPct val="0"/>
              </a:spcBef>
              <a:buNone/>
              <a:defRPr sz="3600" kern="1200">
                <a:solidFill>
                  <a:schemeClr val="tx1"/>
                </a:solidFill>
                <a:latin typeface="+mj-lt"/>
                <a:ea typeface="+mj-ea"/>
                <a:cs typeface="+mj-cs"/>
              </a:defRPr>
            </a:lvl1pPr>
          </a:lstStyle>
          <a:p>
            <a:r>
              <a:rPr lang="en-US" dirty="0" smtClean="0"/>
              <a:t>MOS vs. bit-rate plot (&lt;50%)</a:t>
            </a:r>
            <a:endParaRPr lang="en-US" dirty="0"/>
          </a:p>
        </p:txBody>
      </p:sp>
    </p:spTree>
    <p:extLst>
      <p:ext uri="{BB962C8B-B14F-4D97-AF65-F5344CB8AC3E}">
        <p14:creationId xmlns:p14="http://schemas.microsoft.com/office/powerpoint/2010/main" val="2197663297"/>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1054100"/>
            <a:ext cx="9144000" cy="4749800"/>
          </a:xfrm>
          <a:prstGeom prst="rect">
            <a:avLst/>
          </a:prstGeom>
        </p:spPr>
      </p:pic>
      <p:sp>
        <p:nvSpPr>
          <p:cNvPr id="2" name="Slide Number Placeholder 1"/>
          <p:cNvSpPr>
            <a:spLocks noGrp="1"/>
          </p:cNvSpPr>
          <p:nvPr>
            <p:ph type="sldNum" sz="quarter" idx="12"/>
          </p:nvPr>
        </p:nvSpPr>
        <p:spPr/>
        <p:txBody>
          <a:bodyPr/>
          <a:lstStyle/>
          <a:p>
            <a:fld id="{DDBF450E-678E-CA47-AE7C-D21B36B70145}" type="slidenum">
              <a:rPr lang="en-US" smtClean="0"/>
              <a:t>34</a:t>
            </a:fld>
            <a:endParaRPr lang="en-US"/>
          </a:p>
        </p:txBody>
      </p:sp>
      <p:sp>
        <p:nvSpPr>
          <p:cNvPr id="20" name="TextBox 19"/>
          <p:cNvSpPr txBox="1"/>
          <p:nvPr/>
        </p:nvSpPr>
        <p:spPr>
          <a:xfrm>
            <a:off x="4548254" y="1780310"/>
            <a:ext cx="426995" cy="369332"/>
          </a:xfrm>
          <a:prstGeom prst="rect">
            <a:avLst/>
          </a:prstGeom>
          <a:noFill/>
        </p:spPr>
        <p:txBody>
          <a:bodyPr wrap="none" rtlCol="0">
            <a:spAutoFit/>
          </a:bodyPr>
          <a:lstStyle/>
          <a:p>
            <a:r>
              <a:rPr lang="en-US" dirty="0" smtClean="0">
                <a:solidFill>
                  <a:srgbClr val="FF0000"/>
                </a:solidFill>
              </a:rPr>
              <a:t>R1</a:t>
            </a:r>
            <a:endParaRPr lang="en-US" dirty="0">
              <a:solidFill>
                <a:srgbClr val="FF0000"/>
              </a:solidFill>
            </a:endParaRPr>
          </a:p>
        </p:txBody>
      </p:sp>
      <p:sp>
        <p:nvSpPr>
          <p:cNvPr id="21" name="TextBox 20"/>
          <p:cNvSpPr txBox="1"/>
          <p:nvPr/>
        </p:nvSpPr>
        <p:spPr>
          <a:xfrm>
            <a:off x="8048462" y="2453674"/>
            <a:ext cx="426995" cy="369332"/>
          </a:xfrm>
          <a:prstGeom prst="rect">
            <a:avLst/>
          </a:prstGeom>
          <a:noFill/>
        </p:spPr>
        <p:txBody>
          <a:bodyPr wrap="none" rtlCol="0">
            <a:spAutoFit/>
          </a:bodyPr>
          <a:lstStyle/>
          <a:p>
            <a:r>
              <a:rPr lang="en-US" dirty="0" smtClean="0">
                <a:solidFill>
                  <a:srgbClr val="0000FF"/>
                </a:solidFill>
              </a:rPr>
              <a:t>R1</a:t>
            </a:r>
            <a:endParaRPr lang="en-US" dirty="0">
              <a:solidFill>
                <a:srgbClr val="0000FF"/>
              </a:solidFill>
            </a:endParaRPr>
          </a:p>
        </p:txBody>
      </p:sp>
      <p:sp>
        <p:nvSpPr>
          <p:cNvPr id="22" name="TextBox 21"/>
          <p:cNvSpPr txBox="1"/>
          <p:nvPr/>
        </p:nvSpPr>
        <p:spPr>
          <a:xfrm>
            <a:off x="3293533" y="2284474"/>
            <a:ext cx="426995" cy="369332"/>
          </a:xfrm>
          <a:prstGeom prst="rect">
            <a:avLst/>
          </a:prstGeom>
          <a:noFill/>
        </p:spPr>
        <p:txBody>
          <a:bodyPr wrap="none" rtlCol="0">
            <a:spAutoFit/>
          </a:bodyPr>
          <a:lstStyle/>
          <a:p>
            <a:r>
              <a:rPr lang="en-US" dirty="0" smtClean="0">
                <a:solidFill>
                  <a:srgbClr val="FF0000"/>
                </a:solidFill>
              </a:rPr>
              <a:t>R2</a:t>
            </a:r>
            <a:endParaRPr lang="en-US" dirty="0">
              <a:solidFill>
                <a:srgbClr val="FF0000"/>
              </a:solidFill>
            </a:endParaRPr>
          </a:p>
        </p:txBody>
      </p:sp>
      <p:sp>
        <p:nvSpPr>
          <p:cNvPr id="23" name="TextBox 22"/>
          <p:cNvSpPr txBox="1"/>
          <p:nvPr/>
        </p:nvSpPr>
        <p:spPr>
          <a:xfrm>
            <a:off x="5645423" y="3142995"/>
            <a:ext cx="426995" cy="369332"/>
          </a:xfrm>
          <a:prstGeom prst="rect">
            <a:avLst/>
          </a:prstGeom>
          <a:noFill/>
        </p:spPr>
        <p:txBody>
          <a:bodyPr wrap="none" rtlCol="0">
            <a:spAutoFit/>
          </a:bodyPr>
          <a:lstStyle/>
          <a:p>
            <a:r>
              <a:rPr lang="en-US" dirty="0" smtClean="0">
                <a:solidFill>
                  <a:srgbClr val="0000FF"/>
                </a:solidFill>
              </a:rPr>
              <a:t>R2</a:t>
            </a:r>
            <a:endParaRPr lang="en-US" dirty="0">
              <a:solidFill>
                <a:srgbClr val="0000FF"/>
              </a:solidFill>
            </a:endParaRPr>
          </a:p>
        </p:txBody>
      </p:sp>
      <p:sp>
        <p:nvSpPr>
          <p:cNvPr id="24" name="TextBox 23"/>
          <p:cNvSpPr txBox="1"/>
          <p:nvPr/>
        </p:nvSpPr>
        <p:spPr>
          <a:xfrm>
            <a:off x="4132115" y="3455881"/>
            <a:ext cx="426995" cy="369332"/>
          </a:xfrm>
          <a:prstGeom prst="rect">
            <a:avLst/>
          </a:prstGeom>
          <a:noFill/>
        </p:spPr>
        <p:txBody>
          <a:bodyPr wrap="none" rtlCol="0">
            <a:spAutoFit/>
          </a:bodyPr>
          <a:lstStyle/>
          <a:p>
            <a:r>
              <a:rPr lang="en-US" dirty="0" smtClean="0">
                <a:solidFill>
                  <a:srgbClr val="0000FF"/>
                </a:solidFill>
              </a:rPr>
              <a:t>R3</a:t>
            </a:r>
            <a:endParaRPr lang="en-US" dirty="0">
              <a:solidFill>
                <a:srgbClr val="0000FF"/>
              </a:solidFill>
            </a:endParaRPr>
          </a:p>
        </p:txBody>
      </p:sp>
      <p:sp>
        <p:nvSpPr>
          <p:cNvPr id="25" name="TextBox 24"/>
          <p:cNvSpPr txBox="1"/>
          <p:nvPr/>
        </p:nvSpPr>
        <p:spPr>
          <a:xfrm>
            <a:off x="2409812" y="2912645"/>
            <a:ext cx="426995" cy="369332"/>
          </a:xfrm>
          <a:prstGeom prst="rect">
            <a:avLst/>
          </a:prstGeom>
          <a:noFill/>
        </p:spPr>
        <p:txBody>
          <a:bodyPr wrap="none" rtlCol="0">
            <a:spAutoFit/>
          </a:bodyPr>
          <a:lstStyle/>
          <a:p>
            <a:r>
              <a:rPr lang="en-US" dirty="0" smtClean="0">
                <a:solidFill>
                  <a:srgbClr val="FF0000"/>
                </a:solidFill>
              </a:rPr>
              <a:t>R3</a:t>
            </a:r>
            <a:endParaRPr lang="en-US" dirty="0">
              <a:solidFill>
                <a:srgbClr val="FF0000"/>
              </a:solidFill>
            </a:endParaRPr>
          </a:p>
        </p:txBody>
      </p:sp>
      <p:sp>
        <p:nvSpPr>
          <p:cNvPr id="26" name="TextBox 25"/>
          <p:cNvSpPr txBox="1"/>
          <p:nvPr/>
        </p:nvSpPr>
        <p:spPr>
          <a:xfrm>
            <a:off x="2573451" y="4538393"/>
            <a:ext cx="428322" cy="369332"/>
          </a:xfrm>
          <a:prstGeom prst="rect">
            <a:avLst/>
          </a:prstGeom>
          <a:noFill/>
        </p:spPr>
        <p:txBody>
          <a:bodyPr wrap="none" rtlCol="0">
            <a:spAutoFit/>
          </a:bodyPr>
          <a:lstStyle/>
          <a:p>
            <a:r>
              <a:rPr lang="en-US" dirty="0" smtClean="0">
                <a:solidFill>
                  <a:srgbClr val="0000FF"/>
                </a:solidFill>
              </a:rPr>
              <a:t>R4</a:t>
            </a:r>
            <a:endParaRPr lang="en-US" dirty="0">
              <a:solidFill>
                <a:srgbClr val="0000FF"/>
              </a:solidFill>
            </a:endParaRPr>
          </a:p>
        </p:txBody>
      </p:sp>
      <p:sp>
        <p:nvSpPr>
          <p:cNvPr id="27" name="TextBox 26"/>
          <p:cNvSpPr txBox="1"/>
          <p:nvPr/>
        </p:nvSpPr>
        <p:spPr>
          <a:xfrm>
            <a:off x="1846211" y="4028479"/>
            <a:ext cx="428322" cy="369332"/>
          </a:xfrm>
          <a:prstGeom prst="rect">
            <a:avLst/>
          </a:prstGeom>
          <a:noFill/>
        </p:spPr>
        <p:txBody>
          <a:bodyPr wrap="none" rtlCol="0">
            <a:spAutoFit/>
          </a:bodyPr>
          <a:lstStyle/>
          <a:p>
            <a:r>
              <a:rPr lang="en-US" dirty="0" smtClean="0">
                <a:solidFill>
                  <a:srgbClr val="FF0000"/>
                </a:solidFill>
              </a:rPr>
              <a:t>R4</a:t>
            </a:r>
            <a:endParaRPr lang="en-US" dirty="0">
              <a:solidFill>
                <a:srgbClr val="FF0000"/>
              </a:solidFill>
            </a:endParaRPr>
          </a:p>
        </p:txBody>
      </p:sp>
      <p:sp>
        <p:nvSpPr>
          <p:cNvPr id="28" name="TextBox 27"/>
          <p:cNvSpPr txBox="1"/>
          <p:nvPr/>
        </p:nvSpPr>
        <p:spPr>
          <a:xfrm>
            <a:off x="1553126" y="6133147"/>
            <a:ext cx="6265557" cy="400110"/>
          </a:xfrm>
          <a:prstGeom prst="rect">
            <a:avLst/>
          </a:prstGeom>
          <a:noFill/>
        </p:spPr>
        <p:txBody>
          <a:bodyPr wrap="none" rtlCol="0">
            <a:spAutoFit/>
          </a:bodyPr>
          <a:lstStyle/>
          <a:p>
            <a:r>
              <a:rPr lang="en-US" sz="2000" dirty="0" smtClean="0"/>
              <a:t>MOS BD-rate = -49%                    MOS (&gt;= 7) BD-rate = -50%</a:t>
            </a:r>
            <a:endParaRPr lang="en-US" sz="2000" dirty="0"/>
          </a:p>
        </p:txBody>
      </p:sp>
      <p:sp>
        <p:nvSpPr>
          <p:cNvPr id="29" name="Title 3"/>
          <p:cNvSpPr txBox="1">
            <a:spLocks/>
          </p:cNvSpPr>
          <p:nvPr/>
        </p:nvSpPr>
        <p:spPr>
          <a:xfrm>
            <a:off x="162825" y="274639"/>
            <a:ext cx="8814279" cy="688184"/>
          </a:xfrm>
          <a:prstGeom prst="rect">
            <a:avLst/>
          </a:prstGeom>
        </p:spPr>
        <p:txBody>
          <a:bodyPr>
            <a:normAutofit/>
          </a:bodyPr>
          <a:lstStyle>
            <a:lvl1pPr algn="ctr" defTabSz="457200" rtl="0" eaLnBrk="1" latinLnBrk="0" hangingPunct="1">
              <a:spcBef>
                <a:spcPct val="0"/>
              </a:spcBef>
              <a:buNone/>
              <a:defRPr sz="3600" kern="1200">
                <a:solidFill>
                  <a:schemeClr val="tx1"/>
                </a:solidFill>
                <a:latin typeface="+mj-lt"/>
                <a:ea typeface="+mj-ea"/>
                <a:cs typeface="+mj-cs"/>
              </a:defRPr>
            </a:lvl1pPr>
          </a:lstStyle>
          <a:p>
            <a:r>
              <a:rPr lang="en-US" dirty="0" smtClean="0"/>
              <a:t>MOS vs. bit-rate plot (~50%)</a:t>
            </a:r>
            <a:endParaRPr lang="en-US" dirty="0"/>
          </a:p>
        </p:txBody>
      </p:sp>
    </p:spTree>
    <p:extLst>
      <p:ext uri="{BB962C8B-B14F-4D97-AF65-F5344CB8AC3E}">
        <p14:creationId xmlns:p14="http://schemas.microsoft.com/office/powerpoint/2010/main" val="3973989274"/>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1054100"/>
            <a:ext cx="9144000" cy="4737100"/>
          </a:xfrm>
          <a:prstGeom prst="rect">
            <a:avLst/>
          </a:prstGeom>
        </p:spPr>
      </p:pic>
      <p:sp>
        <p:nvSpPr>
          <p:cNvPr id="2" name="Slide Number Placeholder 1"/>
          <p:cNvSpPr>
            <a:spLocks noGrp="1"/>
          </p:cNvSpPr>
          <p:nvPr>
            <p:ph type="sldNum" sz="quarter" idx="12"/>
          </p:nvPr>
        </p:nvSpPr>
        <p:spPr/>
        <p:txBody>
          <a:bodyPr/>
          <a:lstStyle/>
          <a:p>
            <a:fld id="{DDBF450E-678E-CA47-AE7C-D21B36B70145}" type="slidenum">
              <a:rPr lang="en-US" smtClean="0"/>
              <a:t>35</a:t>
            </a:fld>
            <a:endParaRPr lang="en-US"/>
          </a:p>
        </p:txBody>
      </p:sp>
      <p:sp>
        <p:nvSpPr>
          <p:cNvPr id="20" name="TextBox 19"/>
          <p:cNvSpPr txBox="1"/>
          <p:nvPr/>
        </p:nvSpPr>
        <p:spPr>
          <a:xfrm>
            <a:off x="4027214" y="1595758"/>
            <a:ext cx="426995" cy="369332"/>
          </a:xfrm>
          <a:prstGeom prst="rect">
            <a:avLst/>
          </a:prstGeom>
          <a:noFill/>
        </p:spPr>
        <p:txBody>
          <a:bodyPr wrap="none" rtlCol="0">
            <a:spAutoFit/>
          </a:bodyPr>
          <a:lstStyle/>
          <a:p>
            <a:r>
              <a:rPr lang="en-US" dirty="0" smtClean="0">
                <a:solidFill>
                  <a:srgbClr val="FF0000"/>
                </a:solidFill>
              </a:rPr>
              <a:t>R1</a:t>
            </a:r>
            <a:endParaRPr lang="en-US" dirty="0">
              <a:solidFill>
                <a:srgbClr val="FF0000"/>
              </a:solidFill>
            </a:endParaRPr>
          </a:p>
        </p:txBody>
      </p:sp>
      <p:sp>
        <p:nvSpPr>
          <p:cNvPr id="21" name="TextBox 20"/>
          <p:cNvSpPr txBox="1"/>
          <p:nvPr/>
        </p:nvSpPr>
        <p:spPr>
          <a:xfrm>
            <a:off x="7498506" y="2208923"/>
            <a:ext cx="426995" cy="369332"/>
          </a:xfrm>
          <a:prstGeom prst="rect">
            <a:avLst/>
          </a:prstGeom>
          <a:noFill/>
        </p:spPr>
        <p:txBody>
          <a:bodyPr wrap="none" rtlCol="0">
            <a:spAutoFit/>
          </a:bodyPr>
          <a:lstStyle/>
          <a:p>
            <a:r>
              <a:rPr lang="en-US" dirty="0" smtClean="0">
                <a:solidFill>
                  <a:srgbClr val="0000FF"/>
                </a:solidFill>
              </a:rPr>
              <a:t>R1</a:t>
            </a:r>
            <a:endParaRPr lang="en-US" dirty="0">
              <a:solidFill>
                <a:srgbClr val="0000FF"/>
              </a:solidFill>
            </a:endParaRPr>
          </a:p>
        </p:txBody>
      </p:sp>
      <p:sp>
        <p:nvSpPr>
          <p:cNvPr id="22" name="TextBox 21"/>
          <p:cNvSpPr txBox="1"/>
          <p:nvPr/>
        </p:nvSpPr>
        <p:spPr>
          <a:xfrm>
            <a:off x="2522828" y="1730818"/>
            <a:ext cx="426995" cy="369332"/>
          </a:xfrm>
          <a:prstGeom prst="rect">
            <a:avLst/>
          </a:prstGeom>
          <a:noFill/>
        </p:spPr>
        <p:txBody>
          <a:bodyPr wrap="none" rtlCol="0">
            <a:spAutoFit/>
          </a:bodyPr>
          <a:lstStyle/>
          <a:p>
            <a:r>
              <a:rPr lang="en-US" dirty="0" smtClean="0">
                <a:solidFill>
                  <a:srgbClr val="FF0000"/>
                </a:solidFill>
              </a:rPr>
              <a:t>R2</a:t>
            </a:r>
            <a:endParaRPr lang="en-US" dirty="0">
              <a:solidFill>
                <a:srgbClr val="FF0000"/>
              </a:solidFill>
            </a:endParaRPr>
          </a:p>
        </p:txBody>
      </p:sp>
      <p:sp>
        <p:nvSpPr>
          <p:cNvPr id="23" name="TextBox 22"/>
          <p:cNvSpPr txBox="1"/>
          <p:nvPr/>
        </p:nvSpPr>
        <p:spPr>
          <a:xfrm>
            <a:off x="4158287" y="2942477"/>
            <a:ext cx="426995" cy="369332"/>
          </a:xfrm>
          <a:prstGeom prst="rect">
            <a:avLst/>
          </a:prstGeom>
          <a:noFill/>
        </p:spPr>
        <p:txBody>
          <a:bodyPr wrap="none" rtlCol="0">
            <a:spAutoFit/>
          </a:bodyPr>
          <a:lstStyle/>
          <a:p>
            <a:r>
              <a:rPr lang="en-US" dirty="0" smtClean="0">
                <a:solidFill>
                  <a:srgbClr val="0000FF"/>
                </a:solidFill>
              </a:rPr>
              <a:t>R2</a:t>
            </a:r>
            <a:endParaRPr lang="en-US" dirty="0">
              <a:solidFill>
                <a:srgbClr val="0000FF"/>
              </a:solidFill>
            </a:endParaRPr>
          </a:p>
        </p:txBody>
      </p:sp>
      <p:sp>
        <p:nvSpPr>
          <p:cNvPr id="24" name="TextBox 23"/>
          <p:cNvSpPr txBox="1"/>
          <p:nvPr/>
        </p:nvSpPr>
        <p:spPr>
          <a:xfrm>
            <a:off x="3134357" y="3174362"/>
            <a:ext cx="426995" cy="369332"/>
          </a:xfrm>
          <a:prstGeom prst="rect">
            <a:avLst/>
          </a:prstGeom>
          <a:noFill/>
        </p:spPr>
        <p:txBody>
          <a:bodyPr wrap="none" rtlCol="0">
            <a:spAutoFit/>
          </a:bodyPr>
          <a:lstStyle/>
          <a:p>
            <a:r>
              <a:rPr lang="en-US" dirty="0" smtClean="0">
                <a:solidFill>
                  <a:srgbClr val="0000FF"/>
                </a:solidFill>
              </a:rPr>
              <a:t>R3</a:t>
            </a:r>
            <a:endParaRPr lang="en-US" dirty="0">
              <a:solidFill>
                <a:srgbClr val="0000FF"/>
              </a:solidFill>
            </a:endParaRPr>
          </a:p>
        </p:txBody>
      </p:sp>
      <p:sp>
        <p:nvSpPr>
          <p:cNvPr id="25" name="TextBox 24"/>
          <p:cNvSpPr txBox="1"/>
          <p:nvPr/>
        </p:nvSpPr>
        <p:spPr>
          <a:xfrm>
            <a:off x="2008177" y="1903037"/>
            <a:ext cx="426995" cy="369332"/>
          </a:xfrm>
          <a:prstGeom prst="rect">
            <a:avLst/>
          </a:prstGeom>
          <a:noFill/>
        </p:spPr>
        <p:txBody>
          <a:bodyPr wrap="none" rtlCol="0">
            <a:spAutoFit/>
          </a:bodyPr>
          <a:lstStyle/>
          <a:p>
            <a:r>
              <a:rPr lang="en-US" dirty="0" smtClean="0">
                <a:solidFill>
                  <a:srgbClr val="FF0000"/>
                </a:solidFill>
              </a:rPr>
              <a:t>R3</a:t>
            </a:r>
            <a:endParaRPr lang="en-US" dirty="0">
              <a:solidFill>
                <a:srgbClr val="FF0000"/>
              </a:solidFill>
            </a:endParaRPr>
          </a:p>
        </p:txBody>
      </p:sp>
      <p:sp>
        <p:nvSpPr>
          <p:cNvPr id="26" name="TextBox 25"/>
          <p:cNvSpPr txBox="1"/>
          <p:nvPr/>
        </p:nvSpPr>
        <p:spPr>
          <a:xfrm>
            <a:off x="2428542" y="3930343"/>
            <a:ext cx="428322" cy="369332"/>
          </a:xfrm>
          <a:prstGeom prst="rect">
            <a:avLst/>
          </a:prstGeom>
          <a:noFill/>
        </p:spPr>
        <p:txBody>
          <a:bodyPr wrap="none" rtlCol="0">
            <a:spAutoFit/>
          </a:bodyPr>
          <a:lstStyle/>
          <a:p>
            <a:r>
              <a:rPr lang="en-US" dirty="0" smtClean="0">
                <a:solidFill>
                  <a:srgbClr val="0000FF"/>
                </a:solidFill>
              </a:rPr>
              <a:t>R4</a:t>
            </a:r>
            <a:endParaRPr lang="en-US" dirty="0">
              <a:solidFill>
                <a:srgbClr val="0000FF"/>
              </a:solidFill>
            </a:endParaRPr>
          </a:p>
        </p:txBody>
      </p:sp>
      <p:sp>
        <p:nvSpPr>
          <p:cNvPr id="27" name="TextBox 26"/>
          <p:cNvSpPr txBox="1"/>
          <p:nvPr/>
        </p:nvSpPr>
        <p:spPr>
          <a:xfrm>
            <a:off x="1547291" y="2692432"/>
            <a:ext cx="428322" cy="369332"/>
          </a:xfrm>
          <a:prstGeom prst="rect">
            <a:avLst/>
          </a:prstGeom>
          <a:noFill/>
        </p:spPr>
        <p:txBody>
          <a:bodyPr wrap="none" rtlCol="0">
            <a:spAutoFit/>
          </a:bodyPr>
          <a:lstStyle/>
          <a:p>
            <a:r>
              <a:rPr lang="en-US" dirty="0" smtClean="0">
                <a:solidFill>
                  <a:srgbClr val="FF0000"/>
                </a:solidFill>
              </a:rPr>
              <a:t>R4</a:t>
            </a:r>
            <a:endParaRPr lang="en-US" dirty="0">
              <a:solidFill>
                <a:srgbClr val="FF0000"/>
              </a:solidFill>
            </a:endParaRPr>
          </a:p>
        </p:txBody>
      </p:sp>
      <p:sp>
        <p:nvSpPr>
          <p:cNvPr id="28" name="TextBox 27"/>
          <p:cNvSpPr txBox="1"/>
          <p:nvPr/>
        </p:nvSpPr>
        <p:spPr>
          <a:xfrm>
            <a:off x="1553126" y="6133147"/>
            <a:ext cx="6265557" cy="400110"/>
          </a:xfrm>
          <a:prstGeom prst="rect">
            <a:avLst/>
          </a:prstGeom>
          <a:noFill/>
        </p:spPr>
        <p:txBody>
          <a:bodyPr wrap="none" rtlCol="0">
            <a:spAutoFit/>
          </a:bodyPr>
          <a:lstStyle/>
          <a:p>
            <a:r>
              <a:rPr lang="en-US" sz="2000" dirty="0" smtClean="0"/>
              <a:t>MOS BD-rate = -72%                    MOS (&gt;= 7) BD-rate = -74%</a:t>
            </a:r>
            <a:endParaRPr lang="en-US" sz="2000" dirty="0"/>
          </a:p>
        </p:txBody>
      </p:sp>
      <p:sp>
        <p:nvSpPr>
          <p:cNvPr id="29" name="Title 3"/>
          <p:cNvSpPr txBox="1">
            <a:spLocks/>
          </p:cNvSpPr>
          <p:nvPr/>
        </p:nvSpPr>
        <p:spPr>
          <a:xfrm>
            <a:off x="162825" y="274639"/>
            <a:ext cx="8814279" cy="688184"/>
          </a:xfrm>
          <a:prstGeom prst="rect">
            <a:avLst/>
          </a:prstGeom>
        </p:spPr>
        <p:txBody>
          <a:bodyPr>
            <a:normAutofit/>
          </a:bodyPr>
          <a:lstStyle>
            <a:lvl1pPr algn="ctr" defTabSz="457200" rtl="0" eaLnBrk="1" latinLnBrk="0" hangingPunct="1">
              <a:spcBef>
                <a:spcPct val="0"/>
              </a:spcBef>
              <a:buNone/>
              <a:defRPr sz="3600" kern="1200">
                <a:solidFill>
                  <a:schemeClr val="tx1"/>
                </a:solidFill>
                <a:latin typeface="+mj-lt"/>
                <a:ea typeface="+mj-ea"/>
                <a:cs typeface="+mj-cs"/>
              </a:defRPr>
            </a:lvl1pPr>
          </a:lstStyle>
          <a:p>
            <a:r>
              <a:rPr lang="en-US" dirty="0" smtClean="0"/>
              <a:t>MOS vs. bit-rate plot (&gt;50%)</a:t>
            </a:r>
            <a:endParaRPr lang="en-US" dirty="0"/>
          </a:p>
        </p:txBody>
      </p:sp>
    </p:spTree>
    <p:extLst>
      <p:ext uri="{BB962C8B-B14F-4D97-AF65-F5344CB8AC3E}">
        <p14:creationId xmlns:p14="http://schemas.microsoft.com/office/powerpoint/2010/main" val="3095365518"/>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a:stretch>
            <a:fillRect/>
          </a:stretch>
        </p:blipFill>
        <p:spPr>
          <a:xfrm>
            <a:off x="0" y="1054100"/>
            <a:ext cx="9144000" cy="4737100"/>
          </a:xfrm>
          <a:prstGeom prst="rect">
            <a:avLst/>
          </a:prstGeom>
        </p:spPr>
      </p:pic>
      <p:sp>
        <p:nvSpPr>
          <p:cNvPr id="12" name="Title 11"/>
          <p:cNvSpPr>
            <a:spLocks noGrp="1"/>
          </p:cNvSpPr>
          <p:nvPr>
            <p:ph type="title"/>
          </p:nvPr>
        </p:nvSpPr>
        <p:spPr/>
        <p:txBody>
          <a:bodyPr>
            <a:normAutofit/>
          </a:bodyPr>
          <a:lstStyle/>
          <a:p>
            <a:r>
              <a:rPr lang="en-US" dirty="0"/>
              <a:t>MOS vs. </a:t>
            </a:r>
            <a:r>
              <a:rPr lang="en-US" dirty="0" smtClean="0"/>
              <a:t>bit-rate plot (unknown)</a:t>
            </a:r>
            <a:endParaRPr lang="en-US" dirty="0"/>
          </a:p>
        </p:txBody>
      </p:sp>
      <p:sp>
        <p:nvSpPr>
          <p:cNvPr id="2" name="Slide Number Placeholder 1"/>
          <p:cNvSpPr>
            <a:spLocks noGrp="1"/>
          </p:cNvSpPr>
          <p:nvPr>
            <p:ph type="sldNum" sz="quarter" idx="12"/>
          </p:nvPr>
        </p:nvSpPr>
        <p:spPr/>
        <p:txBody>
          <a:bodyPr/>
          <a:lstStyle/>
          <a:p>
            <a:fld id="{DDBF450E-678E-CA47-AE7C-D21B36B70145}" type="slidenum">
              <a:rPr lang="en-US" smtClean="0"/>
              <a:t>36</a:t>
            </a:fld>
            <a:endParaRPr lang="en-US"/>
          </a:p>
        </p:txBody>
      </p:sp>
      <p:sp>
        <p:nvSpPr>
          <p:cNvPr id="4" name="TextBox 3"/>
          <p:cNvSpPr txBox="1"/>
          <p:nvPr/>
        </p:nvSpPr>
        <p:spPr>
          <a:xfrm>
            <a:off x="4233458" y="2782145"/>
            <a:ext cx="426995" cy="369332"/>
          </a:xfrm>
          <a:prstGeom prst="rect">
            <a:avLst/>
          </a:prstGeom>
          <a:noFill/>
        </p:spPr>
        <p:txBody>
          <a:bodyPr wrap="none" rtlCol="0">
            <a:spAutoFit/>
          </a:bodyPr>
          <a:lstStyle/>
          <a:p>
            <a:r>
              <a:rPr lang="en-US" dirty="0" smtClean="0">
                <a:solidFill>
                  <a:srgbClr val="FF0000"/>
                </a:solidFill>
              </a:rPr>
              <a:t>R1</a:t>
            </a:r>
            <a:endParaRPr lang="en-US" dirty="0">
              <a:solidFill>
                <a:srgbClr val="FF0000"/>
              </a:solidFill>
            </a:endParaRPr>
          </a:p>
        </p:txBody>
      </p:sp>
      <p:sp>
        <p:nvSpPr>
          <p:cNvPr id="5" name="TextBox 4"/>
          <p:cNvSpPr txBox="1"/>
          <p:nvPr/>
        </p:nvSpPr>
        <p:spPr>
          <a:xfrm>
            <a:off x="7993033" y="2260413"/>
            <a:ext cx="426995" cy="369332"/>
          </a:xfrm>
          <a:prstGeom prst="rect">
            <a:avLst/>
          </a:prstGeom>
          <a:noFill/>
        </p:spPr>
        <p:txBody>
          <a:bodyPr wrap="none" rtlCol="0">
            <a:spAutoFit/>
          </a:bodyPr>
          <a:lstStyle/>
          <a:p>
            <a:r>
              <a:rPr lang="en-US" dirty="0" smtClean="0">
                <a:solidFill>
                  <a:srgbClr val="0000FF"/>
                </a:solidFill>
              </a:rPr>
              <a:t>R1</a:t>
            </a:r>
            <a:endParaRPr lang="en-US" dirty="0">
              <a:solidFill>
                <a:srgbClr val="0000FF"/>
              </a:solidFill>
            </a:endParaRPr>
          </a:p>
        </p:txBody>
      </p:sp>
      <p:sp>
        <p:nvSpPr>
          <p:cNvPr id="6" name="TextBox 5"/>
          <p:cNvSpPr txBox="1"/>
          <p:nvPr/>
        </p:nvSpPr>
        <p:spPr>
          <a:xfrm>
            <a:off x="2520598" y="2488988"/>
            <a:ext cx="426995" cy="369332"/>
          </a:xfrm>
          <a:prstGeom prst="rect">
            <a:avLst/>
          </a:prstGeom>
          <a:noFill/>
        </p:spPr>
        <p:txBody>
          <a:bodyPr wrap="none" rtlCol="0">
            <a:spAutoFit/>
          </a:bodyPr>
          <a:lstStyle/>
          <a:p>
            <a:r>
              <a:rPr lang="en-US" dirty="0" smtClean="0">
                <a:solidFill>
                  <a:srgbClr val="FF0000"/>
                </a:solidFill>
              </a:rPr>
              <a:t>R2</a:t>
            </a:r>
            <a:endParaRPr lang="en-US" dirty="0">
              <a:solidFill>
                <a:srgbClr val="FF0000"/>
              </a:solidFill>
            </a:endParaRPr>
          </a:p>
        </p:txBody>
      </p:sp>
      <p:sp>
        <p:nvSpPr>
          <p:cNvPr id="7" name="TextBox 6"/>
          <p:cNvSpPr txBox="1"/>
          <p:nvPr/>
        </p:nvSpPr>
        <p:spPr>
          <a:xfrm>
            <a:off x="4164725" y="1698137"/>
            <a:ext cx="426995" cy="369332"/>
          </a:xfrm>
          <a:prstGeom prst="rect">
            <a:avLst/>
          </a:prstGeom>
          <a:noFill/>
        </p:spPr>
        <p:txBody>
          <a:bodyPr wrap="none" rtlCol="0">
            <a:spAutoFit/>
          </a:bodyPr>
          <a:lstStyle/>
          <a:p>
            <a:r>
              <a:rPr lang="en-US" dirty="0" smtClean="0">
                <a:solidFill>
                  <a:srgbClr val="0000FF"/>
                </a:solidFill>
              </a:rPr>
              <a:t>R2</a:t>
            </a:r>
            <a:endParaRPr lang="en-US" dirty="0">
              <a:solidFill>
                <a:srgbClr val="0000FF"/>
              </a:solidFill>
            </a:endParaRPr>
          </a:p>
        </p:txBody>
      </p:sp>
      <p:sp>
        <p:nvSpPr>
          <p:cNvPr id="8" name="TextBox 7"/>
          <p:cNvSpPr txBox="1"/>
          <p:nvPr/>
        </p:nvSpPr>
        <p:spPr>
          <a:xfrm>
            <a:off x="2836763" y="3031947"/>
            <a:ext cx="426995" cy="369332"/>
          </a:xfrm>
          <a:prstGeom prst="rect">
            <a:avLst/>
          </a:prstGeom>
          <a:noFill/>
        </p:spPr>
        <p:txBody>
          <a:bodyPr wrap="none" rtlCol="0">
            <a:spAutoFit/>
          </a:bodyPr>
          <a:lstStyle/>
          <a:p>
            <a:r>
              <a:rPr lang="en-US" dirty="0" smtClean="0">
                <a:solidFill>
                  <a:srgbClr val="0000FF"/>
                </a:solidFill>
              </a:rPr>
              <a:t>R3</a:t>
            </a:r>
            <a:endParaRPr lang="en-US" dirty="0">
              <a:solidFill>
                <a:srgbClr val="0000FF"/>
              </a:solidFill>
            </a:endParaRPr>
          </a:p>
        </p:txBody>
      </p:sp>
      <p:sp>
        <p:nvSpPr>
          <p:cNvPr id="9" name="TextBox 8"/>
          <p:cNvSpPr txBox="1"/>
          <p:nvPr/>
        </p:nvSpPr>
        <p:spPr>
          <a:xfrm>
            <a:off x="1805489" y="1698137"/>
            <a:ext cx="426995" cy="369332"/>
          </a:xfrm>
          <a:prstGeom prst="rect">
            <a:avLst/>
          </a:prstGeom>
          <a:noFill/>
        </p:spPr>
        <p:txBody>
          <a:bodyPr wrap="none" rtlCol="0">
            <a:spAutoFit/>
          </a:bodyPr>
          <a:lstStyle/>
          <a:p>
            <a:r>
              <a:rPr lang="en-US" dirty="0" smtClean="0">
                <a:solidFill>
                  <a:srgbClr val="FF0000"/>
                </a:solidFill>
              </a:rPr>
              <a:t>R3</a:t>
            </a:r>
            <a:endParaRPr lang="en-US" dirty="0">
              <a:solidFill>
                <a:srgbClr val="FF0000"/>
              </a:solidFill>
            </a:endParaRPr>
          </a:p>
        </p:txBody>
      </p:sp>
      <p:sp>
        <p:nvSpPr>
          <p:cNvPr id="10" name="TextBox 9"/>
          <p:cNvSpPr txBox="1"/>
          <p:nvPr/>
        </p:nvSpPr>
        <p:spPr>
          <a:xfrm>
            <a:off x="2124841" y="4059735"/>
            <a:ext cx="428322" cy="369332"/>
          </a:xfrm>
          <a:prstGeom prst="rect">
            <a:avLst/>
          </a:prstGeom>
          <a:noFill/>
        </p:spPr>
        <p:txBody>
          <a:bodyPr wrap="none" rtlCol="0">
            <a:spAutoFit/>
          </a:bodyPr>
          <a:lstStyle/>
          <a:p>
            <a:r>
              <a:rPr lang="en-US" dirty="0" smtClean="0">
                <a:solidFill>
                  <a:srgbClr val="0000FF"/>
                </a:solidFill>
              </a:rPr>
              <a:t>R4</a:t>
            </a:r>
            <a:endParaRPr lang="en-US" dirty="0">
              <a:solidFill>
                <a:srgbClr val="0000FF"/>
              </a:solidFill>
            </a:endParaRPr>
          </a:p>
        </p:txBody>
      </p:sp>
      <p:sp>
        <p:nvSpPr>
          <p:cNvPr id="11" name="TextBox 10"/>
          <p:cNvSpPr txBox="1"/>
          <p:nvPr/>
        </p:nvSpPr>
        <p:spPr>
          <a:xfrm>
            <a:off x="1590665" y="3053591"/>
            <a:ext cx="428322" cy="369332"/>
          </a:xfrm>
          <a:prstGeom prst="rect">
            <a:avLst/>
          </a:prstGeom>
          <a:noFill/>
        </p:spPr>
        <p:txBody>
          <a:bodyPr wrap="none" rtlCol="0">
            <a:spAutoFit/>
          </a:bodyPr>
          <a:lstStyle/>
          <a:p>
            <a:r>
              <a:rPr lang="en-US" dirty="0" smtClean="0">
                <a:solidFill>
                  <a:srgbClr val="FF0000"/>
                </a:solidFill>
              </a:rPr>
              <a:t>R4</a:t>
            </a:r>
            <a:endParaRPr lang="en-US" dirty="0">
              <a:solidFill>
                <a:srgbClr val="FF0000"/>
              </a:solidFill>
            </a:endParaRPr>
          </a:p>
        </p:txBody>
      </p:sp>
      <p:sp>
        <p:nvSpPr>
          <p:cNvPr id="24" name="TextBox 23"/>
          <p:cNvSpPr txBox="1"/>
          <p:nvPr/>
        </p:nvSpPr>
        <p:spPr>
          <a:xfrm>
            <a:off x="1715951" y="6133147"/>
            <a:ext cx="5834375" cy="400110"/>
          </a:xfrm>
          <a:prstGeom prst="rect">
            <a:avLst/>
          </a:prstGeom>
          <a:noFill/>
        </p:spPr>
        <p:txBody>
          <a:bodyPr wrap="none" rtlCol="0">
            <a:spAutoFit/>
          </a:bodyPr>
          <a:lstStyle/>
          <a:p>
            <a:r>
              <a:rPr lang="en-US" sz="2000" dirty="0" smtClean="0"/>
              <a:t>Sequence was excluded from the BD-rate calculations</a:t>
            </a:r>
            <a:endParaRPr lang="en-US" sz="2000" dirty="0"/>
          </a:p>
        </p:txBody>
      </p:sp>
    </p:spTree>
    <p:extLst>
      <p:ext uri="{BB962C8B-B14F-4D97-AF65-F5344CB8AC3E}">
        <p14:creationId xmlns:p14="http://schemas.microsoft.com/office/powerpoint/2010/main" val="183995580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740447" y="3429000"/>
            <a:ext cx="8243627" cy="2817442"/>
          </a:xfrm>
          <a:prstGeom prst="rect">
            <a:avLst/>
          </a:prstGeom>
        </p:spPr>
      </p:pic>
      <p:sp>
        <p:nvSpPr>
          <p:cNvPr id="5" name="Content Placeholder 4"/>
          <p:cNvSpPr>
            <a:spLocks noGrp="1"/>
          </p:cNvSpPr>
          <p:nvPr>
            <p:ph idx="1"/>
          </p:nvPr>
        </p:nvSpPr>
        <p:spPr>
          <a:xfrm>
            <a:off x="260691" y="689645"/>
            <a:ext cx="8586154" cy="6168355"/>
          </a:xfrm>
        </p:spPr>
        <p:txBody>
          <a:bodyPr>
            <a:normAutofit fontScale="92500" lnSpcReduction="10000"/>
          </a:bodyPr>
          <a:lstStyle/>
          <a:p>
            <a:pPr hangingPunct="0"/>
            <a:r>
              <a:rPr lang="en-CA" dirty="0" smtClean="0"/>
              <a:t>Test sequences were donated by 8 organizations.</a:t>
            </a:r>
          </a:p>
          <a:p>
            <a:pPr marL="457200" lvl="1" indent="0" hangingPunct="0">
              <a:buNone/>
            </a:pPr>
            <a:r>
              <a:rPr lang="en-CA" dirty="0" smtClean="0"/>
              <a:t>	4EVER, BBC</a:t>
            </a:r>
            <a:r>
              <a:rPr lang="en-CA" dirty="0"/>
              <a:t>, </a:t>
            </a:r>
            <a:r>
              <a:rPr lang="en-CA" dirty="0" err="1" smtClean="0"/>
              <a:t>Kamerawerk</a:t>
            </a:r>
            <a:r>
              <a:rPr lang="en-CA" dirty="0" smtClean="0"/>
              <a:t>, NTIA, </a:t>
            </a:r>
            <a:r>
              <a:rPr lang="en-CA" dirty="0" err="1" smtClean="0"/>
              <a:t>Plannet</a:t>
            </a:r>
            <a:r>
              <a:rPr lang="en-CA" dirty="0"/>
              <a:t>, </a:t>
            </a:r>
            <a:r>
              <a:rPr lang="en-CA" dirty="0" smtClean="0"/>
              <a:t>Inc., SVT, Technicolor, </a:t>
            </a:r>
            <a:r>
              <a:rPr lang="en-CA" dirty="0" err="1" smtClean="0"/>
              <a:t>Vidyo</a:t>
            </a:r>
            <a:endParaRPr lang="en-CA" dirty="0" smtClean="0"/>
          </a:p>
          <a:p>
            <a:pPr hangingPunct="0"/>
            <a:r>
              <a:rPr lang="en-CA" dirty="0" smtClean="0"/>
              <a:t>Test </a:t>
            </a:r>
            <a:r>
              <a:rPr lang="en-CA" dirty="0" err="1" smtClean="0"/>
              <a:t>bitstreams</a:t>
            </a:r>
            <a:r>
              <a:rPr lang="en-CA" dirty="0" smtClean="0"/>
              <a:t> were encoded </a:t>
            </a:r>
            <a:r>
              <a:rPr lang="en-CA" dirty="0"/>
              <a:t>by NTT DOCOMO, </a:t>
            </a:r>
            <a:r>
              <a:rPr lang="en-CA" dirty="0" smtClean="0"/>
              <a:t>Inc. using the HM12.1 and JM18.5 reference software.</a:t>
            </a:r>
          </a:p>
          <a:p>
            <a:pPr hangingPunct="0"/>
            <a:r>
              <a:rPr lang="en-CA" dirty="0" smtClean="0"/>
              <a:t>The </a:t>
            </a:r>
            <a:r>
              <a:rPr lang="en-CA" dirty="0"/>
              <a:t>subjective test was carried out at the following test </a:t>
            </a:r>
            <a:r>
              <a:rPr lang="en-CA" dirty="0" smtClean="0"/>
              <a:t>sites coordinated by Vittorio </a:t>
            </a:r>
            <a:r>
              <a:rPr lang="en-CA" dirty="0" err="1" smtClean="0"/>
              <a:t>Baroncini</a:t>
            </a:r>
            <a:r>
              <a:rPr lang="en-CA" dirty="0" smtClean="0"/>
              <a:t> (MPEG Test Chair).</a:t>
            </a:r>
            <a:endParaRPr lang="en-US" dirty="0"/>
          </a:p>
          <a:p>
            <a:pPr lvl="1" hangingPunct="0"/>
            <a:r>
              <a:rPr lang="en-US" dirty="0"/>
              <a:t>British Broadcasting Corporation (BBC) R&amp;D </a:t>
            </a:r>
            <a:endParaRPr lang="en-US" dirty="0" smtClean="0"/>
          </a:p>
          <a:p>
            <a:pPr lvl="1" hangingPunct="0"/>
            <a:r>
              <a:rPr lang="en-US" dirty="0" smtClean="0"/>
              <a:t>School </a:t>
            </a:r>
            <a:r>
              <a:rPr lang="en-US" dirty="0"/>
              <a:t>of Computing, University of West of </a:t>
            </a:r>
            <a:r>
              <a:rPr lang="en-US" dirty="0" smtClean="0"/>
              <a:t>Scotland</a:t>
            </a:r>
          </a:p>
          <a:p>
            <a:pPr lvl="1" hangingPunct="0"/>
            <a:endParaRPr lang="en-US" dirty="0"/>
          </a:p>
          <a:p>
            <a:pPr lvl="1" hangingPunct="0"/>
            <a:endParaRPr lang="en-US" dirty="0" smtClean="0"/>
          </a:p>
          <a:p>
            <a:pPr lvl="1" hangingPunct="0"/>
            <a:endParaRPr lang="en-US" dirty="0"/>
          </a:p>
          <a:p>
            <a:pPr lvl="1" hangingPunct="0"/>
            <a:endParaRPr lang="en-US" dirty="0" smtClean="0"/>
          </a:p>
          <a:p>
            <a:pPr lvl="1" hangingPunct="0"/>
            <a:endParaRPr lang="en-US" dirty="0"/>
          </a:p>
          <a:p>
            <a:pPr lvl="1" hangingPunct="0"/>
            <a:endParaRPr lang="en-US" dirty="0" smtClean="0"/>
          </a:p>
          <a:p>
            <a:pPr lvl="1" hangingPunct="0"/>
            <a:endParaRPr lang="en-US" dirty="0"/>
          </a:p>
          <a:p>
            <a:pPr lvl="1" hangingPunct="0"/>
            <a:endParaRPr lang="en-US" dirty="0" smtClean="0"/>
          </a:p>
          <a:p>
            <a:pPr hangingPunct="0"/>
            <a:r>
              <a:rPr lang="en-US" dirty="0" smtClean="0"/>
              <a:t>Thank you to all the organizations and individuals who contributed to the HEVC verification test.</a:t>
            </a:r>
            <a:endParaRPr lang="en-US" dirty="0"/>
          </a:p>
        </p:txBody>
      </p:sp>
      <p:sp>
        <p:nvSpPr>
          <p:cNvPr id="4" name="Title 3"/>
          <p:cNvSpPr>
            <a:spLocks noGrp="1"/>
          </p:cNvSpPr>
          <p:nvPr>
            <p:ph type="title"/>
          </p:nvPr>
        </p:nvSpPr>
        <p:spPr>
          <a:xfrm>
            <a:off x="457200" y="33231"/>
            <a:ext cx="8229600" cy="688184"/>
          </a:xfrm>
        </p:spPr>
        <p:txBody>
          <a:bodyPr/>
          <a:lstStyle/>
          <a:p>
            <a:r>
              <a:rPr lang="en-US" dirty="0" smtClean="0"/>
              <a:t>Test Logistics</a:t>
            </a:r>
            <a:endParaRPr lang="en-US" dirty="0"/>
          </a:p>
        </p:txBody>
      </p:sp>
      <p:sp>
        <p:nvSpPr>
          <p:cNvPr id="2" name="Slide Number Placeholder 1"/>
          <p:cNvSpPr>
            <a:spLocks noGrp="1"/>
          </p:cNvSpPr>
          <p:nvPr>
            <p:ph type="sldNum" sz="quarter" idx="12"/>
          </p:nvPr>
        </p:nvSpPr>
        <p:spPr/>
        <p:txBody>
          <a:bodyPr/>
          <a:lstStyle/>
          <a:p>
            <a:fld id="{DDBF450E-678E-CA47-AE7C-D21B36B70145}" type="slidenum">
              <a:rPr lang="en-US" smtClean="0"/>
              <a:t>4</a:t>
            </a:fld>
            <a:endParaRPr lang="en-US"/>
          </a:p>
        </p:txBody>
      </p:sp>
    </p:spTree>
    <p:extLst>
      <p:ext uri="{BB962C8B-B14F-4D97-AF65-F5344CB8AC3E}">
        <p14:creationId xmlns:p14="http://schemas.microsoft.com/office/powerpoint/2010/main" val="186462930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Summary of the MOS vs. bit-rate plots</a:t>
            </a:r>
            <a:endParaRPr lang="en-US" dirty="0"/>
          </a:p>
        </p:txBody>
      </p:sp>
      <p:sp>
        <p:nvSpPr>
          <p:cNvPr id="5" name="Content Placeholder 4"/>
          <p:cNvSpPr>
            <a:spLocks noGrp="1"/>
          </p:cNvSpPr>
          <p:nvPr>
            <p:ph idx="1"/>
          </p:nvPr>
        </p:nvSpPr>
        <p:spPr>
          <a:xfrm>
            <a:off x="457200" y="986053"/>
            <a:ext cx="8376356" cy="5735421"/>
          </a:xfrm>
        </p:spPr>
        <p:txBody>
          <a:bodyPr>
            <a:normAutofit lnSpcReduction="10000"/>
          </a:bodyPr>
          <a:lstStyle/>
          <a:p>
            <a:r>
              <a:rPr lang="en-US" dirty="0"/>
              <a:t>The complete set of plots for the 20 sequences tested can be found at the end of the slides</a:t>
            </a:r>
            <a:r>
              <a:rPr lang="en-US" dirty="0" smtClean="0"/>
              <a:t>.</a:t>
            </a:r>
          </a:p>
          <a:p>
            <a:r>
              <a:rPr lang="en-US" dirty="0"/>
              <a:t>All the plots </a:t>
            </a:r>
            <a:r>
              <a:rPr lang="en-US" dirty="0" smtClean="0"/>
              <a:t>with </a:t>
            </a:r>
            <a:r>
              <a:rPr lang="en-US" dirty="0"/>
              <a:t>the exception of the </a:t>
            </a:r>
            <a:r>
              <a:rPr lang="en-US" dirty="0" err="1"/>
              <a:t>WheelAndCalender</a:t>
            </a:r>
            <a:r>
              <a:rPr lang="en-US" dirty="0"/>
              <a:t> sequence, show that the rate distortion (RD) curves of the HEVC test points are located substantially to the left of the RD-curves of the AVC test points.  </a:t>
            </a:r>
          </a:p>
          <a:p>
            <a:pPr hangingPunct="0"/>
            <a:r>
              <a:rPr lang="en-US" dirty="0"/>
              <a:t>The MOS scores of HECV test points were compared to the MOS scores of AVC test points. </a:t>
            </a:r>
            <a:endParaRPr lang="en-US" dirty="0" smtClean="0"/>
          </a:p>
          <a:p>
            <a:pPr hangingPunct="0"/>
            <a:r>
              <a:rPr lang="en-US" dirty="0" smtClean="0"/>
              <a:t>The </a:t>
            </a:r>
            <a:r>
              <a:rPr lang="en-US" dirty="0"/>
              <a:t>number test points was counted and tabulated </a:t>
            </a:r>
            <a:r>
              <a:rPr lang="en-US" dirty="0" smtClean="0"/>
              <a:t>for </a:t>
            </a:r>
            <a:r>
              <a:rPr lang="en-US" dirty="0"/>
              <a:t>the cases where the MOS confidence intervals (CI) of the HEVC test </a:t>
            </a:r>
            <a:r>
              <a:rPr lang="en-US" dirty="0" smtClean="0"/>
              <a:t>points overlap </a:t>
            </a:r>
            <a:r>
              <a:rPr lang="en-US" dirty="0"/>
              <a:t>with the MOS CI of the AVC test </a:t>
            </a:r>
            <a:r>
              <a:rPr lang="en-US" dirty="0" smtClean="0"/>
              <a:t>points </a:t>
            </a:r>
            <a:r>
              <a:rPr lang="en-US" dirty="0"/>
              <a:t>having bit-</a:t>
            </a:r>
            <a:r>
              <a:rPr lang="en-US" dirty="0" smtClean="0"/>
              <a:t>rates </a:t>
            </a:r>
            <a:r>
              <a:rPr lang="en-US" dirty="0" smtClean="0"/>
              <a:t>where </a:t>
            </a:r>
            <a:r>
              <a:rPr lang="en-US" dirty="0"/>
              <a:t>the bit-rates of AVC are</a:t>
            </a:r>
          </a:p>
          <a:p>
            <a:pPr lvl="1" hangingPunct="0"/>
            <a:r>
              <a:rPr lang="en-US" dirty="0"/>
              <a:t>greater than approximately double the bit-rates of HEVC.</a:t>
            </a:r>
          </a:p>
          <a:p>
            <a:pPr lvl="1" hangingPunct="0"/>
            <a:r>
              <a:rPr lang="en-US" dirty="0"/>
              <a:t>equal to approximately double the bit-rates of HEVC.</a:t>
            </a:r>
          </a:p>
          <a:p>
            <a:pPr lvl="1" hangingPunct="0"/>
            <a:r>
              <a:rPr lang="en-US" dirty="0"/>
              <a:t>less than approximately double the bit-rates of HEVC.</a:t>
            </a:r>
          </a:p>
        </p:txBody>
      </p:sp>
      <p:sp>
        <p:nvSpPr>
          <p:cNvPr id="3" name="Slide Number Placeholder 2"/>
          <p:cNvSpPr>
            <a:spLocks noGrp="1"/>
          </p:cNvSpPr>
          <p:nvPr>
            <p:ph type="sldNum" sz="quarter" idx="12"/>
          </p:nvPr>
        </p:nvSpPr>
        <p:spPr/>
        <p:txBody>
          <a:bodyPr/>
          <a:lstStyle/>
          <a:p>
            <a:fld id="{DDBF450E-678E-CA47-AE7C-D21B36B70145}" type="slidenum">
              <a:rPr lang="en-US" smtClean="0"/>
              <a:t>5</a:t>
            </a:fld>
            <a:endParaRPr lang="en-US"/>
          </a:p>
        </p:txBody>
      </p:sp>
    </p:spTree>
    <p:extLst>
      <p:ext uri="{BB962C8B-B14F-4D97-AF65-F5344CB8AC3E}">
        <p14:creationId xmlns:p14="http://schemas.microsoft.com/office/powerpoint/2010/main" val="27347359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650"/>
            <a:ext cx="8229600" cy="688184"/>
          </a:xfrm>
        </p:spPr>
        <p:txBody>
          <a:bodyPr>
            <a:normAutofit/>
          </a:bodyPr>
          <a:lstStyle/>
          <a:p>
            <a:r>
              <a:rPr lang="en-US" dirty="0" smtClean="0"/>
              <a:t>Statistics of HEVC </a:t>
            </a:r>
            <a:r>
              <a:rPr lang="en-US" dirty="0"/>
              <a:t>test </a:t>
            </a:r>
            <a:r>
              <a:rPr lang="en-US" dirty="0" smtClean="0"/>
              <a:t>points</a:t>
            </a:r>
            <a:endParaRPr lang="en-US" dirty="0"/>
          </a:p>
        </p:txBody>
      </p:sp>
      <p:sp>
        <p:nvSpPr>
          <p:cNvPr id="3" name="Content Placeholder 2"/>
          <p:cNvSpPr>
            <a:spLocks noGrp="1"/>
          </p:cNvSpPr>
          <p:nvPr>
            <p:ph idx="1"/>
          </p:nvPr>
        </p:nvSpPr>
        <p:spPr>
          <a:xfrm>
            <a:off x="457200" y="675623"/>
            <a:ext cx="8229600" cy="3266082"/>
          </a:xfrm>
        </p:spPr>
        <p:txBody>
          <a:bodyPr>
            <a:normAutofit fontScale="92500" lnSpcReduction="10000"/>
          </a:bodyPr>
          <a:lstStyle/>
          <a:p>
            <a:pPr hangingPunct="0"/>
            <a:r>
              <a:rPr lang="en-US" dirty="0" smtClean="0"/>
              <a:t>The table shows </a:t>
            </a:r>
            <a:r>
              <a:rPr lang="en-US" dirty="0"/>
              <a:t>that </a:t>
            </a:r>
            <a:endParaRPr lang="en-US" dirty="0" smtClean="0"/>
          </a:p>
          <a:p>
            <a:pPr lvl="1" hangingPunct="0"/>
            <a:r>
              <a:rPr lang="en-US" dirty="0" smtClean="0"/>
              <a:t>45% </a:t>
            </a:r>
            <a:r>
              <a:rPr lang="en-US" dirty="0"/>
              <a:t>of the HEVC test points have the same quality as AVC at approximately double the bit-</a:t>
            </a:r>
            <a:r>
              <a:rPr lang="en-US" dirty="0" smtClean="0"/>
              <a:t>rates of the HEVC test points.</a:t>
            </a:r>
          </a:p>
          <a:p>
            <a:pPr lvl="1" hangingPunct="0"/>
            <a:r>
              <a:rPr lang="en-US" dirty="0" smtClean="0"/>
              <a:t>41% </a:t>
            </a:r>
            <a:r>
              <a:rPr lang="en-US" dirty="0"/>
              <a:t>of the HEVC test points have the same quality as AVC at greater than approximately double the bit-rates of the HEVC test points</a:t>
            </a:r>
            <a:r>
              <a:rPr lang="en-US" dirty="0" smtClean="0"/>
              <a:t>. </a:t>
            </a:r>
          </a:p>
          <a:p>
            <a:pPr lvl="1" hangingPunct="0"/>
            <a:r>
              <a:rPr lang="en-US" dirty="0" smtClean="0"/>
              <a:t>only 14% </a:t>
            </a:r>
            <a:r>
              <a:rPr lang="en-US" dirty="0"/>
              <a:t>of the HEVC test points have the same quality as AVC at less than approximately double the bit-rates of the HEVC test points</a:t>
            </a:r>
            <a:r>
              <a:rPr lang="en-US" dirty="0" smtClean="0"/>
              <a:t>.</a:t>
            </a:r>
            <a:endParaRPr lang="en-US" dirty="0"/>
          </a:p>
          <a:p>
            <a:pPr hangingPunct="0"/>
            <a:r>
              <a:rPr lang="en-US" dirty="0"/>
              <a:t>Statistically, </a:t>
            </a:r>
            <a:r>
              <a:rPr lang="en-US" dirty="0" smtClean="0"/>
              <a:t>86% </a:t>
            </a:r>
            <a:r>
              <a:rPr lang="en-US" dirty="0"/>
              <a:t>of the data </a:t>
            </a:r>
            <a:r>
              <a:rPr lang="en-US" dirty="0" smtClean="0"/>
              <a:t>show </a:t>
            </a:r>
            <a:r>
              <a:rPr lang="en-US" dirty="0"/>
              <a:t>that </a:t>
            </a:r>
            <a:r>
              <a:rPr lang="en-US" dirty="0" smtClean="0"/>
              <a:t>the quality of HEVC is indistinguishable from the quality of AVC at </a:t>
            </a:r>
            <a:r>
              <a:rPr lang="en-US" dirty="0"/>
              <a:t>bit-rates that are greater than or equal to approximately double the HEVC bit-rates. </a:t>
            </a:r>
          </a:p>
        </p:txBody>
      </p:sp>
      <p:sp>
        <p:nvSpPr>
          <p:cNvPr id="4" name="Slide Number Placeholder 3"/>
          <p:cNvSpPr>
            <a:spLocks noGrp="1"/>
          </p:cNvSpPr>
          <p:nvPr>
            <p:ph type="sldNum" sz="quarter" idx="12"/>
          </p:nvPr>
        </p:nvSpPr>
        <p:spPr/>
        <p:txBody>
          <a:bodyPr/>
          <a:lstStyle/>
          <a:p>
            <a:fld id="{DDBF450E-678E-CA47-AE7C-D21B36B70145}" type="slidenum">
              <a:rPr lang="en-US" smtClean="0"/>
              <a:t>6</a:t>
            </a:fld>
            <a:endParaRPr lang="en-US"/>
          </a:p>
        </p:txBody>
      </p:sp>
      <p:pic>
        <p:nvPicPr>
          <p:cNvPr id="7" name="Picture 6"/>
          <p:cNvPicPr>
            <a:picLocks noChangeAspect="1"/>
          </p:cNvPicPr>
          <p:nvPr/>
        </p:nvPicPr>
        <p:blipFill>
          <a:blip r:embed="rId2"/>
          <a:stretch>
            <a:fillRect/>
          </a:stretch>
        </p:blipFill>
        <p:spPr>
          <a:xfrm>
            <a:off x="108894" y="3941705"/>
            <a:ext cx="9098651" cy="3131354"/>
          </a:xfrm>
          <a:prstGeom prst="rect">
            <a:avLst/>
          </a:prstGeom>
        </p:spPr>
      </p:pic>
    </p:spTree>
    <p:extLst>
      <p:ext uri="{BB962C8B-B14F-4D97-AF65-F5344CB8AC3E}">
        <p14:creationId xmlns:p14="http://schemas.microsoft.com/office/powerpoint/2010/main" val="11488856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789222" y="892919"/>
            <a:ext cx="5867400" cy="5410200"/>
          </a:xfrm>
          <a:prstGeom prst="rect">
            <a:avLst/>
          </a:prstGeom>
        </p:spPr>
      </p:pic>
      <p:sp>
        <p:nvSpPr>
          <p:cNvPr id="8" name="Title 7"/>
          <p:cNvSpPr>
            <a:spLocks noGrp="1"/>
          </p:cNvSpPr>
          <p:nvPr>
            <p:ph type="title"/>
          </p:nvPr>
        </p:nvSpPr>
        <p:spPr>
          <a:xfrm>
            <a:off x="457200" y="46663"/>
            <a:ext cx="8229600" cy="688184"/>
          </a:xfrm>
        </p:spPr>
        <p:txBody>
          <a:bodyPr/>
          <a:lstStyle/>
          <a:p>
            <a:r>
              <a:rPr lang="en-US" dirty="0" smtClean="0"/>
              <a:t>Summary of MOS BD-rate</a:t>
            </a:r>
            <a:endParaRPr lang="en-US" dirty="0"/>
          </a:p>
        </p:txBody>
      </p:sp>
      <p:sp>
        <p:nvSpPr>
          <p:cNvPr id="2" name="Slide Number Placeholder 1"/>
          <p:cNvSpPr>
            <a:spLocks noGrp="1"/>
          </p:cNvSpPr>
          <p:nvPr>
            <p:ph type="sldNum" sz="quarter" idx="12"/>
          </p:nvPr>
        </p:nvSpPr>
        <p:spPr/>
        <p:txBody>
          <a:bodyPr/>
          <a:lstStyle/>
          <a:p>
            <a:fld id="{DDBF450E-678E-CA47-AE7C-D21B36B70145}" type="slidenum">
              <a:rPr lang="en-US" smtClean="0"/>
              <a:t>7</a:t>
            </a:fld>
            <a:endParaRPr lang="en-US"/>
          </a:p>
        </p:txBody>
      </p:sp>
      <p:sp>
        <p:nvSpPr>
          <p:cNvPr id="7" name="Rectangle 6"/>
          <p:cNvSpPr/>
          <p:nvPr/>
        </p:nvSpPr>
        <p:spPr>
          <a:xfrm>
            <a:off x="190981" y="6200699"/>
            <a:ext cx="8610652" cy="646331"/>
          </a:xfrm>
          <a:prstGeom prst="rect">
            <a:avLst/>
          </a:prstGeom>
        </p:spPr>
        <p:txBody>
          <a:bodyPr wrap="square">
            <a:spAutoFit/>
          </a:bodyPr>
          <a:lstStyle/>
          <a:p>
            <a:r>
              <a:rPr lang="en-US" sz="1200" dirty="0"/>
              <a:t>* In order for the BD-rate interpolation to work correctly, the MOS values should exhibit a smooth curve, and the range of the averaging (shown as solid lines in the </a:t>
            </a:r>
            <a:r>
              <a:rPr lang="en-US" sz="1200" dirty="0" smtClean="0"/>
              <a:t>plots) </a:t>
            </a:r>
            <a:r>
              <a:rPr lang="en-US" sz="1200" dirty="0"/>
              <a:t>should be interpolated from at least three MOS scores that are monotonically increasing with </a:t>
            </a:r>
            <a:r>
              <a:rPr lang="en-US" sz="1200" dirty="0" smtClean="0"/>
              <a:t>bit-rate. </a:t>
            </a:r>
            <a:r>
              <a:rPr lang="en-US" sz="1200" dirty="0"/>
              <a:t>The sequences </a:t>
            </a:r>
            <a:r>
              <a:rPr lang="en-US" sz="1200" dirty="0" err="1"/>
              <a:t>HomelessSleeping</a:t>
            </a:r>
            <a:r>
              <a:rPr lang="en-US" sz="1200" dirty="0"/>
              <a:t> and </a:t>
            </a:r>
            <a:r>
              <a:rPr lang="en-US" sz="1200" dirty="0" err="1"/>
              <a:t>WheelAndCalender</a:t>
            </a:r>
            <a:r>
              <a:rPr lang="en-US" sz="1200" dirty="0"/>
              <a:t> did not satisfy this requirement and hence was not included in these results.</a:t>
            </a:r>
          </a:p>
        </p:txBody>
      </p:sp>
      <p:sp>
        <p:nvSpPr>
          <p:cNvPr id="9" name="Content Placeholder 8"/>
          <p:cNvSpPr>
            <a:spLocks noGrp="1"/>
          </p:cNvSpPr>
          <p:nvPr>
            <p:ph idx="1"/>
          </p:nvPr>
        </p:nvSpPr>
        <p:spPr>
          <a:xfrm>
            <a:off x="37237" y="986054"/>
            <a:ext cx="4449270" cy="5214646"/>
          </a:xfrm>
        </p:spPr>
        <p:txBody>
          <a:bodyPr>
            <a:normAutofit fontScale="85000" lnSpcReduction="10000"/>
          </a:bodyPr>
          <a:lstStyle/>
          <a:p>
            <a:r>
              <a:rPr lang="en-US" dirty="0" smtClean="0"/>
              <a:t>In order to get a quantitative bit-rate savings, the following is done:</a:t>
            </a:r>
            <a:endParaRPr lang="en-US" dirty="0"/>
          </a:p>
          <a:p>
            <a:pPr lvl="1"/>
            <a:r>
              <a:rPr lang="en-US" dirty="0"/>
              <a:t>Average bit-rate savings of HEVC compared to AVC for each sequence were computed from the MOS vs. bit-rate </a:t>
            </a:r>
            <a:r>
              <a:rPr lang="en-US" dirty="0" smtClean="0"/>
              <a:t>plots using the BD-rate method</a:t>
            </a:r>
            <a:endParaRPr lang="en-US" dirty="0"/>
          </a:p>
          <a:p>
            <a:pPr lvl="1"/>
            <a:r>
              <a:rPr lang="en-US" dirty="0"/>
              <a:t>Two averaging intervals were used:</a:t>
            </a:r>
          </a:p>
          <a:p>
            <a:pPr lvl="2"/>
            <a:r>
              <a:rPr lang="en-US" dirty="0"/>
              <a:t>Full MOS scale (maximum range)</a:t>
            </a:r>
          </a:p>
          <a:p>
            <a:pPr lvl="2"/>
            <a:r>
              <a:rPr lang="en-US" dirty="0"/>
              <a:t>MOS &gt;= 7 (range where the picture quality is considered suitable for services) </a:t>
            </a:r>
          </a:p>
          <a:p>
            <a:pPr lvl="1"/>
            <a:r>
              <a:rPr lang="en-US" dirty="0"/>
              <a:t>Two sequences were excluded (see * below)</a:t>
            </a:r>
          </a:p>
          <a:p>
            <a:r>
              <a:rPr lang="en-US" dirty="0" smtClean="0"/>
              <a:t>Overall </a:t>
            </a:r>
            <a:r>
              <a:rPr lang="en-US" dirty="0"/>
              <a:t>a</a:t>
            </a:r>
            <a:r>
              <a:rPr lang="en-US" dirty="0" smtClean="0"/>
              <a:t>verage </a:t>
            </a:r>
            <a:r>
              <a:rPr lang="en-US" dirty="0"/>
              <a:t>show that HEVC gives:</a:t>
            </a:r>
          </a:p>
          <a:p>
            <a:pPr lvl="1"/>
            <a:r>
              <a:rPr lang="en-US" dirty="0"/>
              <a:t>59% (full MOS range) and </a:t>
            </a:r>
          </a:p>
          <a:p>
            <a:pPr lvl="1"/>
            <a:r>
              <a:rPr lang="en-US" dirty="0"/>
              <a:t>57% (MOS &gt;=7)  </a:t>
            </a:r>
          </a:p>
          <a:p>
            <a:pPr marL="457200" lvl="1" indent="0">
              <a:buNone/>
            </a:pPr>
            <a:r>
              <a:rPr lang="en-US" dirty="0" smtClean="0"/>
              <a:t>bit-rate </a:t>
            </a:r>
            <a:r>
              <a:rPr lang="en-US" dirty="0"/>
              <a:t>savings over AVC while having the same subjective quality.  </a:t>
            </a:r>
          </a:p>
        </p:txBody>
      </p:sp>
    </p:spTree>
    <p:extLst>
      <p:ext uri="{BB962C8B-B14F-4D97-AF65-F5344CB8AC3E}">
        <p14:creationId xmlns:p14="http://schemas.microsoft.com/office/powerpoint/2010/main" val="42481360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095"/>
            <a:ext cx="8229600" cy="688184"/>
          </a:xfrm>
        </p:spPr>
        <p:txBody>
          <a:bodyPr/>
          <a:lstStyle/>
          <a:p>
            <a:r>
              <a:rPr lang="en-US" dirty="0" smtClean="0"/>
              <a:t>Graphical representation of MOS BD-rate</a:t>
            </a:r>
            <a:endParaRPr lang="en-US" dirty="0"/>
          </a:p>
        </p:txBody>
      </p:sp>
      <p:sp>
        <p:nvSpPr>
          <p:cNvPr id="6" name="Content Placeholder 5"/>
          <p:cNvSpPr>
            <a:spLocks noGrp="1"/>
          </p:cNvSpPr>
          <p:nvPr>
            <p:ph sz="half" idx="2"/>
          </p:nvPr>
        </p:nvSpPr>
        <p:spPr>
          <a:xfrm>
            <a:off x="457199" y="798677"/>
            <a:ext cx="8229602" cy="1367801"/>
          </a:xfrm>
        </p:spPr>
        <p:txBody>
          <a:bodyPr>
            <a:normAutofit fontScale="85000" lnSpcReduction="20000"/>
          </a:bodyPr>
          <a:lstStyle/>
          <a:p>
            <a:r>
              <a:rPr lang="en-US" dirty="0"/>
              <a:t>Overall Average show that HEVC gives:</a:t>
            </a:r>
          </a:p>
          <a:p>
            <a:pPr lvl="1"/>
            <a:r>
              <a:rPr lang="en-US" dirty="0"/>
              <a:t>59% (full MOS range) and </a:t>
            </a:r>
          </a:p>
          <a:p>
            <a:pPr lvl="1"/>
            <a:r>
              <a:rPr lang="en-US" dirty="0"/>
              <a:t>57% (MOS &gt;=7)  </a:t>
            </a:r>
          </a:p>
          <a:p>
            <a:pPr marL="457200" lvl="1" indent="0">
              <a:buNone/>
            </a:pPr>
            <a:r>
              <a:rPr lang="en-US" dirty="0" smtClean="0"/>
              <a:t>bit-rate </a:t>
            </a:r>
            <a:r>
              <a:rPr lang="en-US" dirty="0"/>
              <a:t>savings over AVC while having the same subjective quality.  </a:t>
            </a:r>
          </a:p>
          <a:p>
            <a:endParaRPr lang="en-US" dirty="0"/>
          </a:p>
        </p:txBody>
      </p:sp>
      <p:sp>
        <p:nvSpPr>
          <p:cNvPr id="4" name="Slide Number Placeholder 3"/>
          <p:cNvSpPr>
            <a:spLocks noGrp="1"/>
          </p:cNvSpPr>
          <p:nvPr>
            <p:ph type="sldNum" sz="quarter" idx="12"/>
          </p:nvPr>
        </p:nvSpPr>
        <p:spPr/>
        <p:txBody>
          <a:bodyPr/>
          <a:lstStyle/>
          <a:p>
            <a:fld id="{DDBF450E-678E-CA47-AE7C-D21B36B70145}" type="slidenum">
              <a:rPr lang="en-US" smtClean="0"/>
              <a:t>8</a:t>
            </a:fld>
            <a:endParaRPr lang="en-US"/>
          </a:p>
        </p:txBody>
      </p:sp>
      <p:pic>
        <p:nvPicPr>
          <p:cNvPr id="8" name="Picture 7"/>
          <p:cNvPicPr>
            <a:picLocks noChangeAspect="1"/>
          </p:cNvPicPr>
          <p:nvPr/>
        </p:nvPicPr>
        <p:blipFill>
          <a:blip r:embed="rId2"/>
          <a:stretch>
            <a:fillRect/>
          </a:stretch>
        </p:blipFill>
        <p:spPr>
          <a:xfrm>
            <a:off x="88900" y="2209902"/>
            <a:ext cx="8953500" cy="4662909"/>
          </a:xfrm>
          <a:prstGeom prst="rect">
            <a:avLst/>
          </a:prstGeom>
        </p:spPr>
      </p:pic>
    </p:spTree>
    <p:extLst>
      <p:ext uri="{BB962C8B-B14F-4D97-AF65-F5344CB8AC3E}">
        <p14:creationId xmlns:p14="http://schemas.microsoft.com/office/powerpoint/2010/main" val="58828757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of MOS vs. </a:t>
            </a:r>
            <a:r>
              <a:rPr lang="en-US" dirty="0" smtClean="0"/>
              <a:t>bit-rate plots </a:t>
            </a:r>
            <a:endParaRPr lang="en-US" dirty="0"/>
          </a:p>
        </p:txBody>
      </p:sp>
      <p:sp>
        <p:nvSpPr>
          <p:cNvPr id="3" name="Content Placeholder 2"/>
          <p:cNvSpPr>
            <a:spLocks noGrp="1"/>
          </p:cNvSpPr>
          <p:nvPr>
            <p:ph idx="1"/>
          </p:nvPr>
        </p:nvSpPr>
        <p:spPr/>
        <p:txBody>
          <a:bodyPr>
            <a:normAutofit/>
          </a:bodyPr>
          <a:lstStyle/>
          <a:p>
            <a:r>
              <a:rPr lang="en-US" dirty="0" smtClean="0"/>
              <a:t>4 examples of the MOS vs. bit-rate plots are shown in the subsequent slides.</a:t>
            </a:r>
          </a:p>
          <a:p>
            <a:r>
              <a:rPr lang="en-US" dirty="0"/>
              <a:t>The eleven-grade MOS scale from 0 to 10 as shown in the plots may be interpreted as follows </a:t>
            </a:r>
          </a:p>
          <a:p>
            <a:endParaRPr lang="en-US" dirty="0" smtClean="0"/>
          </a:p>
          <a:p>
            <a:endParaRPr lang="en-US" dirty="0" smtClean="0"/>
          </a:p>
        </p:txBody>
      </p:sp>
      <p:sp>
        <p:nvSpPr>
          <p:cNvPr id="4" name="Slide Number Placeholder 3"/>
          <p:cNvSpPr>
            <a:spLocks noGrp="1"/>
          </p:cNvSpPr>
          <p:nvPr>
            <p:ph type="sldNum" sz="quarter" idx="12"/>
          </p:nvPr>
        </p:nvSpPr>
        <p:spPr/>
        <p:txBody>
          <a:bodyPr/>
          <a:lstStyle/>
          <a:p>
            <a:fld id="{DDBF450E-678E-CA47-AE7C-D21B36B70145}" type="slidenum">
              <a:rPr lang="en-US" smtClean="0"/>
              <a:t>9</a:t>
            </a:fld>
            <a:endParaRPr lang="en-US"/>
          </a:p>
        </p:txBody>
      </p:sp>
      <p:pic>
        <p:nvPicPr>
          <p:cNvPr id="7" name="Picture 6"/>
          <p:cNvPicPr>
            <a:picLocks noChangeAspect="1"/>
          </p:cNvPicPr>
          <p:nvPr/>
        </p:nvPicPr>
        <p:blipFill>
          <a:blip r:embed="rId2"/>
          <a:stretch>
            <a:fillRect/>
          </a:stretch>
        </p:blipFill>
        <p:spPr>
          <a:xfrm>
            <a:off x="173681" y="2815311"/>
            <a:ext cx="8900772" cy="3787153"/>
          </a:xfrm>
          <a:prstGeom prst="rect">
            <a:avLst/>
          </a:prstGeom>
        </p:spPr>
      </p:pic>
    </p:spTree>
    <p:extLst>
      <p:ext uri="{BB962C8B-B14F-4D97-AF65-F5344CB8AC3E}">
        <p14:creationId xmlns:p14="http://schemas.microsoft.com/office/powerpoint/2010/main" val="400737464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Presentati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Presentation.potx</Template>
  <TotalTime>7954</TotalTime>
  <Words>2040</Words>
  <Application>Microsoft Macintosh PowerPoint</Application>
  <PresentationFormat>On-screen Show (4:3)</PresentationFormat>
  <Paragraphs>355</Paragraphs>
  <Slides>36</Slides>
  <Notes>0</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Presentation</vt:lpstr>
      <vt:lpstr>JCTVC-Q0204r4 - HEVC verification test results </vt:lpstr>
      <vt:lpstr>Executive Summary</vt:lpstr>
      <vt:lpstr>Conclusion</vt:lpstr>
      <vt:lpstr>Test Logistics</vt:lpstr>
      <vt:lpstr>Summary of the MOS vs. bit-rate plots</vt:lpstr>
      <vt:lpstr>Statistics of HEVC test points</vt:lpstr>
      <vt:lpstr>Summary of MOS BD-rate</vt:lpstr>
      <vt:lpstr>Graphical representation of MOS BD-rate</vt:lpstr>
      <vt:lpstr>Example of MOS vs. bit-rate plots </vt:lpstr>
      <vt:lpstr>PowerPoint Presentation</vt:lpstr>
      <vt:lpstr>PowerPoint Presentation</vt:lpstr>
      <vt:lpstr>PowerPoint Presentation</vt:lpstr>
      <vt:lpstr>MOS vs. bit-rate plot (unclear) This is an isolated case that was excluded</vt:lpstr>
      <vt:lpstr>Comparison of MOS BD-rate and PSNR BD-rate</vt:lpstr>
      <vt:lpstr>Conclusions</vt:lpstr>
      <vt:lpstr>MOS vs. bit-rate plots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MOS vs. bit-rate plot (unknown)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TK Tan</dc:creator>
  <cp:lastModifiedBy>TK Tan</cp:lastModifiedBy>
  <cp:revision>132</cp:revision>
  <cp:lastPrinted>2014-03-25T07:21:25Z</cp:lastPrinted>
  <dcterms:created xsi:type="dcterms:W3CDTF">2013-04-28T08:51:27Z</dcterms:created>
  <dcterms:modified xsi:type="dcterms:W3CDTF">2014-04-01T08:30:45Z</dcterms:modified>
</cp:coreProperties>
</file>